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77" r:id="rId5"/>
  </p:sldMasterIdLst>
  <p:notesMasterIdLst>
    <p:notesMasterId r:id="rId9"/>
  </p:notesMasterIdLst>
  <p:handoutMasterIdLst>
    <p:handoutMasterId r:id="rId10"/>
  </p:handoutMasterIdLst>
  <p:sldIdLst>
    <p:sldId id="288" r:id="rId6"/>
    <p:sldId id="290" r:id="rId7"/>
    <p:sldId id="330" r:id="rId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0B0643-83FF-FC7C-A82C-AEDCBCB80B14}" name="Katie Crooks" initials="KC" userId="S::katie.crooks@nhsproviders.org::a762a58f-9181-4a53-b70e-e4fc820320c9" providerId="AD"/>
  <p188:author id="{0E5A9B75-2F5B-12BE-55B3-18506DF3A72B}" name="Alexina Weekes" initials="AW" userId="S::alexina.weekes@nhsproviders.org::0fb5aae1-0ecb-485d-845c-f4c705a779da"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29E98"/>
    <a:srgbClr val="D40E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24E0F2-1706-564A-1DA4-5E722812B03F}" v="10" dt="2023-10-04T22:00:15.225"/>
    <p1510:client id="{1A07ABA5-ABDD-484A-B01B-AB7C804A4D63}" v="13" dt="2023-10-04T14:05:34.605"/>
    <p1510:client id="{5B099596-AA25-45F1-B8E8-44F1DE9407CD}" v="627" dt="2023-10-04T22:04:08.947"/>
    <p1510:client id="{AFFC2998-13B6-1153-D5B2-2504BBE30D7E}" v="39" dt="2023-10-04T13:53:44.630"/>
    <p1510:client id="{D6A3FECB-D2BF-4897-9BC9-E1557E1F01EE}" v="3" dt="2023-10-04T13:24:30.549"/>
    <p1510:client id="{EDD73D23-E7C3-36EC-5C04-1BFD16D6385A}" v="37" dt="2023-10-04T15:43:24.098"/>
    <p1510:client id="{F105709C-9079-48C4-9D7F-563D4A5F0BE9}" v="1314" dt="2023-10-05T08:05:08.0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7" d="100"/>
          <a:sy n="127" d="100"/>
        </p:scale>
        <p:origin x="10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2FCE95-2976-344E-94D9-10B6D0D38487}" type="datetimeFigureOut">
              <a:rPr lang="en-US" smtClean="0"/>
              <a:t>10/17/2023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74689F-AE04-C145-B338-EFD8FC06E429}" type="slidenum">
              <a:rPr lang="en-US" smtClean="0"/>
              <a:t>‹#›</a:t>
            </a:fld>
            <a:endParaRPr lang="en-US"/>
          </a:p>
        </p:txBody>
      </p:sp>
    </p:spTree>
    <p:extLst>
      <p:ext uri="{BB962C8B-B14F-4D97-AF65-F5344CB8AC3E}">
        <p14:creationId xmlns:p14="http://schemas.microsoft.com/office/powerpoint/2010/main" val="3991037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4E8CF5-DA00-E140-AFA1-0350172083EA}" type="datetimeFigureOut">
              <a:rPr lang="en-GB" smtClean="0"/>
              <a:t>17/10/2023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F96E1-018F-E845-BDF9-82F7B49A20BF}" type="slidenum">
              <a:rPr lang="en-GB" smtClean="0"/>
              <a:t>‹#›</a:t>
            </a:fld>
            <a:endParaRPr lang="en-GB"/>
          </a:p>
        </p:txBody>
      </p:sp>
    </p:spTree>
    <p:extLst>
      <p:ext uri="{BB962C8B-B14F-4D97-AF65-F5344CB8AC3E}">
        <p14:creationId xmlns:p14="http://schemas.microsoft.com/office/powerpoint/2010/main" val="3987193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ngland.nhs.uk/statistical-process-control-too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C0DAA3-66E9-0F42-BA2E-E7669483613A}" type="slidenum">
              <a:rPr lang="en-US" smtClean="0"/>
              <a:t>1</a:t>
            </a:fld>
            <a:endParaRPr lang="en-US"/>
          </a:p>
        </p:txBody>
      </p:sp>
    </p:spTree>
    <p:extLst>
      <p:ext uri="{BB962C8B-B14F-4D97-AF65-F5344CB8AC3E}">
        <p14:creationId xmlns:p14="http://schemas.microsoft.com/office/powerpoint/2010/main" val="2512705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dirty="0">
                <a:solidFill>
                  <a:srgbClr val="000000"/>
                </a:solidFill>
                <a:effectLst/>
                <a:latin typeface="Myriad Pro Light"/>
              </a:rPr>
              <a:t>Key points raised during presentation</a:t>
            </a:r>
            <a:r>
              <a:rPr lang="en-GB" sz="1800" b="0" i="0">
                <a:solidFill>
                  <a:srgbClr val="000000"/>
                </a:solidFill>
                <a:effectLst/>
                <a:latin typeface="Myriad Pro Light"/>
              </a:rPr>
              <a:t>:</a:t>
            </a:r>
            <a:endParaRPr lang="en-GB" sz="1800" b="0" i="0" dirty="0">
              <a:solidFill>
                <a:srgbClr val="000000"/>
              </a:solidFill>
              <a:effectLst/>
              <a:latin typeface="Myriad Pro Light"/>
            </a:endParaRPr>
          </a:p>
          <a:p>
            <a:r>
              <a:rPr lang="en-GB" sz="1800" dirty="0">
                <a:solidFill>
                  <a:srgbClr val="000000"/>
                </a:solidFill>
                <a:latin typeface="Myriad Pro Light"/>
                <a:cs typeface="Segoe UI"/>
              </a:rPr>
              <a:t>Caveat – The below assumes that you have the core improvement infrastructure in place.</a:t>
            </a:r>
            <a:r>
              <a:rPr lang="en-GB" dirty="0">
                <a:solidFill>
                  <a:srgbClr val="000000"/>
                </a:solidFill>
                <a:latin typeface="Segoe UI"/>
                <a:cs typeface="Segoe UI"/>
              </a:rPr>
              <a:t> </a:t>
            </a:r>
            <a:endParaRPr lang="en-GB" b="0" i="0" dirty="0">
              <a:solidFill>
                <a:srgbClr val="000000"/>
              </a:solidFill>
              <a:effectLst/>
              <a:latin typeface="Segoe UI" panose="020B0502040204020203" pitchFamily="34" charset="0"/>
              <a:cs typeface="Segoe UI"/>
            </a:endParaRPr>
          </a:p>
          <a:p>
            <a:endParaRPr lang="en-GB" dirty="0">
              <a:solidFill>
                <a:srgbClr val="000000"/>
              </a:solidFill>
              <a:latin typeface="Segoe UI"/>
              <a:cs typeface="Segoe UI"/>
            </a:endParaRPr>
          </a:p>
          <a:p>
            <a:pPr fontAlgn="base">
              <a:buFont typeface="Arial" panose="020B0604020202020204" pitchFamily="34" charset="0"/>
              <a:buChar char="•"/>
            </a:pPr>
            <a:r>
              <a:rPr lang="en-GB" sz="1800" dirty="0">
                <a:solidFill>
                  <a:srgbClr val="000000"/>
                </a:solidFill>
                <a:latin typeface="Myriad Pro Light"/>
              </a:rPr>
              <a:t> </a:t>
            </a:r>
            <a:r>
              <a:rPr lang="en-GB" sz="1800" b="0" i="0" dirty="0">
                <a:solidFill>
                  <a:srgbClr val="000000"/>
                </a:solidFill>
                <a:effectLst/>
                <a:latin typeface="Myriad Pro Light"/>
              </a:rPr>
              <a:t>It is important to understand what improvement capability/infrastructure you have in your organisation – do you have an improvement team that your board trusts? Is it working on the things you think it should be working on? Is it embedded in ways of working across the organisation? Do you have the right skills and behaviours?  </a:t>
            </a:r>
          </a:p>
          <a:p>
            <a:pPr algn="l" rtl="0" fontAlgn="base">
              <a:buFont typeface="Arial" panose="020B0604020202020204" pitchFamily="34" charset="0"/>
              <a:buChar char="•"/>
            </a:pPr>
            <a:endParaRPr lang="en-GB" sz="1800" b="0" i="0" dirty="0">
              <a:solidFill>
                <a:srgbClr val="000000"/>
              </a:solidFill>
              <a:effectLst/>
              <a:latin typeface="Myriad Pro Light"/>
            </a:endParaRPr>
          </a:p>
          <a:p>
            <a:pPr fontAlgn="base">
              <a:buFont typeface="Arial" panose="020B0604020202020204" pitchFamily="34" charset="0"/>
              <a:buChar char="•"/>
            </a:pPr>
            <a:r>
              <a:rPr lang="en-GB" sz="1800" dirty="0">
                <a:solidFill>
                  <a:srgbClr val="000000"/>
                </a:solidFill>
                <a:latin typeface="Myriad Pro Light"/>
              </a:rPr>
              <a:t> </a:t>
            </a:r>
            <a:r>
              <a:rPr lang="en-GB" sz="1800" b="0" i="0" dirty="0">
                <a:solidFill>
                  <a:srgbClr val="000000"/>
                </a:solidFill>
                <a:effectLst/>
                <a:latin typeface="Myriad Pro Light"/>
              </a:rPr>
              <a:t>First </a:t>
            </a:r>
            <a:r>
              <a:rPr lang="en-GB" sz="1800" dirty="0">
                <a:solidFill>
                  <a:srgbClr val="000000"/>
                </a:solidFill>
                <a:latin typeface="Myriad Pro Light"/>
              </a:rPr>
              <a:t>step</a:t>
            </a:r>
            <a:r>
              <a:rPr lang="en-GB" sz="1800" b="0" i="0" dirty="0">
                <a:solidFill>
                  <a:srgbClr val="000000"/>
                </a:solidFill>
                <a:effectLst/>
                <a:latin typeface="Myriad Pro Light"/>
              </a:rPr>
              <a:t> is getting the data in the right format. For improvers, </a:t>
            </a:r>
            <a:r>
              <a:rPr lang="en-GB" sz="1800" b="0" i="0">
                <a:solidFill>
                  <a:srgbClr val="000000"/>
                </a:solidFill>
                <a:effectLst/>
                <a:latin typeface="Myriad Pro Light"/>
              </a:rPr>
              <a:t>if you are </a:t>
            </a:r>
            <a:r>
              <a:rPr lang="en-GB" sz="1800" b="0" i="0" dirty="0">
                <a:solidFill>
                  <a:srgbClr val="000000"/>
                </a:solidFill>
                <a:effectLst/>
                <a:latin typeface="Myriad Pro Light"/>
              </a:rPr>
              <a:t>using QI methodology </a:t>
            </a:r>
            <a:r>
              <a:rPr lang="en-GB" sz="1800" b="0" i="0">
                <a:solidFill>
                  <a:srgbClr val="000000"/>
                </a:solidFill>
                <a:effectLst/>
                <a:latin typeface="Myriad Pro Light"/>
              </a:rPr>
              <a:t>what tends to be recommended is </a:t>
            </a:r>
            <a:r>
              <a:rPr lang="en-GB" sz="1800" b="0" i="0" dirty="0">
                <a:solidFill>
                  <a:srgbClr val="000000"/>
                </a:solidFill>
                <a:effectLst/>
                <a:latin typeface="Myriad Pro Light"/>
              </a:rPr>
              <a:t>Statistical Process Control</a:t>
            </a:r>
            <a:r>
              <a:rPr lang="en-GB" sz="1800" b="0" i="0">
                <a:solidFill>
                  <a:srgbClr val="000000"/>
                </a:solidFill>
                <a:effectLst/>
                <a:latin typeface="Myriad Pro Light"/>
              </a:rPr>
              <a:t> (SPC) charts</a:t>
            </a:r>
            <a:r>
              <a:rPr lang="en-GB" sz="1800" b="0" i="0" dirty="0">
                <a:solidFill>
                  <a:srgbClr val="000000"/>
                </a:solidFill>
                <a:effectLst/>
                <a:latin typeface="Myriad Pro Light"/>
              </a:rPr>
              <a:t>. </a:t>
            </a:r>
            <a:r>
              <a:rPr lang="en-GB" sz="1800" dirty="0">
                <a:solidFill>
                  <a:srgbClr val="000000"/>
                </a:solidFill>
                <a:latin typeface="Myriad Pro Light"/>
              </a:rPr>
              <a:t>This gives</a:t>
            </a:r>
            <a:r>
              <a:rPr lang="en-GB" sz="1800" b="0" i="0" dirty="0">
                <a:solidFill>
                  <a:srgbClr val="000000"/>
                </a:solidFill>
                <a:effectLst/>
                <a:latin typeface="Myriad Pro Light"/>
              </a:rPr>
              <a:t> you a visual way of seeing if your metrics are improving or not.</a:t>
            </a:r>
            <a:r>
              <a:rPr lang="en-GB" sz="1800" b="0" i="0" dirty="0">
                <a:solidFill>
                  <a:srgbClr val="215586"/>
                </a:solidFill>
                <a:effectLst/>
                <a:latin typeface="Myriad Pro Light"/>
              </a:rPr>
              <a:t> </a:t>
            </a:r>
            <a:r>
              <a:rPr lang="en-GB" sz="1800" b="0" i="0" u="none" strike="noStrike" dirty="0">
                <a:solidFill>
                  <a:srgbClr val="215586"/>
                </a:solidFill>
                <a:effectLst/>
                <a:latin typeface="Myriad Pro Light"/>
                <a:hlinkClick r:id="rId3"/>
              </a:rPr>
              <a:t>National templates</a:t>
            </a:r>
            <a:r>
              <a:rPr lang="en-GB" sz="1800" b="0" i="0" dirty="0">
                <a:solidFill>
                  <a:srgbClr val="000000"/>
                </a:solidFill>
                <a:effectLst/>
                <a:latin typeface="Myriad Pro Light"/>
              </a:rPr>
              <a:t> are good for this. Key for a board member </a:t>
            </a:r>
            <a:r>
              <a:rPr lang="en-GB" sz="1800" dirty="0">
                <a:solidFill>
                  <a:srgbClr val="000000"/>
                </a:solidFill>
                <a:latin typeface="Myriad Pro Light"/>
              </a:rPr>
              <a:t>is to</a:t>
            </a:r>
            <a:r>
              <a:rPr lang="en-GB" sz="1800" b="0" i="0" dirty="0">
                <a:solidFill>
                  <a:srgbClr val="000000"/>
                </a:solidFill>
                <a:effectLst/>
                <a:latin typeface="Myriad Pro Light"/>
              </a:rPr>
              <a:t> understand what an SPC chart is, how it works and to ask for that as a baseline data. Making Data Count (https://www.england.nhs.uk/publication/making-data-count/) is a great national resource. The national team will do training for boards. </a:t>
            </a:r>
          </a:p>
          <a:p>
            <a:pPr algn="l" rtl="0" fontAlgn="base">
              <a:buFont typeface="Arial" panose="020B0604020202020204" pitchFamily="34" charset="0"/>
              <a:buChar char="•"/>
            </a:pPr>
            <a:endParaRPr lang="en-GB" sz="1800" b="0" i="0" dirty="0">
              <a:solidFill>
                <a:srgbClr val="000000"/>
              </a:solidFill>
              <a:effectLst/>
              <a:latin typeface="Myriad Pro Light"/>
            </a:endParaRPr>
          </a:p>
          <a:p>
            <a:pPr fontAlgn="base">
              <a:buFont typeface="Arial" panose="020B0604020202020204" pitchFamily="34" charset="0"/>
              <a:buChar char="•"/>
            </a:pPr>
            <a:r>
              <a:rPr lang="en-GB" sz="1800" dirty="0">
                <a:solidFill>
                  <a:srgbClr val="000000"/>
                </a:solidFill>
                <a:latin typeface="Myriad Pro Light"/>
              </a:rPr>
              <a:t> </a:t>
            </a:r>
            <a:r>
              <a:rPr lang="en-GB" sz="1800" b="0" i="0" dirty="0">
                <a:solidFill>
                  <a:srgbClr val="000000"/>
                </a:solidFill>
                <a:effectLst/>
                <a:latin typeface="Myriad Pro Light"/>
              </a:rPr>
              <a:t>Asking questions around the data. SPC will show you </a:t>
            </a:r>
            <a:r>
              <a:rPr lang="en-GB" sz="1800" b="0" i="0">
                <a:solidFill>
                  <a:srgbClr val="000000"/>
                </a:solidFill>
                <a:effectLst/>
                <a:latin typeface="Myriad Pro Light"/>
              </a:rPr>
              <a:t>how close you are to the target and even if you </a:t>
            </a:r>
            <a:r>
              <a:rPr lang="en-GB" sz="1800" b="0" i="0" dirty="0">
                <a:solidFill>
                  <a:srgbClr val="000000"/>
                </a:solidFill>
                <a:effectLst/>
                <a:latin typeface="Myriad Pro Light"/>
              </a:rPr>
              <a:t>are miles from target do we know if interventions are edging us towards that. </a:t>
            </a:r>
          </a:p>
          <a:p>
            <a:pPr algn="l" rtl="0" fontAlgn="base">
              <a:buFont typeface="Arial" panose="020B0604020202020204" pitchFamily="34" charset="0"/>
              <a:buChar char="•"/>
            </a:pPr>
            <a:endParaRPr lang="en-GB" sz="1800" b="0" i="0" dirty="0">
              <a:solidFill>
                <a:srgbClr val="000000"/>
              </a:solidFill>
              <a:effectLst/>
              <a:latin typeface="Myriad Pro Light"/>
            </a:endParaRPr>
          </a:p>
          <a:p>
            <a:pPr fontAlgn="base">
              <a:buFont typeface="Arial" panose="020B0604020202020204" pitchFamily="34" charset="0"/>
              <a:buChar char="•"/>
            </a:pPr>
            <a:r>
              <a:rPr lang="en-GB" sz="1800" dirty="0">
                <a:solidFill>
                  <a:srgbClr val="000000"/>
                </a:solidFill>
                <a:latin typeface="Myriad Pro Light"/>
              </a:rPr>
              <a:t> </a:t>
            </a:r>
            <a:r>
              <a:rPr lang="en-GB" sz="1800" b="0" i="0" dirty="0">
                <a:solidFill>
                  <a:srgbClr val="000000"/>
                </a:solidFill>
                <a:effectLst/>
                <a:latin typeface="Myriad Pro Light"/>
              </a:rPr>
              <a:t>Assuming you have the data, the next best thing</a:t>
            </a:r>
            <a:r>
              <a:rPr lang="en-GB" sz="1800" b="0" i="0">
                <a:solidFill>
                  <a:srgbClr val="000000"/>
                </a:solidFill>
                <a:effectLst/>
                <a:latin typeface="Myriad Pro Light"/>
              </a:rPr>
              <a:t>, </a:t>
            </a:r>
            <a:r>
              <a:rPr lang="en-GB" sz="1800" b="0" i="0" dirty="0">
                <a:solidFill>
                  <a:srgbClr val="000000"/>
                </a:solidFill>
                <a:effectLst/>
                <a:latin typeface="Myriad Pro Light"/>
              </a:rPr>
              <a:t>is </a:t>
            </a:r>
            <a:r>
              <a:rPr lang="en-GB" sz="1800" b="0" i="0">
                <a:solidFill>
                  <a:srgbClr val="000000"/>
                </a:solidFill>
                <a:effectLst/>
                <a:latin typeface="Myriad Pro Light"/>
              </a:rPr>
              <a:t>if</a:t>
            </a:r>
            <a:r>
              <a:rPr lang="en-GB" sz="1800" b="0" i="0" dirty="0">
                <a:solidFill>
                  <a:srgbClr val="000000"/>
                </a:solidFill>
                <a:effectLst/>
                <a:latin typeface="Myriad Pro Light"/>
              </a:rPr>
              <a:t> board members have broad understanding of 1 – 2</a:t>
            </a:r>
            <a:r>
              <a:rPr lang="en-GB" sz="1800" b="0" i="0">
                <a:solidFill>
                  <a:srgbClr val="000000"/>
                </a:solidFill>
                <a:effectLst/>
                <a:latin typeface="Myriad Pro Light"/>
              </a:rPr>
              <a:t> improvement</a:t>
            </a:r>
            <a:r>
              <a:rPr lang="en-GB" sz="1800" b="0" i="0" dirty="0">
                <a:solidFill>
                  <a:srgbClr val="000000"/>
                </a:solidFill>
                <a:effectLst/>
                <a:latin typeface="Myriad Pro Light"/>
              </a:rPr>
              <a:t> tools, baking in improvement methods at board level can make the work of improvers easier as it gives them leverage to go and work with clinical leads and embed that. </a:t>
            </a:r>
          </a:p>
          <a:p>
            <a:pPr algn="l" rtl="0" fontAlgn="base">
              <a:buFont typeface="Arial" panose="020B0604020202020204" pitchFamily="34" charset="0"/>
              <a:buNone/>
            </a:pPr>
            <a:endParaRPr lang="en-GB" sz="1800" b="0" i="0">
              <a:solidFill>
                <a:srgbClr val="000000"/>
              </a:solidFill>
              <a:effectLst/>
              <a:latin typeface="Myriad Pro Light"/>
            </a:endParaRPr>
          </a:p>
          <a:p>
            <a:pPr algn="l" rtl="0" fontAlgn="base">
              <a:buFont typeface="Arial" panose="020B0604020202020204" pitchFamily="34" charset="0"/>
              <a:buChar char="•"/>
            </a:pPr>
            <a:r>
              <a:rPr lang="en-GB" sz="1800" b="0" i="0" dirty="0">
                <a:solidFill>
                  <a:srgbClr val="000000"/>
                </a:solidFill>
                <a:effectLst/>
                <a:latin typeface="Myriad Pro Light"/>
              </a:rPr>
              <a:t>Training – </a:t>
            </a:r>
            <a:r>
              <a:rPr lang="en-GB" sz="1800" b="0" i="0">
                <a:solidFill>
                  <a:srgbClr val="000000"/>
                </a:solidFill>
                <a:effectLst/>
                <a:latin typeface="Myriad Pro Light"/>
              </a:rPr>
              <a:t>We tend to</a:t>
            </a:r>
            <a:r>
              <a:rPr lang="en-GB" sz="1800" b="0" i="0" dirty="0">
                <a:solidFill>
                  <a:srgbClr val="000000"/>
                </a:solidFill>
                <a:effectLst/>
                <a:latin typeface="Myriad Pro Light"/>
              </a:rPr>
              <a:t> focus on training our own colleagues but should consider training across the system. Can you do training for patients, GPs, ICBs. That’s a quick way to get everyone talking the same language for improvement.  </a:t>
            </a:r>
          </a:p>
          <a:p>
            <a:pPr algn="l" rtl="0" fontAlgn="base">
              <a:buFont typeface="Arial" panose="020B0604020202020204" pitchFamily="34" charset="0"/>
              <a:buChar char="•"/>
            </a:pPr>
            <a:endParaRPr lang="en-GB" sz="1800" b="0" i="0" dirty="0">
              <a:solidFill>
                <a:srgbClr val="000000"/>
              </a:solidFill>
              <a:effectLst/>
              <a:latin typeface="Myriad Pro Light"/>
            </a:endParaRPr>
          </a:p>
          <a:p>
            <a:pPr algn="l" rtl="0" fontAlgn="base">
              <a:buFont typeface="Arial" panose="020B0604020202020204" pitchFamily="34" charset="0"/>
              <a:buChar char="•"/>
            </a:pPr>
            <a:r>
              <a:rPr lang="en-GB" sz="1800" b="0" i="0" dirty="0">
                <a:solidFill>
                  <a:srgbClr val="000000"/>
                </a:solidFill>
                <a:effectLst/>
                <a:latin typeface="Myriad Pro Light"/>
              </a:rPr>
              <a:t>Only sign off projects that embed </a:t>
            </a:r>
            <a:r>
              <a:rPr lang="en-GB" sz="1800" b="0" i="0">
                <a:solidFill>
                  <a:srgbClr val="000000"/>
                </a:solidFill>
                <a:effectLst/>
                <a:latin typeface="Myriad Pro Light"/>
              </a:rPr>
              <a:t>addressing </a:t>
            </a:r>
            <a:r>
              <a:rPr lang="en-GB" sz="1800" b="0" i="0" dirty="0">
                <a:solidFill>
                  <a:srgbClr val="000000"/>
                </a:solidFill>
                <a:effectLst/>
                <a:latin typeface="Myriad Pro Light"/>
              </a:rPr>
              <a:t>inequalities into them. </a:t>
            </a:r>
            <a:r>
              <a:rPr lang="en-GB" sz="1800" b="0" i="0">
                <a:solidFill>
                  <a:srgbClr val="000000"/>
                </a:solidFill>
                <a:effectLst/>
                <a:latin typeface="Myriad Pro Light"/>
              </a:rPr>
              <a:t>Do we have a clear understanding of what our data tells us about the groups this is disproportionately affecting and what we are doing to improve that?</a:t>
            </a:r>
            <a:endParaRPr lang="en-GB" sz="1800" b="0" i="0" dirty="0">
              <a:solidFill>
                <a:srgbClr val="000000"/>
              </a:solidFill>
              <a:effectLst/>
              <a:latin typeface="Myriad Pro Light"/>
            </a:endParaRPr>
          </a:p>
          <a:p>
            <a:pPr algn="l" rtl="0" fontAlgn="base">
              <a:buFont typeface="Arial" panose="020B0604020202020204" pitchFamily="34" charset="0"/>
              <a:buChar char="•"/>
            </a:pPr>
            <a:endParaRPr lang="en-GB" sz="1800" b="0" i="0" dirty="0">
              <a:solidFill>
                <a:srgbClr val="000000"/>
              </a:solidFill>
              <a:effectLst/>
              <a:latin typeface="Myriad Pro Light"/>
            </a:endParaRPr>
          </a:p>
          <a:p>
            <a:pPr algn="l" rtl="0" fontAlgn="base">
              <a:buFont typeface="Arial" panose="020B0604020202020204" pitchFamily="34" charset="0"/>
              <a:buChar char="•"/>
            </a:pPr>
            <a:r>
              <a:rPr lang="en-GB" sz="1800" b="0" i="0" dirty="0">
                <a:solidFill>
                  <a:srgbClr val="000000"/>
                </a:solidFill>
                <a:effectLst/>
                <a:latin typeface="Myriad Pro Light"/>
              </a:rPr>
              <a:t>If a project is coming in for recommendation, can it be done across provider and/or place?   </a:t>
            </a:r>
          </a:p>
          <a:p>
            <a:pPr algn="l" rtl="0" fontAlgn="base">
              <a:buFont typeface="Arial" panose="020B0604020202020204" pitchFamily="34" charset="0"/>
              <a:buChar char="•"/>
            </a:pPr>
            <a:endParaRPr lang="en-GB" sz="1800" b="0" i="0" dirty="0">
              <a:solidFill>
                <a:srgbClr val="000000"/>
              </a:solidFill>
              <a:effectLst/>
              <a:latin typeface="Myriad Pro Light"/>
            </a:endParaRPr>
          </a:p>
          <a:p>
            <a:pPr algn="l" rtl="0" fontAlgn="base">
              <a:buFont typeface="Arial" panose="020B0604020202020204" pitchFamily="34" charset="0"/>
              <a:buChar char="•"/>
            </a:pPr>
            <a:r>
              <a:rPr lang="en-GB" sz="1800" b="0" i="0" dirty="0">
                <a:solidFill>
                  <a:srgbClr val="000000"/>
                </a:solidFill>
                <a:effectLst/>
                <a:latin typeface="Myriad Pro Light"/>
              </a:rPr>
              <a:t>Governance – with big improvement projects spanning multiple providers. Signing up to and sticking to shared governance. Where does permission sit and can it be delegated</a:t>
            </a:r>
            <a:r>
              <a:rPr lang="en-GB" sz="1800" b="0" i="0">
                <a:solidFill>
                  <a:srgbClr val="000000"/>
                </a:solidFill>
                <a:effectLst/>
                <a:latin typeface="Myriad Pro Light"/>
              </a:rPr>
              <a:t>? </a:t>
            </a:r>
          </a:p>
          <a:p>
            <a:pPr algn="l" rtl="0" fontAlgn="base">
              <a:buFont typeface="Arial" panose="020B0604020202020204" pitchFamily="34" charset="0"/>
              <a:buChar char="•"/>
            </a:pPr>
            <a:endParaRPr lang="en-GB" sz="1800" b="0" i="0">
              <a:solidFill>
                <a:srgbClr val="000000"/>
              </a:solidFill>
              <a:effectLst/>
              <a:latin typeface="Myriad Pro Light"/>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800" b="0" i="0">
                <a:solidFill>
                  <a:srgbClr val="000000"/>
                </a:solidFill>
                <a:effectLst/>
                <a:latin typeface="Myriad Pro Light"/>
              </a:rPr>
              <a:t>To see the recording of Beckie’s presentation, click here: https://www.youtube</a:t>
            </a:r>
            <a:r>
              <a:rPr lang="en-GB" sz="1800" b="0" i="0" dirty="0">
                <a:solidFill>
                  <a:srgbClr val="000000"/>
                </a:solidFill>
                <a:effectLst/>
                <a:latin typeface="Myriad Pro Light"/>
              </a:rPr>
              <a:t>.</a:t>
            </a:r>
            <a:r>
              <a:rPr lang="en-GB" sz="1800" b="0" i="0">
                <a:solidFill>
                  <a:srgbClr val="000000"/>
                </a:solidFill>
                <a:effectLst/>
                <a:latin typeface="Myriad Pro Light"/>
              </a:rPr>
              <a:t>com/watch?v=2XylhD-sM1o&amp;t=2713s</a:t>
            </a:r>
          </a:p>
          <a:p>
            <a:endParaRPr lang="en-GB" dirty="0"/>
          </a:p>
        </p:txBody>
      </p:sp>
      <p:sp>
        <p:nvSpPr>
          <p:cNvPr id="4" name="Slide Number Placeholder 3"/>
          <p:cNvSpPr>
            <a:spLocks noGrp="1"/>
          </p:cNvSpPr>
          <p:nvPr>
            <p:ph type="sldNum" sz="quarter" idx="5"/>
          </p:nvPr>
        </p:nvSpPr>
        <p:spPr/>
        <p:txBody>
          <a:bodyPr/>
          <a:lstStyle/>
          <a:p>
            <a:fld id="{CB4F96E1-018F-E845-BDF9-82F7B49A20BF}" type="slidenum">
              <a:rPr lang="en-GB" smtClean="0"/>
              <a:t>3</a:t>
            </a:fld>
            <a:endParaRPr lang="en-GB"/>
          </a:p>
        </p:txBody>
      </p:sp>
    </p:spTree>
    <p:extLst>
      <p:ext uri="{BB962C8B-B14F-4D97-AF65-F5344CB8AC3E}">
        <p14:creationId xmlns:p14="http://schemas.microsoft.com/office/powerpoint/2010/main" val="2935967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urple and pink background with white text&#10;&#10;Description automatically generated">
            <a:extLst>
              <a:ext uri="{FF2B5EF4-FFF2-40B4-BE49-F238E27FC236}">
                <a16:creationId xmlns:a16="http://schemas.microsoft.com/office/drawing/2014/main" id="{2E2A0C18-191E-DD05-C203-148FC083019E}"/>
              </a:ext>
            </a:extLst>
          </p:cNvPr>
          <p:cNvPicPr>
            <a:picLocks noChangeAspect="1"/>
          </p:cNvPicPr>
          <p:nvPr userDrawn="1"/>
        </p:nvPicPr>
        <p:blipFill>
          <a:blip r:embed="rId2"/>
          <a:stretch>
            <a:fillRect/>
          </a:stretch>
        </p:blipFill>
        <p:spPr>
          <a:xfrm>
            <a:off x="0" y="0"/>
            <a:ext cx="9144000" cy="51435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C4D23793-E0A2-470A-FC47-19D560A44C2E}"/>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9" name="Title 1">
            <a:extLst>
              <a:ext uri="{FF2B5EF4-FFF2-40B4-BE49-F238E27FC236}">
                <a16:creationId xmlns:a16="http://schemas.microsoft.com/office/drawing/2014/main" id="{35EAE2E6-5E03-233D-1022-0597C38B7E27}"/>
              </a:ext>
            </a:extLst>
          </p:cNvPr>
          <p:cNvSpPr>
            <a:spLocks noGrp="1"/>
          </p:cNvSpPr>
          <p:nvPr>
            <p:ph type="ctrTitle"/>
          </p:nvPr>
        </p:nvSpPr>
        <p:spPr>
          <a:xfrm>
            <a:off x="821001" y="87538"/>
            <a:ext cx="6080313" cy="388191"/>
          </a:xfrm>
          <a:prstGeom prst="rect">
            <a:avLst/>
          </a:prstGeom>
        </p:spPr>
        <p:txBody>
          <a:bodyPr/>
          <a:lstStyle>
            <a:lvl1pPr marL="0" algn="l" defTabSz="457200" rtl="0" eaLnBrk="1" latinLnBrk="0" hangingPunct="1">
              <a:spcBef>
                <a:spcPct val="0"/>
              </a:spcBef>
              <a:buNone/>
              <a:defRPr lang="en-US" sz="2400" kern="1200" spc="-100" dirty="0">
                <a:solidFill>
                  <a:srgbClr val="D40E8C"/>
                </a:solidFill>
                <a:latin typeface="+mj-lt"/>
                <a:ea typeface="+mj-ea"/>
                <a:cs typeface="+mj-cs"/>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3" pos="5465" userDrawn="1">
          <p15:clr>
            <a:srgbClr val="FBAE40"/>
          </p15:clr>
        </p15:guide>
        <p15:guide id="4" pos="58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4" name="Picture 3" descr="A purple and pink background&#10;&#10;Description automatically generated">
            <a:extLst>
              <a:ext uri="{FF2B5EF4-FFF2-40B4-BE49-F238E27FC236}">
                <a16:creationId xmlns:a16="http://schemas.microsoft.com/office/drawing/2014/main" id="{4730D474-5394-2AD1-3D7E-507877A29D22}"/>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ext Placeholder 20">
            <a:extLst>
              <a:ext uri="{FF2B5EF4-FFF2-40B4-BE49-F238E27FC236}">
                <a16:creationId xmlns:a16="http://schemas.microsoft.com/office/drawing/2014/main" id="{EDBE1591-12B9-65FE-79D4-65AE9541E12F}"/>
              </a:ext>
            </a:extLst>
          </p:cNvPr>
          <p:cNvSpPr>
            <a:spLocks noGrp="1"/>
          </p:cNvSpPr>
          <p:nvPr>
            <p:ph type="body" sz="quarter" idx="10" hasCustomPrompt="1"/>
          </p:nvPr>
        </p:nvSpPr>
        <p:spPr>
          <a:xfrm>
            <a:off x="816964" y="2224434"/>
            <a:ext cx="7510072" cy="908233"/>
          </a:xfrm>
          <a:prstGeom prst="rect">
            <a:avLst/>
          </a:prstGeom>
        </p:spPr>
        <p:txBody>
          <a:bodyPr/>
          <a:lstStyle>
            <a:lvl1pPr marL="0" indent="0" algn="ctr" defTabSz="914400" rtl="0" eaLnBrk="0" fontAlgn="base" latinLnBrk="0" hangingPunct="0">
              <a:lnSpc>
                <a:spcPct val="90000"/>
              </a:lnSpc>
              <a:spcBef>
                <a:spcPct val="0"/>
              </a:spcBef>
              <a:buNone/>
              <a:defRPr lang="en-GB" sz="6000" kern="0" cap="all" spc="-100" dirty="0" smtClean="0">
                <a:solidFill>
                  <a:schemeClr val="bg1"/>
                </a:solidFill>
                <a:latin typeface="+mn-lt"/>
                <a:ea typeface="+mn-ea"/>
                <a:cs typeface="Calibri"/>
              </a:defRPr>
            </a:lvl1pPr>
          </a:lstStyle>
          <a:p>
            <a:pPr lvl="0"/>
            <a:r>
              <a:rPr lang="en-GB"/>
              <a:t>*THANK YOU message*</a:t>
            </a:r>
          </a:p>
        </p:txBody>
      </p:sp>
    </p:spTree>
    <p:extLst>
      <p:ext uri="{BB962C8B-B14F-4D97-AF65-F5344CB8AC3E}">
        <p14:creationId xmlns:p14="http://schemas.microsoft.com/office/powerpoint/2010/main" val="3205950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1883BBB4-8F95-C447-A1C3-E21DA756255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3" name="Title 12"/>
          <p:cNvSpPr>
            <a:spLocks noGrp="1"/>
          </p:cNvSpPr>
          <p:nvPr>
            <p:ph type="title" hasCustomPrompt="1"/>
          </p:nvPr>
        </p:nvSpPr>
        <p:spPr>
          <a:xfrm>
            <a:off x="403019" y="848625"/>
            <a:ext cx="8325346" cy="484244"/>
          </a:xfrm>
          <a:prstGeom prst="rect">
            <a:avLst/>
          </a:prstGeom>
        </p:spPr>
        <p:txBody>
          <a:bodyPr/>
          <a:lstStyle>
            <a:lvl1pPr>
              <a:defRPr sz="2700" b="1">
                <a:latin typeface="Arial" charset="0"/>
                <a:ea typeface="Arial" charset="0"/>
                <a:cs typeface="Arial" charset="0"/>
              </a:defRPr>
            </a:lvl1pPr>
          </a:lstStyle>
          <a:p>
            <a:r>
              <a:rPr lang="en-US"/>
              <a:t>Main Title Slide</a:t>
            </a:r>
          </a:p>
        </p:txBody>
      </p:sp>
      <p:pic>
        <p:nvPicPr>
          <p:cNvPr id="10" name="Picture 9">
            <a:extLst>
              <a:ext uri="{FF2B5EF4-FFF2-40B4-BE49-F238E27FC236}">
                <a16:creationId xmlns:a16="http://schemas.microsoft.com/office/drawing/2014/main" id="{C33237A7-34F5-8A4D-A87C-30F5DF8DF7F1}"/>
              </a:ext>
            </a:extLst>
          </p:cNvPr>
          <p:cNvPicPr>
            <a:picLocks noChangeAspect="1"/>
          </p:cNvPicPr>
          <p:nvPr userDrawn="1"/>
        </p:nvPicPr>
        <p:blipFill>
          <a:blip r:embed="rId3"/>
          <a:stretch>
            <a:fillRect/>
          </a:stretch>
        </p:blipFill>
        <p:spPr>
          <a:xfrm>
            <a:off x="6383867" y="220664"/>
            <a:ext cx="2475255" cy="520366"/>
          </a:xfrm>
          <a:prstGeom prst="rect">
            <a:avLst/>
          </a:prstGeom>
        </p:spPr>
      </p:pic>
      <p:sp>
        <p:nvSpPr>
          <p:cNvPr id="7" name="Text Placeholder 6">
            <a:extLst>
              <a:ext uri="{FF2B5EF4-FFF2-40B4-BE49-F238E27FC236}">
                <a16:creationId xmlns:a16="http://schemas.microsoft.com/office/drawing/2014/main" id="{B66008BF-095C-8246-9531-CB3ECD9B6CF5}"/>
              </a:ext>
            </a:extLst>
          </p:cNvPr>
          <p:cNvSpPr>
            <a:spLocks noGrp="1"/>
          </p:cNvSpPr>
          <p:nvPr>
            <p:ph type="body" sz="quarter" idx="10" hasCustomPrompt="1"/>
          </p:nvPr>
        </p:nvSpPr>
        <p:spPr>
          <a:xfrm>
            <a:off x="403226" y="1439467"/>
            <a:ext cx="5319713" cy="473869"/>
          </a:xfrm>
          <a:prstGeom prst="rect">
            <a:avLst/>
          </a:prstGeom>
        </p:spPr>
        <p:txBody>
          <a:bodyPr/>
          <a:lstStyle>
            <a:lvl1pPr marL="0" indent="0">
              <a:buNone/>
              <a:defRPr sz="1650">
                <a:solidFill>
                  <a:srgbClr val="0070C0"/>
                </a:solidFill>
                <a:latin typeface="Arial" panose="020B0604020202020204" pitchFamily="34" charset="0"/>
                <a:cs typeface="Arial" panose="020B0604020202020204" pitchFamily="34" charset="0"/>
              </a:defRPr>
            </a:lvl1pPr>
          </a:lstStyle>
          <a:p>
            <a:r>
              <a:rPr lang="en-US" sz="1650">
                <a:solidFill>
                  <a:srgbClr val="0070C0"/>
                </a:solidFill>
                <a:latin typeface="Arial" panose="020B0604020202020204" pitchFamily="34" charset="0"/>
                <a:cs typeface="Arial" panose="020B0604020202020204" pitchFamily="34" charset="0"/>
              </a:rPr>
              <a:t>Name of presenter and job title</a:t>
            </a:r>
          </a:p>
        </p:txBody>
      </p:sp>
    </p:spTree>
    <p:extLst>
      <p:ext uri="{BB962C8B-B14F-4D97-AF65-F5344CB8AC3E}">
        <p14:creationId xmlns:p14="http://schemas.microsoft.com/office/powerpoint/2010/main" val="4122064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246" y="578103"/>
            <a:ext cx="8345025" cy="434299"/>
          </a:xfrm>
          <a:prstGeom prst="rect">
            <a:avLst/>
          </a:prstGeom>
        </p:spPr>
        <p:txBody>
          <a:bodyPr/>
          <a:lstStyle>
            <a:lvl1pPr>
              <a:defRPr sz="1800" b="1">
                <a:latin typeface="Arial" charset="0"/>
                <a:ea typeface="Arial" charset="0"/>
                <a:cs typeface="Arial" charset="0"/>
              </a:defRPr>
            </a:lvl1pPr>
          </a:lstStyle>
          <a:p>
            <a:r>
              <a:rPr lang="en-US"/>
              <a:t>Headings</a:t>
            </a:r>
          </a:p>
        </p:txBody>
      </p:sp>
      <p:sp>
        <p:nvSpPr>
          <p:cNvPr id="3" name="Content Placeholder 2"/>
          <p:cNvSpPr>
            <a:spLocks noGrp="1"/>
          </p:cNvSpPr>
          <p:nvPr>
            <p:ph idx="1" hasCustomPrompt="1"/>
          </p:nvPr>
        </p:nvSpPr>
        <p:spPr>
          <a:xfrm>
            <a:off x="476246" y="1546413"/>
            <a:ext cx="8345025" cy="2991298"/>
          </a:xfrm>
          <a:prstGeom prst="rect">
            <a:avLst/>
          </a:prstGeom>
        </p:spPr>
        <p:txBody>
          <a:bodyPr/>
          <a:lstStyle>
            <a:lvl1pPr marL="0" indent="0">
              <a:buFontTx/>
              <a:buNone/>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marL="1585913" indent="-214313">
              <a:buFont typeface="Arial" panose="020B0604020202020204" pitchFamily="34" charset="0"/>
              <a:buChar cha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A04EDA18-336B-0D4A-9478-C2C4FE8F802E}"/>
              </a:ext>
            </a:extLst>
          </p:cNvPr>
          <p:cNvCxnSpPr/>
          <p:nvPr userDrawn="1"/>
        </p:nvCxnSpPr>
        <p:spPr>
          <a:xfrm flipH="1">
            <a:off x="470881" y="4595751"/>
            <a:ext cx="8316861"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85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3AD718-D54E-6041-8EF4-E394038ACFC7}"/>
              </a:ext>
            </a:extLst>
          </p:cNvPr>
          <p:cNvSpPr/>
          <p:nvPr userDrawn="1"/>
        </p:nvSpPr>
        <p:spPr>
          <a:xfrm>
            <a:off x="0" y="801585"/>
            <a:ext cx="9144000" cy="4341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logo&#10;&#10;Description automatically generated">
            <a:extLst>
              <a:ext uri="{FF2B5EF4-FFF2-40B4-BE49-F238E27FC236}">
                <a16:creationId xmlns:a16="http://schemas.microsoft.com/office/drawing/2014/main" id="{0EE6FACE-5947-7C42-9537-8CA1B888E3D1}"/>
              </a:ext>
            </a:extLst>
          </p:cNvPr>
          <p:cNvPicPr>
            <a:picLocks noChangeAspect="1"/>
          </p:cNvPicPr>
          <p:nvPr userDrawn="1"/>
        </p:nvPicPr>
        <p:blipFill>
          <a:blip r:embed="rId2"/>
          <a:stretch>
            <a:fillRect/>
          </a:stretch>
        </p:blipFill>
        <p:spPr>
          <a:xfrm>
            <a:off x="1" y="2"/>
            <a:ext cx="9143999" cy="5143499"/>
          </a:xfrm>
          <a:prstGeom prst="rect">
            <a:avLst/>
          </a:prstGeom>
        </p:spPr>
      </p:pic>
      <p:sp>
        <p:nvSpPr>
          <p:cNvPr id="2" name="Title 1"/>
          <p:cNvSpPr>
            <a:spLocks noGrp="1"/>
          </p:cNvSpPr>
          <p:nvPr>
            <p:ph type="title" hasCustomPrompt="1"/>
          </p:nvPr>
        </p:nvSpPr>
        <p:spPr>
          <a:xfrm>
            <a:off x="486102" y="868947"/>
            <a:ext cx="8357273" cy="434577"/>
          </a:xfrm>
          <a:prstGeom prst="rect">
            <a:avLst/>
          </a:prstGeom>
          <a:effectLst/>
        </p:spPr>
        <p:txBody>
          <a:bodyPr wrap="none" anchor="t" anchorCtr="0"/>
          <a:lstStyle>
            <a:lvl1pPr>
              <a:defRPr sz="2400" b="1">
                <a:latin typeface="Arial" charset="0"/>
                <a:ea typeface="Arial" charset="0"/>
                <a:cs typeface="Arial" charset="0"/>
              </a:defRPr>
            </a:lvl1pPr>
          </a:lstStyle>
          <a:p>
            <a:r>
              <a:rPr lang="en-US"/>
              <a:t>Section header</a:t>
            </a:r>
          </a:p>
        </p:txBody>
      </p:sp>
      <p:sp>
        <p:nvSpPr>
          <p:cNvPr id="3" name="Text Placeholder 2"/>
          <p:cNvSpPr>
            <a:spLocks noGrp="1"/>
          </p:cNvSpPr>
          <p:nvPr>
            <p:ph type="body" idx="1" hasCustomPrompt="1"/>
          </p:nvPr>
        </p:nvSpPr>
        <p:spPr>
          <a:xfrm>
            <a:off x="486101" y="1756189"/>
            <a:ext cx="3872539" cy="2804381"/>
          </a:xfrm>
          <a:prstGeom prst="rect">
            <a:avLst/>
          </a:prstGeom>
        </p:spPr>
        <p:txBody>
          <a:bodyPr/>
          <a:lstStyle>
            <a:lvl1pPr marL="0" indent="0">
              <a:buNone/>
              <a:defRPr sz="1800" b="1">
                <a:solidFill>
                  <a:schemeClr val="bg1">
                    <a:lumMod val="50000"/>
                  </a:schemeClr>
                </a:solidFill>
                <a:latin typeface="Arial" charset="0"/>
                <a:ea typeface="Arial" charset="0"/>
                <a:cs typeface="Arial"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Section information</a:t>
            </a:r>
          </a:p>
        </p:txBody>
      </p:sp>
    </p:spTree>
    <p:extLst>
      <p:ext uri="{BB962C8B-B14F-4D97-AF65-F5344CB8AC3E}">
        <p14:creationId xmlns:p14="http://schemas.microsoft.com/office/powerpoint/2010/main" val="10795950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3327371F-930F-E3C1-839E-CB2D09D9755F}"/>
              </a:ext>
            </a:extLst>
          </p:cNvPr>
          <p:cNvPicPr>
            <a:picLocks noChangeAspect="1"/>
          </p:cNvPicPr>
          <p:nvPr userDrawn="1"/>
        </p:nvPicPr>
        <p:blipFill>
          <a:blip r:embed="rId5"/>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Lst>
  <p:txStyles>
    <p:titleStyle>
      <a:lvl1pPr algn="l" defTabSz="457200" rtl="0" eaLnBrk="1" latinLnBrk="0" hangingPunct="1">
        <a:spcBef>
          <a:spcPct val="0"/>
        </a:spcBef>
        <a:buNone/>
        <a:defRPr sz="2900" kern="1200" spc="-100">
          <a:solidFill>
            <a:schemeClr val="accent2"/>
          </a:solidFill>
          <a:latin typeface="+mj-lt"/>
          <a:ea typeface="+mj-ea"/>
          <a:cs typeface="+mj-cs"/>
        </a:defRPr>
      </a:lvl1pPr>
    </p:titleStyle>
    <p:bodyStyle>
      <a:lvl1pPr marL="198000" indent="-198000" algn="l" defTabSz="457200" rtl="0" eaLnBrk="1" latinLnBrk="0" hangingPunct="1">
        <a:spcBef>
          <a:spcPts val="0"/>
        </a:spcBef>
        <a:buClr>
          <a:schemeClr val="accent1"/>
        </a:buClr>
        <a:buFont typeface="Arial"/>
        <a:buChar char="•"/>
        <a:defRPr sz="2200" kern="1200">
          <a:solidFill>
            <a:schemeClr val="tx1"/>
          </a:solidFill>
          <a:latin typeface="+mn-lt"/>
          <a:ea typeface="+mn-ea"/>
          <a:cs typeface="+mn-cs"/>
        </a:defRPr>
      </a:lvl1pPr>
      <a:lvl2pPr marL="427038" indent="-20955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2pPr>
      <a:lvl3pPr marL="635000" indent="-19050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3pPr>
      <a:lvl4pPr marL="906463"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4pPr>
      <a:lvl5pPr marL="1133475"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6E595F-5A06-4647-904D-DE400AC5765A}"/>
              </a:ext>
            </a:extLst>
          </p:cNvPr>
          <p:cNvPicPr>
            <a:picLocks noChangeAspect="1"/>
          </p:cNvPicPr>
          <p:nvPr userDrawn="1"/>
        </p:nvPicPr>
        <p:blipFill>
          <a:blip r:embed="rId5"/>
          <a:stretch>
            <a:fillRect/>
          </a:stretch>
        </p:blipFill>
        <p:spPr>
          <a:xfrm>
            <a:off x="322075" y="4677373"/>
            <a:ext cx="1600283" cy="352443"/>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DE8B56B4-8FBF-4778-B2C2-81ECE44717DE}"/>
              </a:ext>
            </a:extLst>
          </p:cNvPr>
          <p:cNvPicPr>
            <a:picLocks noChangeAspect="1"/>
          </p:cNvPicPr>
          <p:nvPr userDrawn="1"/>
        </p:nvPicPr>
        <p:blipFill>
          <a:blip r:embed="rId6"/>
          <a:stretch>
            <a:fillRect/>
          </a:stretch>
        </p:blipFill>
        <p:spPr>
          <a:xfrm>
            <a:off x="7529031" y="121352"/>
            <a:ext cx="1466926" cy="452461"/>
          </a:xfrm>
          <a:prstGeom prst="rect">
            <a:avLst/>
          </a:prstGeom>
        </p:spPr>
      </p:pic>
    </p:spTree>
    <p:extLst>
      <p:ext uri="{BB962C8B-B14F-4D97-AF65-F5344CB8AC3E}">
        <p14:creationId xmlns:p14="http://schemas.microsoft.com/office/powerpoint/2010/main" val="201774868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5.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and pink background with white text&#10;&#10;Description automatically generated">
            <a:extLst>
              <a:ext uri="{FF2B5EF4-FFF2-40B4-BE49-F238E27FC236}">
                <a16:creationId xmlns:a16="http://schemas.microsoft.com/office/drawing/2014/main" id="{99B0B4DC-C7A9-35F9-CC21-BB96E622A179}"/>
              </a:ext>
            </a:extLst>
          </p:cNvPr>
          <p:cNvPicPr>
            <a:picLocks noChangeAspect="1"/>
          </p:cNvPicPr>
          <p:nvPr/>
        </p:nvPicPr>
        <p:blipFill>
          <a:blip r:embed="rId3"/>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CEA10528-E10D-0520-D211-21A521D245ED}"/>
              </a:ext>
            </a:extLst>
          </p:cNvPr>
          <p:cNvSpPr txBox="1"/>
          <p:nvPr/>
        </p:nvSpPr>
        <p:spPr>
          <a:xfrm>
            <a:off x="411982" y="1336431"/>
            <a:ext cx="8294915" cy="1754326"/>
          </a:xfrm>
          <a:prstGeom prst="rect">
            <a:avLst/>
          </a:prstGeom>
          <a:noFill/>
        </p:spPr>
        <p:txBody>
          <a:bodyPr wrap="square" rtlCol="0">
            <a:spAutoFit/>
          </a:bodyPr>
          <a:lstStyle/>
          <a:p>
            <a:r>
              <a:rPr lang="en-GB" sz="3600" b="1" dirty="0">
                <a:solidFill>
                  <a:srgbClr val="029E98"/>
                </a:solidFill>
              </a:rPr>
              <a:t>Resource: High impact actions for board members to consider in their improvement work</a:t>
            </a:r>
          </a:p>
        </p:txBody>
      </p:sp>
    </p:spTree>
    <p:extLst>
      <p:ext uri="{BB962C8B-B14F-4D97-AF65-F5344CB8AC3E}">
        <p14:creationId xmlns:p14="http://schemas.microsoft.com/office/powerpoint/2010/main" val="3712059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C3B1-D36E-A737-5563-25A02C49B2A6}"/>
              </a:ext>
            </a:extLst>
          </p:cNvPr>
          <p:cNvSpPr>
            <a:spLocks noGrp="1"/>
          </p:cNvSpPr>
          <p:nvPr>
            <p:ph type="ctrTitle"/>
          </p:nvPr>
        </p:nvSpPr>
        <p:spPr/>
        <p:txBody>
          <a:bodyPr/>
          <a:lstStyle/>
          <a:p>
            <a:r>
              <a:rPr lang="en-GB"/>
              <a:t>Context </a:t>
            </a:r>
          </a:p>
        </p:txBody>
      </p:sp>
      <p:sp>
        <p:nvSpPr>
          <p:cNvPr id="3" name="TextBox 2">
            <a:extLst>
              <a:ext uri="{FF2B5EF4-FFF2-40B4-BE49-F238E27FC236}">
                <a16:creationId xmlns:a16="http://schemas.microsoft.com/office/drawing/2014/main" id="{86B9C054-6F2B-87B4-74C4-4DB94E8487F8}"/>
              </a:ext>
            </a:extLst>
          </p:cNvPr>
          <p:cNvSpPr txBox="1"/>
          <p:nvPr/>
        </p:nvSpPr>
        <p:spPr>
          <a:xfrm>
            <a:off x="770758" y="698360"/>
            <a:ext cx="7672851" cy="3077766"/>
          </a:xfrm>
          <a:prstGeom prst="rect">
            <a:avLst/>
          </a:prstGeom>
          <a:noFill/>
        </p:spPr>
        <p:txBody>
          <a:bodyPr wrap="square" lIns="91440" tIns="45720" rIns="91440" bIns="45720" rtlCol="0" anchor="t">
            <a:spAutoFit/>
          </a:bodyPr>
          <a:lstStyle/>
          <a:p>
            <a:r>
              <a:rPr lang="en-GB" sz="1300" dirty="0"/>
              <a:t>This resource has been developed by Beckie Burn (Associate Director – Transformation, Lewisham and Greenwich NHS Trust and also a Q Community member*) who presented at the first peer learning event of our </a:t>
            </a:r>
            <a:r>
              <a:rPr lang="en-GB" sz="1300" i="1" dirty="0"/>
              <a:t>Provider collaboratives: improving equitably </a:t>
            </a:r>
            <a:r>
              <a:rPr lang="en-GB" sz="1300" dirty="0"/>
              <a:t>programme. </a:t>
            </a:r>
            <a:endParaRPr lang="en-US" dirty="0"/>
          </a:p>
          <a:p>
            <a:endParaRPr lang="en-GB" sz="1300" dirty="0"/>
          </a:p>
          <a:p>
            <a:r>
              <a:rPr lang="en-GB" sz="1300" dirty="0"/>
              <a:t>Beckie shared her reflections and perspective on being an improver working within a complex system, focusing on both the practical and emotional aspects of working in a challenging setting and sharing her key learnings around the simple but impactful actions that board members can take to encourage their improvement teams and drive progress forward.</a:t>
            </a:r>
            <a:endParaRPr lang="en-GB" sz="1300" dirty="0">
              <a:ea typeface="Calibri"/>
              <a:cs typeface="Calibri"/>
            </a:endParaRPr>
          </a:p>
          <a:p>
            <a:endParaRPr lang="en-GB" sz="1300" dirty="0"/>
          </a:p>
          <a:p>
            <a:r>
              <a:rPr lang="en-GB" sz="1300" dirty="0"/>
              <a:t>The following slide covers these high-impact actions in detail and includes questions board members can ask when considering improvement work in their own context.</a:t>
            </a:r>
            <a:endParaRPr lang="en-GB" sz="1300" dirty="0">
              <a:ea typeface="Calibri"/>
              <a:cs typeface="Calibri"/>
            </a:endParaRPr>
          </a:p>
          <a:p>
            <a:endParaRPr lang="en-GB" sz="1300" dirty="0">
              <a:ea typeface="Calibri"/>
              <a:cs typeface="Calibri"/>
            </a:endParaRPr>
          </a:p>
          <a:p>
            <a:endParaRPr lang="en-GB" sz="1300" dirty="0">
              <a:ea typeface="Calibri"/>
              <a:cs typeface="Calibri"/>
            </a:endParaRPr>
          </a:p>
          <a:p>
            <a:endParaRPr lang="en-GB" sz="1300" dirty="0">
              <a:ea typeface="Calibri"/>
              <a:cs typeface="Calibri"/>
            </a:endParaRPr>
          </a:p>
          <a:p>
            <a:r>
              <a:rPr lang="en-GB" sz="1200" dirty="0">
                <a:ea typeface="Calibri"/>
                <a:cs typeface="Calibri"/>
              </a:rPr>
              <a:t>*Q Community is a membership network of colleagues working across improvement. </a:t>
            </a:r>
            <a:endParaRPr lang="en-US" sz="1200" dirty="0">
              <a:ea typeface="Calibri"/>
              <a:cs typeface="Calibri"/>
            </a:endParaRPr>
          </a:p>
        </p:txBody>
      </p:sp>
      <p:sp>
        <p:nvSpPr>
          <p:cNvPr id="4" name="TextBox 3">
            <a:extLst>
              <a:ext uri="{FF2B5EF4-FFF2-40B4-BE49-F238E27FC236}">
                <a16:creationId xmlns:a16="http://schemas.microsoft.com/office/drawing/2014/main" id="{E58F707C-C348-D1F2-99ED-CEA6D3A16646}"/>
              </a:ext>
            </a:extLst>
          </p:cNvPr>
          <p:cNvSpPr txBox="1"/>
          <p:nvPr/>
        </p:nvSpPr>
        <p:spPr>
          <a:xfrm>
            <a:off x="821001" y="3914428"/>
            <a:ext cx="5389299" cy="261610"/>
          </a:xfrm>
          <a:prstGeom prst="rect">
            <a:avLst/>
          </a:prstGeom>
          <a:noFill/>
        </p:spPr>
        <p:txBody>
          <a:bodyPr wrap="square" rtlCol="0">
            <a:spAutoFit/>
          </a:bodyPr>
          <a:lstStyle/>
          <a:p>
            <a:r>
              <a:rPr lang="en-GB" sz="1100" dirty="0"/>
              <a:t>(For further information on the presentation please see notes on </a:t>
            </a:r>
            <a:r>
              <a:rPr lang="en-GB" sz="1100"/>
              <a:t>the </a:t>
            </a:r>
            <a:r>
              <a:rPr lang="en-GB" sz="1100" dirty="0"/>
              <a:t>following slide)</a:t>
            </a:r>
          </a:p>
        </p:txBody>
      </p:sp>
    </p:spTree>
    <p:extLst>
      <p:ext uri="{BB962C8B-B14F-4D97-AF65-F5344CB8AC3E}">
        <p14:creationId xmlns:p14="http://schemas.microsoft.com/office/powerpoint/2010/main" val="1332942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F194-E8F1-49C5-90E0-43CD8A74BA73}"/>
              </a:ext>
            </a:extLst>
          </p:cNvPr>
          <p:cNvSpPr>
            <a:spLocks noGrp="1"/>
          </p:cNvSpPr>
          <p:nvPr>
            <p:ph type="title"/>
          </p:nvPr>
        </p:nvSpPr>
        <p:spPr/>
        <p:txBody>
          <a:bodyPr/>
          <a:lstStyle/>
          <a:p>
            <a:r>
              <a:rPr lang="en-GB"/>
              <a:t>High impact actions Board members can take</a:t>
            </a:r>
          </a:p>
        </p:txBody>
      </p:sp>
      <p:sp>
        <p:nvSpPr>
          <p:cNvPr id="16" name="Rectangle 15">
            <a:extLst>
              <a:ext uri="{FF2B5EF4-FFF2-40B4-BE49-F238E27FC236}">
                <a16:creationId xmlns:a16="http://schemas.microsoft.com/office/drawing/2014/main" id="{DCD42DA0-CDFD-49CC-BE8B-BF1842D56697}"/>
              </a:ext>
            </a:extLst>
          </p:cNvPr>
          <p:cNvSpPr/>
          <p:nvPr/>
        </p:nvSpPr>
        <p:spPr>
          <a:xfrm>
            <a:off x="1778466" y="1981089"/>
            <a:ext cx="5587068" cy="216625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Arial" panose="020B0604020202020204"/>
            </a:endParaRPr>
          </a:p>
        </p:txBody>
      </p:sp>
      <p:sp>
        <p:nvSpPr>
          <p:cNvPr id="17" name="Rectangle 16">
            <a:extLst>
              <a:ext uri="{FF2B5EF4-FFF2-40B4-BE49-F238E27FC236}">
                <a16:creationId xmlns:a16="http://schemas.microsoft.com/office/drawing/2014/main" id="{4484C90A-CFC4-443F-97EE-0CABE70AFDCE}"/>
              </a:ext>
            </a:extLst>
          </p:cNvPr>
          <p:cNvSpPr/>
          <p:nvPr/>
        </p:nvSpPr>
        <p:spPr>
          <a:xfrm>
            <a:off x="2464266" y="2108964"/>
            <a:ext cx="1264642"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GB" sz="900">
                <a:solidFill>
                  <a:prstClr val="black"/>
                </a:solidFill>
                <a:latin typeface="Arial" panose="020B0604020202020204"/>
              </a:rPr>
              <a:t>Ask for data in </a:t>
            </a:r>
            <a:r>
              <a:rPr lang="en-GB" sz="900" b="1">
                <a:solidFill>
                  <a:prstClr val="black"/>
                </a:solidFill>
                <a:latin typeface="Arial" panose="020B0604020202020204"/>
              </a:rPr>
              <a:t>SPC charts</a:t>
            </a:r>
            <a:endParaRPr lang="en-GB" sz="900">
              <a:solidFill>
                <a:prstClr val="black"/>
              </a:solidFill>
              <a:latin typeface="Arial" panose="020B0604020202020204"/>
            </a:endParaRPr>
          </a:p>
        </p:txBody>
      </p:sp>
      <p:pic>
        <p:nvPicPr>
          <p:cNvPr id="19" name="Graphic 18" descr="Statistics">
            <a:extLst>
              <a:ext uri="{FF2B5EF4-FFF2-40B4-BE49-F238E27FC236}">
                <a16:creationId xmlns:a16="http://schemas.microsoft.com/office/drawing/2014/main" id="{35D12DCC-E49A-47BD-BEA6-7BAAEFB47B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32045" y="2089643"/>
            <a:ext cx="578644" cy="578644"/>
          </a:xfrm>
          <a:prstGeom prst="rect">
            <a:avLst/>
          </a:prstGeom>
        </p:spPr>
      </p:pic>
      <p:sp>
        <p:nvSpPr>
          <p:cNvPr id="23" name="Rectangle 22">
            <a:extLst>
              <a:ext uri="{FF2B5EF4-FFF2-40B4-BE49-F238E27FC236}">
                <a16:creationId xmlns:a16="http://schemas.microsoft.com/office/drawing/2014/main" id="{521854D8-4149-4B2C-A231-4CA567E4FC68}"/>
              </a:ext>
            </a:extLst>
          </p:cNvPr>
          <p:cNvSpPr/>
          <p:nvPr/>
        </p:nvSpPr>
        <p:spPr>
          <a:xfrm>
            <a:off x="2464266" y="2784737"/>
            <a:ext cx="1264642"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GB" sz="900">
                <a:solidFill>
                  <a:prstClr val="black"/>
                </a:solidFill>
                <a:latin typeface="Arial" panose="020B0604020202020204"/>
              </a:rPr>
              <a:t>Learn and recommend a couple of useful </a:t>
            </a:r>
            <a:r>
              <a:rPr lang="en-GB" sz="900" b="1">
                <a:solidFill>
                  <a:prstClr val="black"/>
                </a:solidFill>
                <a:latin typeface="Arial" panose="020B0604020202020204"/>
              </a:rPr>
              <a:t>improvement tools</a:t>
            </a:r>
          </a:p>
        </p:txBody>
      </p:sp>
      <p:pic>
        <p:nvPicPr>
          <p:cNvPr id="25" name="Graphic 24" descr="Tools">
            <a:extLst>
              <a:ext uri="{FF2B5EF4-FFF2-40B4-BE49-F238E27FC236}">
                <a16:creationId xmlns:a16="http://schemas.microsoft.com/office/drawing/2014/main" id="{9D8354AC-9C9A-48BC-9E64-3DB3CB352D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94084" y="2827456"/>
            <a:ext cx="454564" cy="454564"/>
          </a:xfrm>
          <a:prstGeom prst="rect">
            <a:avLst/>
          </a:prstGeom>
        </p:spPr>
      </p:pic>
      <p:sp>
        <p:nvSpPr>
          <p:cNvPr id="26" name="Rectangle 25">
            <a:extLst>
              <a:ext uri="{FF2B5EF4-FFF2-40B4-BE49-F238E27FC236}">
                <a16:creationId xmlns:a16="http://schemas.microsoft.com/office/drawing/2014/main" id="{C2DF39C9-887C-41B1-A7C6-7926BABB098F}"/>
              </a:ext>
            </a:extLst>
          </p:cNvPr>
          <p:cNvSpPr/>
          <p:nvPr/>
        </p:nvSpPr>
        <p:spPr>
          <a:xfrm>
            <a:off x="4211960" y="2108964"/>
            <a:ext cx="1264642"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GB" sz="900" b="1">
                <a:solidFill>
                  <a:prstClr val="black"/>
                </a:solidFill>
                <a:latin typeface="Arial" panose="020B0604020202020204"/>
              </a:rPr>
              <a:t>Make improvement an action </a:t>
            </a:r>
            <a:r>
              <a:rPr lang="en-GB" sz="900">
                <a:solidFill>
                  <a:prstClr val="black"/>
                </a:solidFill>
                <a:latin typeface="Arial" panose="020B0604020202020204"/>
              </a:rPr>
              <a:t>from every meeting item</a:t>
            </a:r>
            <a:endParaRPr lang="en-GB" sz="900" b="1">
              <a:solidFill>
                <a:prstClr val="black"/>
              </a:solidFill>
              <a:latin typeface="Arial" panose="020B0604020202020204"/>
            </a:endParaRPr>
          </a:p>
        </p:txBody>
      </p:sp>
      <p:pic>
        <p:nvPicPr>
          <p:cNvPr id="28" name="Graphic 27" descr="Checklist">
            <a:extLst>
              <a:ext uri="{FF2B5EF4-FFF2-40B4-BE49-F238E27FC236}">
                <a16:creationId xmlns:a16="http://schemas.microsoft.com/office/drawing/2014/main" id="{A75695D0-2823-47F9-AE86-651A81F6F0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57396" y="2151683"/>
            <a:ext cx="454564" cy="454564"/>
          </a:xfrm>
          <a:prstGeom prst="rect">
            <a:avLst/>
          </a:prstGeom>
        </p:spPr>
      </p:pic>
      <p:sp>
        <p:nvSpPr>
          <p:cNvPr id="29" name="Rectangle 28">
            <a:extLst>
              <a:ext uri="{FF2B5EF4-FFF2-40B4-BE49-F238E27FC236}">
                <a16:creationId xmlns:a16="http://schemas.microsoft.com/office/drawing/2014/main" id="{BD42BE21-B4B3-42EE-B8CD-ED418D239898}"/>
              </a:ext>
            </a:extLst>
          </p:cNvPr>
          <p:cNvSpPr/>
          <p:nvPr/>
        </p:nvSpPr>
        <p:spPr>
          <a:xfrm>
            <a:off x="6047315" y="2108964"/>
            <a:ext cx="1264642"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GB" sz="900">
                <a:solidFill>
                  <a:prstClr val="black"/>
                </a:solidFill>
                <a:latin typeface="Arial" panose="020B0604020202020204"/>
              </a:rPr>
              <a:t>Attend </a:t>
            </a:r>
            <a:r>
              <a:rPr lang="en-GB" sz="900" b="1">
                <a:solidFill>
                  <a:prstClr val="black"/>
                </a:solidFill>
                <a:latin typeface="Arial" panose="020B0604020202020204"/>
              </a:rPr>
              <a:t>improvement training</a:t>
            </a:r>
            <a:endParaRPr lang="en-GB" sz="900">
              <a:solidFill>
                <a:prstClr val="black"/>
              </a:solidFill>
              <a:latin typeface="Arial" panose="020B0604020202020204"/>
            </a:endParaRPr>
          </a:p>
        </p:txBody>
      </p:sp>
      <p:pic>
        <p:nvPicPr>
          <p:cNvPr id="31" name="Graphic 30" descr="Teacher">
            <a:extLst>
              <a:ext uri="{FF2B5EF4-FFF2-40B4-BE49-F238E27FC236}">
                <a16:creationId xmlns:a16="http://schemas.microsoft.com/office/drawing/2014/main" id="{8CF6028E-3263-4223-A397-48A6C32CB84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20432" y="2120967"/>
            <a:ext cx="515994" cy="515994"/>
          </a:xfrm>
          <a:prstGeom prst="rect">
            <a:avLst/>
          </a:prstGeom>
        </p:spPr>
      </p:pic>
      <p:sp>
        <p:nvSpPr>
          <p:cNvPr id="35" name="Rectangle 34">
            <a:extLst>
              <a:ext uri="{FF2B5EF4-FFF2-40B4-BE49-F238E27FC236}">
                <a16:creationId xmlns:a16="http://schemas.microsoft.com/office/drawing/2014/main" id="{68DC0248-5E04-47C7-B9B5-9CDEE481B828}"/>
              </a:ext>
            </a:extLst>
          </p:cNvPr>
          <p:cNvSpPr/>
          <p:nvPr/>
        </p:nvSpPr>
        <p:spPr>
          <a:xfrm>
            <a:off x="2464266" y="3458700"/>
            <a:ext cx="1264642"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GB" sz="900">
                <a:solidFill>
                  <a:prstClr val="black"/>
                </a:solidFill>
                <a:latin typeface="Arial" panose="020B0604020202020204"/>
              </a:rPr>
              <a:t>Only sign off projects that </a:t>
            </a:r>
            <a:r>
              <a:rPr lang="en-GB" sz="900" b="1">
                <a:solidFill>
                  <a:prstClr val="black"/>
                </a:solidFill>
                <a:latin typeface="Arial" panose="020B0604020202020204"/>
              </a:rPr>
              <a:t>embed addressing inequalities</a:t>
            </a:r>
          </a:p>
        </p:txBody>
      </p:sp>
      <p:pic>
        <p:nvPicPr>
          <p:cNvPr id="37" name="Graphic 36" descr="Scales of justice">
            <a:extLst>
              <a:ext uri="{FF2B5EF4-FFF2-40B4-BE49-F238E27FC236}">
                <a16:creationId xmlns:a16="http://schemas.microsoft.com/office/drawing/2014/main" id="{FDE86512-3437-48C9-A403-D5978F006DE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38431" y="3523592"/>
            <a:ext cx="410217" cy="410217"/>
          </a:xfrm>
          <a:prstGeom prst="rect">
            <a:avLst/>
          </a:prstGeom>
        </p:spPr>
      </p:pic>
      <p:sp>
        <p:nvSpPr>
          <p:cNvPr id="38" name="Rectangle 37">
            <a:extLst>
              <a:ext uri="{FF2B5EF4-FFF2-40B4-BE49-F238E27FC236}">
                <a16:creationId xmlns:a16="http://schemas.microsoft.com/office/drawing/2014/main" id="{77402E6D-11BD-4DE2-8AC0-7CDFB7AA64BE}"/>
              </a:ext>
            </a:extLst>
          </p:cNvPr>
          <p:cNvSpPr/>
          <p:nvPr/>
        </p:nvSpPr>
        <p:spPr>
          <a:xfrm>
            <a:off x="6014934" y="2768158"/>
            <a:ext cx="1264642"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GB" sz="900">
                <a:solidFill>
                  <a:prstClr val="black"/>
                </a:solidFill>
                <a:latin typeface="Arial" panose="020B0604020202020204"/>
              </a:rPr>
              <a:t>Ask if internal projects could be done </a:t>
            </a:r>
            <a:r>
              <a:rPr lang="en-GB" sz="900" b="1">
                <a:solidFill>
                  <a:prstClr val="black"/>
                </a:solidFill>
                <a:latin typeface="Arial" panose="020B0604020202020204"/>
              </a:rPr>
              <a:t>across providers / place</a:t>
            </a:r>
          </a:p>
        </p:txBody>
      </p:sp>
      <p:pic>
        <p:nvPicPr>
          <p:cNvPr id="40" name="Graphic 39" descr="Network">
            <a:extLst>
              <a:ext uri="{FF2B5EF4-FFF2-40B4-BE49-F238E27FC236}">
                <a16:creationId xmlns:a16="http://schemas.microsoft.com/office/drawing/2014/main" id="{CEB84B4F-8895-4C3D-8755-1944A8982D5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562657" y="2810877"/>
            <a:ext cx="454564" cy="454564"/>
          </a:xfrm>
          <a:prstGeom prst="rect">
            <a:avLst/>
          </a:prstGeom>
        </p:spPr>
      </p:pic>
      <p:sp>
        <p:nvSpPr>
          <p:cNvPr id="41" name="Rectangle 40">
            <a:extLst>
              <a:ext uri="{FF2B5EF4-FFF2-40B4-BE49-F238E27FC236}">
                <a16:creationId xmlns:a16="http://schemas.microsoft.com/office/drawing/2014/main" id="{3682FDCB-D67B-457B-8403-3F4A79953EE7}"/>
              </a:ext>
            </a:extLst>
          </p:cNvPr>
          <p:cNvSpPr/>
          <p:nvPr/>
        </p:nvSpPr>
        <p:spPr>
          <a:xfrm>
            <a:off x="6036426" y="3458700"/>
            <a:ext cx="1264642"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GB" sz="900">
                <a:solidFill>
                  <a:prstClr val="black"/>
                </a:solidFill>
                <a:latin typeface="Arial" panose="020B0604020202020204"/>
              </a:rPr>
              <a:t>Sign up and stick to </a:t>
            </a:r>
            <a:r>
              <a:rPr lang="en-GB" sz="900" b="1">
                <a:solidFill>
                  <a:prstClr val="black"/>
                </a:solidFill>
                <a:latin typeface="Arial" panose="020B0604020202020204"/>
              </a:rPr>
              <a:t>shared governance arrangements</a:t>
            </a:r>
          </a:p>
        </p:txBody>
      </p:sp>
      <p:pic>
        <p:nvPicPr>
          <p:cNvPr id="43" name="Graphic 42" descr="Hierarchy">
            <a:extLst>
              <a:ext uri="{FF2B5EF4-FFF2-40B4-BE49-F238E27FC236}">
                <a16:creationId xmlns:a16="http://schemas.microsoft.com/office/drawing/2014/main" id="{DA2045B8-8368-4FD1-9326-65BB9045CE2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556967" y="3508381"/>
            <a:ext cx="440639" cy="440639"/>
          </a:xfrm>
          <a:prstGeom prst="rect">
            <a:avLst/>
          </a:prstGeom>
        </p:spPr>
      </p:pic>
      <p:sp>
        <p:nvSpPr>
          <p:cNvPr id="44" name="Speech Bubble: Rectangle with Corners Rounded 43">
            <a:extLst>
              <a:ext uri="{FF2B5EF4-FFF2-40B4-BE49-F238E27FC236}">
                <a16:creationId xmlns:a16="http://schemas.microsoft.com/office/drawing/2014/main" id="{E166E81D-2296-4804-95B5-1827397F0915}"/>
              </a:ext>
            </a:extLst>
          </p:cNvPr>
          <p:cNvSpPr/>
          <p:nvPr/>
        </p:nvSpPr>
        <p:spPr>
          <a:xfrm>
            <a:off x="4585200" y="1014240"/>
            <a:ext cx="1517471" cy="829615"/>
          </a:xfrm>
          <a:prstGeom prst="wedgeRoundRectCallout">
            <a:avLst>
              <a:gd name="adj1" fmla="val -27138"/>
              <a:gd name="adj2" fmla="val 71972"/>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GB" sz="900">
                <a:solidFill>
                  <a:prstClr val="black"/>
                </a:solidFill>
                <a:latin typeface="Arial" panose="020B0604020202020204"/>
              </a:rPr>
              <a:t>The best next step would be to arrange a process mapping session – can we bring that work back here in two months?</a:t>
            </a:r>
          </a:p>
        </p:txBody>
      </p:sp>
      <p:sp>
        <p:nvSpPr>
          <p:cNvPr id="45" name="Speech Bubble: Rectangle with Corners Rounded 44">
            <a:extLst>
              <a:ext uri="{FF2B5EF4-FFF2-40B4-BE49-F238E27FC236}">
                <a16:creationId xmlns:a16="http://schemas.microsoft.com/office/drawing/2014/main" id="{EEC7ACA0-8319-424D-9525-4B0D42A0CFD8}"/>
              </a:ext>
            </a:extLst>
          </p:cNvPr>
          <p:cNvSpPr/>
          <p:nvPr/>
        </p:nvSpPr>
        <p:spPr>
          <a:xfrm>
            <a:off x="270064" y="1188395"/>
            <a:ext cx="1344586" cy="1245172"/>
          </a:xfrm>
          <a:prstGeom prst="wedgeRoundRectCallout">
            <a:avLst>
              <a:gd name="adj1" fmla="val 70563"/>
              <a:gd name="adj2" fmla="val 88087"/>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GB" sz="900">
                <a:solidFill>
                  <a:prstClr val="black"/>
                </a:solidFill>
                <a:latin typeface="Arial" panose="020B0604020202020204"/>
              </a:rPr>
              <a:t>I’d find it really helpful to see this issue and the multiple projects addressing it in a driver diagram – do you need help from the improvement team to do that?</a:t>
            </a:r>
          </a:p>
        </p:txBody>
      </p:sp>
      <p:sp>
        <p:nvSpPr>
          <p:cNvPr id="46" name="Speech Bubble: Rectangle with Corners Rounded 45">
            <a:extLst>
              <a:ext uri="{FF2B5EF4-FFF2-40B4-BE49-F238E27FC236}">
                <a16:creationId xmlns:a16="http://schemas.microsoft.com/office/drawing/2014/main" id="{A2286535-14A5-4A5F-8F05-44183D309F7F}"/>
              </a:ext>
            </a:extLst>
          </p:cNvPr>
          <p:cNvSpPr/>
          <p:nvPr/>
        </p:nvSpPr>
        <p:spPr>
          <a:xfrm>
            <a:off x="2143539" y="1014240"/>
            <a:ext cx="1979887" cy="829615"/>
          </a:xfrm>
          <a:prstGeom prst="wedgeRoundRectCallout">
            <a:avLst>
              <a:gd name="adj1" fmla="val -49699"/>
              <a:gd name="adj2" fmla="val 81444"/>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GB" sz="900">
                <a:solidFill>
                  <a:prstClr val="black"/>
                </a:solidFill>
                <a:latin typeface="Arial" panose="020B0604020202020204"/>
              </a:rPr>
              <a:t>Although we’re not hitting the target do we know if the interventions we’re making are starting to have an impact? Could you bring back the data in an SPC to tell us more?</a:t>
            </a:r>
          </a:p>
        </p:txBody>
      </p:sp>
      <p:sp>
        <p:nvSpPr>
          <p:cNvPr id="47" name="Speech Bubble: Rectangle with Corners Rounded 46">
            <a:extLst>
              <a:ext uri="{FF2B5EF4-FFF2-40B4-BE49-F238E27FC236}">
                <a16:creationId xmlns:a16="http://schemas.microsoft.com/office/drawing/2014/main" id="{D0B08F96-EC48-4F0B-ADF0-246AACD3A718}"/>
              </a:ext>
            </a:extLst>
          </p:cNvPr>
          <p:cNvSpPr/>
          <p:nvPr/>
        </p:nvSpPr>
        <p:spPr>
          <a:xfrm>
            <a:off x="7454254" y="2170447"/>
            <a:ext cx="1623831" cy="995678"/>
          </a:xfrm>
          <a:prstGeom prst="wedgeRoundRectCallout">
            <a:avLst>
              <a:gd name="adj1" fmla="val -63126"/>
              <a:gd name="adj2" fmla="val 22187"/>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GB" sz="900">
                <a:solidFill>
                  <a:prstClr val="black"/>
                </a:solidFill>
                <a:latin typeface="Arial" panose="020B0604020202020204"/>
              </a:rPr>
              <a:t>I was in a national session last week where this issue came up repeatedly, can we rescope this project with other providers and bring back a proposal for doing this jointly?</a:t>
            </a:r>
          </a:p>
        </p:txBody>
      </p:sp>
      <p:sp>
        <p:nvSpPr>
          <p:cNvPr id="48" name="Speech Bubble: Rectangle with Corners Rounded 47">
            <a:extLst>
              <a:ext uri="{FF2B5EF4-FFF2-40B4-BE49-F238E27FC236}">
                <a16:creationId xmlns:a16="http://schemas.microsoft.com/office/drawing/2014/main" id="{7E99A34E-1738-447C-8E8F-281B4C83C0A7}"/>
              </a:ext>
            </a:extLst>
          </p:cNvPr>
          <p:cNvSpPr/>
          <p:nvPr/>
        </p:nvSpPr>
        <p:spPr>
          <a:xfrm>
            <a:off x="7437854" y="3639502"/>
            <a:ext cx="1517471" cy="920237"/>
          </a:xfrm>
          <a:prstGeom prst="wedgeRoundRectCallout">
            <a:avLst>
              <a:gd name="adj1" fmla="val -60839"/>
              <a:gd name="adj2" fmla="val -40635"/>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GB" sz="900">
                <a:solidFill>
                  <a:prstClr val="black"/>
                </a:solidFill>
                <a:latin typeface="Arial" panose="020B0604020202020204"/>
              </a:rPr>
              <a:t>As this is a system project, how much decision-making can we delegate to the project Board and how can we facilitate this?</a:t>
            </a:r>
          </a:p>
        </p:txBody>
      </p:sp>
      <p:sp>
        <p:nvSpPr>
          <p:cNvPr id="49" name="Speech Bubble: Rectangle with Corners Rounded 48">
            <a:extLst>
              <a:ext uri="{FF2B5EF4-FFF2-40B4-BE49-F238E27FC236}">
                <a16:creationId xmlns:a16="http://schemas.microsoft.com/office/drawing/2014/main" id="{16F58F09-A9E5-4FA8-A5F8-1606D2171F40}"/>
              </a:ext>
            </a:extLst>
          </p:cNvPr>
          <p:cNvSpPr/>
          <p:nvPr/>
        </p:nvSpPr>
        <p:spPr>
          <a:xfrm>
            <a:off x="272967" y="2949351"/>
            <a:ext cx="1322564" cy="1380304"/>
          </a:xfrm>
          <a:prstGeom prst="wedgeRoundRectCallout">
            <a:avLst>
              <a:gd name="adj1" fmla="val 71460"/>
              <a:gd name="adj2" fmla="val -1087"/>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GB" sz="900">
                <a:solidFill>
                  <a:prstClr val="black"/>
                </a:solidFill>
                <a:latin typeface="Arial" panose="020B0604020202020204"/>
              </a:rPr>
              <a:t>What does our data tell us about how this issue affects different populations? Can we focus this project on the groups most disproportionality affected?</a:t>
            </a:r>
          </a:p>
        </p:txBody>
      </p:sp>
      <p:sp>
        <p:nvSpPr>
          <p:cNvPr id="50" name="Speech Bubble: Rectangle with Corners Rounded 49">
            <a:extLst>
              <a:ext uri="{FF2B5EF4-FFF2-40B4-BE49-F238E27FC236}">
                <a16:creationId xmlns:a16="http://schemas.microsoft.com/office/drawing/2014/main" id="{EFCCBB33-65B7-4CBB-B528-28052E11B430}"/>
              </a:ext>
            </a:extLst>
          </p:cNvPr>
          <p:cNvSpPr/>
          <p:nvPr/>
        </p:nvSpPr>
        <p:spPr>
          <a:xfrm>
            <a:off x="6893873" y="1000932"/>
            <a:ext cx="1517471" cy="829615"/>
          </a:xfrm>
          <a:prstGeom prst="wedgeRoundRectCallout">
            <a:avLst>
              <a:gd name="adj1" fmla="val -34670"/>
              <a:gd name="adj2" fmla="val 83166"/>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GB" sz="900">
                <a:solidFill>
                  <a:prstClr val="black"/>
                </a:solidFill>
                <a:latin typeface="Arial" panose="020B0604020202020204"/>
              </a:rPr>
              <a:t>What training to do we have on improvement for leaders and how can I attend?</a:t>
            </a:r>
          </a:p>
        </p:txBody>
      </p:sp>
      <p:sp>
        <p:nvSpPr>
          <p:cNvPr id="51" name="Rectangle 50">
            <a:extLst>
              <a:ext uri="{FF2B5EF4-FFF2-40B4-BE49-F238E27FC236}">
                <a16:creationId xmlns:a16="http://schemas.microsoft.com/office/drawing/2014/main" id="{873F9A9F-8896-4BF6-A98D-2F6745BD4522}"/>
              </a:ext>
            </a:extLst>
          </p:cNvPr>
          <p:cNvSpPr/>
          <p:nvPr/>
        </p:nvSpPr>
        <p:spPr>
          <a:xfrm>
            <a:off x="4227184" y="2784737"/>
            <a:ext cx="1264642"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GB" sz="900">
                <a:solidFill>
                  <a:prstClr val="black"/>
                </a:solidFill>
                <a:latin typeface="Arial" panose="020B0604020202020204"/>
              </a:rPr>
              <a:t>Request </a:t>
            </a:r>
            <a:r>
              <a:rPr lang="en-GB" sz="900" b="1">
                <a:solidFill>
                  <a:prstClr val="black"/>
                </a:solidFill>
                <a:latin typeface="Arial" panose="020B0604020202020204"/>
              </a:rPr>
              <a:t>Making Data Count </a:t>
            </a:r>
            <a:r>
              <a:rPr lang="en-GB" sz="900">
                <a:solidFill>
                  <a:prstClr val="black"/>
                </a:solidFill>
                <a:latin typeface="Arial" panose="020B0604020202020204"/>
              </a:rPr>
              <a:t>training</a:t>
            </a:r>
          </a:p>
        </p:txBody>
      </p:sp>
      <p:pic>
        <p:nvPicPr>
          <p:cNvPr id="52" name="Graphic 51" descr="Research">
            <a:extLst>
              <a:ext uri="{FF2B5EF4-FFF2-40B4-BE49-F238E27FC236}">
                <a16:creationId xmlns:a16="http://schemas.microsoft.com/office/drawing/2014/main" id="{C6D33EC8-8E1A-4765-81CD-EA6FD144CA1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728907" y="2818993"/>
            <a:ext cx="471488" cy="471488"/>
          </a:xfrm>
          <a:prstGeom prst="rect">
            <a:avLst/>
          </a:prstGeom>
        </p:spPr>
      </p:pic>
      <p:sp>
        <p:nvSpPr>
          <p:cNvPr id="53" name="Rectangle 52">
            <a:extLst>
              <a:ext uri="{FF2B5EF4-FFF2-40B4-BE49-F238E27FC236}">
                <a16:creationId xmlns:a16="http://schemas.microsoft.com/office/drawing/2014/main" id="{8051023F-5A0C-4F23-A9D6-3E009E27AB7B}"/>
              </a:ext>
            </a:extLst>
          </p:cNvPr>
          <p:cNvSpPr/>
          <p:nvPr/>
        </p:nvSpPr>
        <p:spPr>
          <a:xfrm>
            <a:off x="4259443" y="3480347"/>
            <a:ext cx="1264642"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GB" sz="900" b="1">
                <a:solidFill>
                  <a:prstClr val="black"/>
                </a:solidFill>
                <a:latin typeface="Arial" panose="020B0604020202020204"/>
              </a:rPr>
              <a:t>Share training offer </a:t>
            </a:r>
            <a:r>
              <a:rPr lang="en-GB" sz="900">
                <a:solidFill>
                  <a:prstClr val="black"/>
                </a:solidFill>
                <a:latin typeface="Arial" panose="020B0604020202020204"/>
              </a:rPr>
              <a:t>across your system</a:t>
            </a:r>
          </a:p>
        </p:txBody>
      </p:sp>
      <p:pic>
        <p:nvPicPr>
          <p:cNvPr id="54" name="Graphic 53" descr="Connections">
            <a:extLst>
              <a:ext uri="{FF2B5EF4-FFF2-40B4-BE49-F238E27FC236}">
                <a16:creationId xmlns:a16="http://schemas.microsoft.com/office/drawing/2014/main" id="{A973C87A-5176-4F18-A25A-4C6E9A8C708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754337" y="3497794"/>
            <a:ext cx="505106" cy="505106"/>
          </a:xfrm>
          <a:prstGeom prst="rect">
            <a:avLst/>
          </a:prstGeom>
        </p:spPr>
      </p:pic>
    </p:spTree>
    <p:extLst>
      <p:ext uri="{BB962C8B-B14F-4D97-AF65-F5344CB8AC3E}">
        <p14:creationId xmlns:p14="http://schemas.microsoft.com/office/powerpoint/2010/main" val="4049197123"/>
      </p:ext>
    </p:extLst>
  </p:cSld>
  <p:clrMapOvr>
    <a:masterClrMapping/>
  </p:clrMapOvr>
</p:sld>
</file>

<file path=ppt/theme/theme1.xml><?xml version="1.0" encoding="utf-8"?>
<a:theme xmlns:a="http://schemas.openxmlformats.org/drawingml/2006/main" name="NHSP theme 1a">
  <a:themeElements>
    <a:clrScheme name="Custom 8">
      <a:dk1>
        <a:srgbClr val="000000"/>
      </a:dk1>
      <a:lt1>
        <a:srgbClr val="FFFFFF"/>
      </a:lt1>
      <a:dk2>
        <a:srgbClr val="3E505A"/>
      </a:dk2>
      <a:lt2>
        <a:srgbClr val="CED8DD"/>
      </a:lt2>
      <a:accent1>
        <a:srgbClr val="F0532D"/>
      </a:accent1>
      <a:accent2>
        <a:srgbClr val="29398F"/>
      </a:accent2>
      <a:accent3>
        <a:srgbClr val="C00848"/>
      </a:accent3>
      <a:accent4>
        <a:srgbClr val="F79131"/>
      </a:accent4>
      <a:accent5>
        <a:srgbClr val="00A89C"/>
      </a:accent5>
      <a:accent6>
        <a:srgbClr val="00633F"/>
      </a:accent6>
      <a:hlink>
        <a:srgbClr val="F79131"/>
      </a:hlink>
      <a:folHlink>
        <a:srgbClr val="9DA6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GT-Circle slides" id="{1DDFF3D6-BE5A-B946-9A41-06AFE3AF7657}" vid="{DF429ECD-4D34-D04C-89B2-BFB68ADAF82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361F09B21A804F824D0804817B9451" ma:contentTypeVersion="17" ma:contentTypeDescription="Create a new document." ma:contentTypeScope="" ma:versionID="f901db54bb13095120feb0375381ddc7">
  <xsd:schema xmlns:xsd="http://www.w3.org/2001/XMLSchema" xmlns:xs="http://www.w3.org/2001/XMLSchema" xmlns:p="http://schemas.microsoft.com/office/2006/metadata/properties" xmlns:ns2="47dd78af-cfc5-4e7a-8799-591ad7ced2cf" xmlns:ns3="91879da0-9969-4788-bbb1-7f1899c198fe" targetNamespace="http://schemas.microsoft.com/office/2006/metadata/properties" ma:root="true" ma:fieldsID="ccbdc23c9b6847b596135635c0f30772" ns2:_="" ns3:_="">
    <xsd:import namespace="47dd78af-cfc5-4e7a-8799-591ad7ced2cf"/>
    <xsd:import namespace="91879da0-9969-4788-bbb1-7f1899c198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dd78af-cfc5-4e7a-8799-591ad7ced2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beb73b0-c5d4-4c05-b12e-b4108c0f0e2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879da0-9969-4788-bbb1-7f1899c198f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2e16324-b103-49ce-bb9c-8eb177c64a7c}" ma:internalName="TaxCatchAll" ma:showField="CatchAllData" ma:web="91879da0-9969-4788-bbb1-7f1899c198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7dd78af-cfc5-4e7a-8799-591ad7ced2cf">
      <Terms xmlns="http://schemas.microsoft.com/office/infopath/2007/PartnerControls"/>
    </lcf76f155ced4ddcb4097134ff3c332f>
    <TaxCatchAll xmlns="91879da0-9969-4788-bbb1-7f1899c198fe" xsi:nil="true"/>
  </documentManagement>
</p:properties>
</file>

<file path=customXml/itemProps1.xml><?xml version="1.0" encoding="utf-8"?>
<ds:datastoreItem xmlns:ds="http://schemas.openxmlformats.org/officeDocument/2006/customXml" ds:itemID="{86126700-228D-4819-8A88-7B5CCF0841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dd78af-cfc5-4e7a-8799-591ad7ced2cf"/>
    <ds:schemaRef ds:uri="91879da0-9969-4788-bbb1-7f1899c198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17FA6F-A1D8-4DEF-9AA6-4B43C3A4BF23}">
  <ds:schemaRefs>
    <ds:schemaRef ds:uri="http://schemas.microsoft.com/sharepoint/v3/contenttype/forms"/>
  </ds:schemaRefs>
</ds:datastoreItem>
</file>

<file path=customXml/itemProps3.xml><?xml version="1.0" encoding="utf-8"?>
<ds:datastoreItem xmlns:ds="http://schemas.openxmlformats.org/officeDocument/2006/customXml" ds:itemID="{39E5567D-C3CB-4B67-BF48-4AE6F4A135D9}">
  <ds:schemaRefs>
    <ds:schemaRef ds:uri="http://purl.org/dc/dcmitype/"/>
    <ds:schemaRef ds:uri="http://schemas.openxmlformats.org/package/2006/metadata/core-properties"/>
    <ds:schemaRef ds:uri="http://purl.org/dc/elements/1.1/"/>
    <ds:schemaRef ds:uri="http://schemas.microsoft.com/office/2006/documentManagement/types"/>
    <ds:schemaRef ds:uri="47dd78af-cfc5-4e7a-8799-591ad7ced2cf"/>
    <ds:schemaRef ds:uri="http://www.w3.org/XML/1998/namespace"/>
    <ds:schemaRef ds:uri="http://schemas.microsoft.com/office/infopath/2007/PartnerControls"/>
    <ds:schemaRef ds:uri="91879da0-9969-4788-bbb1-7f1899c198fe"/>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NHSP theme 1a.thmx</Template>
  <TotalTime>0</TotalTime>
  <Words>884</Words>
  <Application>Microsoft Office PowerPoint</Application>
  <PresentationFormat>On-screen Show (16:9)</PresentationFormat>
  <Paragraphs>51</Paragraphs>
  <Slides>3</Slides>
  <Notes>2</Notes>
  <HiddenSlides>0</HiddenSlides>
  <MMClips>0</MMClips>
  <ScaleCrop>false</ScaleCrop>
  <HeadingPairs>
    <vt:vector size="4" baseType="variant">
      <vt:variant>
        <vt:lpstr>Theme</vt:lpstr>
      </vt:variant>
      <vt:variant>
        <vt:i4>2</vt:i4>
      </vt:variant>
      <vt:variant>
        <vt:lpstr>Slide Titles</vt:lpstr>
      </vt:variant>
      <vt:variant>
        <vt:i4>3</vt:i4>
      </vt:variant>
    </vt:vector>
  </HeadingPairs>
  <TitlesOfParts>
    <vt:vector size="5" baseType="lpstr">
      <vt:lpstr>NHSP theme 1a</vt:lpstr>
      <vt:lpstr>Office Theme</vt:lpstr>
      <vt:lpstr>PowerPoint Presentation</vt:lpstr>
      <vt:lpstr>Context </vt:lpstr>
      <vt:lpstr>High impact actions Board members can take</vt:lpstr>
    </vt:vector>
  </TitlesOfParts>
  <Company>Jimage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Katie Crooks</dc:creator>
  <cp:lastModifiedBy>Katie Crooks</cp:lastModifiedBy>
  <cp:revision>3</cp:revision>
  <dcterms:created xsi:type="dcterms:W3CDTF">2014-12-03T15:59:55Z</dcterms:created>
  <dcterms:modified xsi:type="dcterms:W3CDTF">2023-10-17T09:15:31Z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0x01010036361F09B21A804F824D0804817B9451</vt:lpwstr>
  </property>
  <property fmtid="{D5CDD505-2E9C-101B-9397-08002B2CF9AE}" pid="3" name="MediaServiceImageTags">
    <vt:lpwstr/>
  </property>
</Properties>
</file>