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FCD68-BABC-4C36-9800-009D5DACF6AB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BFC2-A949-472B-BE46-2C0DCD3F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26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FB7091-5DB6-6D04-1CB4-2111911F9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6000" dirty="0">
                <a:solidFill>
                  <a:schemeClr val="tx2"/>
                </a:solidFill>
              </a:rPr>
              <a:t>UCL Health alliance </a:t>
            </a:r>
            <a:br>
              <a:rPr lang="en-GB" sz="6000" dirty="0">
                <a:solidFill>
                  <a:schemeClr val="tx2"/>
                </a:solidFill>
              </a:rPr>
            </a:br>
            <a:r>
              <a:rPr lang="en-GB" sz="6000" dirty="0">
                <a:solidFill>
                  <a:schemeClr val="tx2"/>
                </a:solidFill>
              </a:rPr>
              <a:t>	</a:t>
            </a:r>
            <a:br>
              <a:rPr lang="en-GB" sz="6000" dirty="0">
                <a:solidFill>
                  <a:schemeClr val="tx2"/>
                </a:solidFill>
              </a:rPr>
            </a:br>
            <a:r>
              <a:rPr lang="en-GB" sz="6000" dirty="0">
                <a:solidFill>
                  <a:schemeClr val="tx2"/>
                </a:solidFill>
              </a:rPr>
              <a:t>working with partners at place </a:t>
            </a:r>
            <a:endParaRPr lang="en-GB" sz="60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40730-C0F5-C622-4779-155A28D57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alpha val="80000"/>
                  </a:schemeClr>
                </a:solidFill>
              </a:rPr>
              <a:t>Kate Petts – Managing Director UCL</a:t>
            </a:r>
          </a:p>
        </p:txBody>
      </p:sp>
    </p:spTree>
    <p:extLst>
      <p:ext uri="{BB962C8B-B14F-4D97-AF65-F5344CB8AC3E}">
        <p14:creationId xmlns:p14="http://schemas.microsoft.com/office/powerpoint/2010/main" val="4016255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4AA5-98AF-A2FB-926B-D5D86DE6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45254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ambitions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E12CD-2AB6-0EDF-7DB6-F933C5F9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11751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End to end pathway priorities and outcomes within each Place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Key provider leads working in each Place on behalf of UCL HA 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Clear links to innovation and research programmes </a:t>
            </a:r>
          </a:p>
        </p:txBody>
      </p:sp>
    </p:spTree>
    <p:extLst>
      <p:ext uri="{BB962C8B-B14F-4D97-AF65-F5344CB8AC3E}">
        <p14:creationId xmlns:p14="http://schemas.microsoft.com/office/powerpoint/2010/main" val="570330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54D03-75E1-B06B-C4DF-02190D5E3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66266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Key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8A49-9EEF-6F2B-C8BC-1E0C5C6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77215"/>
          </a:xfrm>
        </p:spPr>
        <p:txBody>
          <a:bodyPr>
            <a:normAutofit/>
          </a:bodyPr>
          <a:lstStyle/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Flexing across Place based priorities for multi-Place providers is challenging, however success with this approach will deliver improved quality outcomes for local patients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CC4286-74EE-3BDC-2B98-0E44A5659648}"/>
              </a:ext>
            </a:extLst>
          </p:cNvPr>
          <p:cNvSpPr txBox="1">
            <a:spLocks/>
          </p:cNvSpPr>
          <p:nvPr/>
        </p:nvSpPr>
        <p:spPr>
          <a:xfrm>
            <a:off x="836612" y="8382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4753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9EF23-B7C2-9480-6934-BA4891C8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977986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4B826-853B-19C2-999D-7850BDC5E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89449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UCL HA – who we are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NCL – system information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Developing our relationships at Place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Priorities and Challenges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Benefits and Ambitions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Key Message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1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ED7E-8C3D-D964-AFE3-03992357B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78708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UCL HA – 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AF702-5C79-0AB8-F8E6-6E837A39E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0124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800" dirty="0">
                <a:solidFill>
                  <a:schemeClr val="tx1"/>
                </a:solidFill>
              </a:rPr>
              <a:t>All in provider collaborative for North Central London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solidFill>
                  <a:schemeClr val="tx1"/>
                </a:solidFill>
              </a:rPr>
              <a:t>14 partners 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4 acute trusts – including UCLH and Royal Free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3 specialist trusts – including GOSH and Moorfields 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2 community trusts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3 mental health trusts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GP Provider Alliance (GPPA)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UCL (academic partner) </a:t>
            </a:r>
          </a:p>
          <a:p>
            <a:pPr lvl="1">
              <a:lnSpc>
                <a:spcPct val="9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marL="354013" lvl="1" indent="-354013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UCL HA is a LLP and managed through a set of directors boards/committees</a:t>
            </a:r>
          </a:p>
          <a:p>
            <a:pPr lvl="1">
              <a:lnSpc>
                <a:spcPct val="9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marL="354013" lvl="1" indent="-354013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One of 9 Provider Collaboratives on the NHSE Innovator programme </a:t>
            </a:r>
          </a:p>
        </p:txBody>
      </p:sp>
    </p:spTree>
    <p:extLst>
      <p:ext uri="{BB962C8B-B14F-4D97-AF65-F5344CB8AC3E}">
        <p14:creationId xmlns:p14="http://schemas.microsoft.com/office/powerpoint/2010/main" val="290195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D631A-98FB-F625-BD95-7CD41D3C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>
            <a:normAutofit/>
          </a:bodyPr>
          <a:lstStyle/>
          <a:p>
            <a:br>
              <a:rPr lang="en-GB" sz="4000" dirty="0">
                <a:solidFill>
                  <a:schemeClr val="tx2"/>
                </a:solidFill>
              </a:rPr>
            </a:br>
            <a:r>
              <a:rPr lang="en-GB" sz="4000" dirty="0">
                <a:solidFill>
                  <a:schemeClr val="tx2"/>
                </a:solidFill>
              </a:rPr>
              <a:t>UCL HA Vision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29DC-59B5-430A-1D3D-6965EDC9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0276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600" b="1" dirty="0">
                <a:solidFill>
                  <a:schemeClr val="tx1"/>
                </a:solidFill>
              </a:rPr>
              <a:t>Vision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600" dirty="0">
                <a:solidFill>
                  <a:schemeClr val="tx1"/>
                </a:solidFill>
              </a:rPr>
              <a:t>To reduce variation and improve outcomes for residents in NCL and those individuals from outside our system that draw on our services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Innovator </a:t>
            </a:r>
            <a:r>
              <a:rPr lang="en-US" sz="1600" b="1" dirty="0" err="1">
                <a:solidFill>
                  <a:schemeClr val="tx1"/>
                </a:solidFill>
                <a:latin typeface="Arial"/>
                <a:cs typeface="Arial"/>
              </a:rPr>
              <a:t>programme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 aim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i="1" u="sng" dirty="0">
                <a:solidFill>
                  <a:schemeClr val="tx1"/>
                </a:solidFill>
                <a:latin typeface="Arial"/>
                <a:cs typeface="Arial"/>
              </a:rPr>
              <a:t>To improve capacity and capability at the front end of the clinical pathway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Purpose: 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To enable effective partnership working to improve the outcomes and experience for the population we serve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To make improvements to the whole pathway from prevention, to treatment and both physical and mental health needs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Includes people living in North Central London as well as those travelling in to receive specialised care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To have a duty to demonstrate best value for taxpayers and support member organisations to sustain high quality care within resource constraints. </a:t>
            </a:r>
          </a:p>
          <a:p>
            <a:pPr>
              <a:lnSpc>
                <a:spcPct val="90000"/>
              </a:lnSpc>
            </a:pP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9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4A8D-AA2D-5D98-2843-3CB43E41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67556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North Central London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01AE0-E362-9C73-A74E-C7AE4AEC6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340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5 boroughs – Camden, Islington, Barnet, Haringey and Enfield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South borders include Oxford street, North borders include M25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Population of 1.7m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High transient population – students and homeless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2 major London termini – including Eurostar  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20% live in the most deprived quintile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36% belong to an ethnic minority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16% are diagnosed with 1 LTC </a:t>
            </a:r>
          </a:p>
          <a:p>
            <a:pPr>
              <a:lnSpc>
                <a:spcPct val="90000"/>
              </a:lnSpc>
            </a:pPr>
            <a:r>
              <a:rPr lang="en-GB" sz="1900" dirty="0">
                <a:solidFill>
                  <a:schemeClr val="tx1"/>
                </a:solidFill>
              </a:rPr>
              <a:t>20% have at least 1 behavioural risk factor</a:t>
            </a:r>
          </a:p>
        </p:txBody>
      </p:sp>
    </p:spTree>
    <p:extLst>
      <p:ext uri="{BB962C8B-B14F-4D97-AF65-F5344CB8AC3E}">
        <p14:creationId xmlns:p14="http://schemas.microsoft.com/office/powerpoint/2010/main" val="1500459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67442-69A6-A62A-B52F-309427EF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234464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Developing relationships at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0C11-79AE-BFAE-7A2D-47EF4A70B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954051" cy="467793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Building on the place based work from individual providers</a:t>
            </a:r>
          </a:p>
          <a:p>
            <a:r>
              <a:rPr lang="en-GB" dirty="0">
                <a:solidFill>
                  <a:schemeClr val="tx1"/>
                </a:solidFill>
              </a:rPr>
              <a:t>Linking with ICB leads on place based priorities and opportunities for delegation </a:t>
            </a:r>
          </a:p>
          <a:p>
            <a:r>
              <a:rPr lang="en-GB" dirty="0">
                <a:solidFill>
                  <a:schemeClr val="tx1"/>
                </a:solidFill>
              </a:rPr>
              <a:t>Leadership from GP Provider Alliance at Place level</a:t>
            </a:r>
          </a:p>
          <a:p>
            <a:r>
              <a:rPr lang="en-GB" dirty="0">
                <a:solidFill>
                  <a:schemeClr val="tx1"/>
                </a:solidFill>
              </a:rPr>
              <a:t>Identifying reasons for GP attendance and impact that changes to pathways would have on primary, community and secondary care</a:t>
            </a:r>
          </a:p>
          <a:p>
            <a:r>
              <a:rPr lang="en-GB" dirty="0">
                <a:solidFill>
                  <a:schemeClr val="tx1"/>
                </a:solidFill>
              </a:rPr>
              <a:t>Virtual ward programme and increasing uptake and co-ordination</a:t>
            </a:r>
          </a:p>
        </p:txBody>
      </p:sp>
    </p:spTree>
    <p:extLst>
      <p:ext uri="{BB962C8B-B14F-4D97-AF65-F5344CB8AC3E}">
        <p14:creationId xmlns:p14="http://schemas.microsoft.com/office/powerpoint/2010/main" val="2347156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6BDC-66AF-0C3B-73B2-D37FD90B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761652"/>
            <a:ext cx="8534400" cy="2096348"/>
          </a:xfrm>
        </p:spPr>
        <p:txBody>
          <a:bodyPr>
            <a:normAutofit fontScale="90000"/>
          </a:bodyPr>
          <a:lstStyle/>
          <a:p>
            <a:br>
              <a:rPr lang="en-GB" sz="4000" dirty="0">
                <a:solidFill>
                  <a:schemeClr val="tx2"/>
                </a:solidFill>
              </a:rPr>
            </a:br>
            <a:r>
              <a:rPr lang="en-GB" sz="4000" dirty="0"/>
              <a:t>Examples of programme priorities in 2 different Places</a:t>
            </a:r>
            <a:br>
              <a:rPr lang="en-GB" sz="4000" dirty="0"/>
            </a:b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42D4-7016-AC3B-0301-1EEA5BA39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6172200"/>
          </a:xfrm>
        </p:spPr>
        <p:txBody>
          <a:bodyPr anchor="t">
            <a:normAutofit fontScale="77500" lnSpcReduction="20000"/>
          </a:bodyPr>
          <a:lstStyle/>
          <a:p>
            <a:pPr marL="457200" lvl="1" indent="0">
              <a:buNone/>
            </a:pPr>
            <a:endParaRPr lang="en-GB" sz="26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tx1"/>
                </a:solidFill>
              </a:rPr>
              <a:t>PLACE 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3100" kern="0" dirty="0">
                <a:solidFill>
                  <a:srgbClr val="383875"/>
                </a:solidFill>
                <a:cs typeface="Poppins Medium"/>
                <a:sym typeface="Poppins Medium"/>
              </a:rPr>
              <a:t>Integrated </a:t>
            </a:r>
            <a:r>
              <a:rPr kumimoji="0" lang="en-GB" sz="3100" b="0" i="0" u="none" strike="noStrike" kern="0" cap="none" spc="0" normalizeH="0" baseline="0" noProof="0" dirty="0">
                <a:ln>
                  <a:noFill/>
                </a:ln>
                <a:solidFill>
                  <a:srgbClr val="383875"/>
                </a:solidFill>
                <a:effectLst/>
                <a:uLnTx/>
                <a:uFillTx/>
                <a:cs typeface="Poppins Medium"/>
                <a:sym typeface="Poppins Medium"/>
              </a:rPr>
              <a:t>Front Door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0" lang="en-GB" sz="3100" b="0" i="0" u="none" strike="noStrike" kern="0" cap="none" spc="0" normalizeH="0" baseline="0" noProof="0" dirty="0">
                <a:ln>
                  <a:noFill/>
                </a:ln>
                <a:solidFill>
                  <a:srgbClr val="383875"/>
                </a:solidFill>
                <a:effectLst/>
                <a:uLnTx/>
                <a:uFillTx/>
                <a:cs typeface="Poppins Medium"/>
                <a:sym typeface="Poppins Medium"/>
              </a:rPr>
              <a:t>Urgent Response &amp; Recovery Service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0" lang="en-GB" sz="3100" b="0" i="0" u="none" strike="noStrike" kern="0" cap="none" spc="0" normalizeH="0" baseline="0" noProof="0" dirty="0">
                <a:ln>
                  <a:noFill/>
                </a:ln>
                <a:solidFill>
                  <a:srgbClr val="383875"/>
                </a:solidFill>
                <a:effectLst/>
                <a:uLnTx/>
                <a:uFillTx/>
                <a:cs typeface="Poppins Medium"/>
                <a:sym typeface="Poppins Medium"/>
              </a:rPr>
              <a:t>Locality</a:t>
            </a:r>
            <a:r>
              <a:rPr kumimoji="0" lang="en-GB" sz="3100" b="0" i="0" u="none" strike="noStrike" kern="0" cap="none" spc="0" normalizeH="0" noProof="0" dirty="0">
                <a:ln>
                  <a:noFill/>
                </a:ln>
                <a:solidFill>
                  <a:srgbClr val="383875"/>
                </a:solidFill>
                <a:effectLst/>
                <a:uLnTx/>
                <a:uFillTx/>
                <a:cs typeface="Poppins Medium"/>
                <a:sym typeface="Poppins Medium"/>
              </a:rPr>
              <a:t> Development </a:t>
            </a:r>
            <a:endParaRPr kumimoji="0" lang="en-GB" sz="3100" b="0" i="0" u="none" strike="noStrike" kern="0" cap="none" spc="0" normalizeH="0" baseline="0" noProof="0" dirty="0">
              <a:ln>
                <a:noFill/>
              </a:ln>
              <a:solidFill>
                <a:srgbClr val="383875"/>
              </a:solidFill>
              <a:effectLst/>
              <a:uLnTx/>
              <a:uFillTx/>
              <a:cs typeface="Poppins Medium"/>
              <a:sym typeface="Poppins Medium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3100" kern="0" dirty="0">
                <a:solidFill>
                  <a:srgbClr val="383875"/>
                </a:solidFill>
                <a:cs typeface="Poppins Medium"/>
                <a:sym typeface="Poppins Medium"/>
              </a:rPr>
              <a:t>Mental Health &amp; Care</a:t>
            </a:r>
            <a:endParaRPr kumimoji="0" lang="en-GB" sz="3100" b="0" i="0" u="none" strike="noStrike" kern="0" cap="none" spc="0" normalizeH="0" baseline="0" noProof="0" dirty="0">
              <a:ln>
                <a:noFill/>
              </a:ln>
              <a:solidFill>
                <a:srgbClr val="383875"/>
              </a:solidFill>
              <a:effectLst/>
              <a:uLnTx/>
              <a:uFillTx/>
              <a:cs typeface="Poppins Medium"/>
              <a:sym typeface="Poppins Medium"/>
            </a:endParaRPr>
          </a:p>
          <a:p>
            <a:pPr marL="457200" lvl="1" indent="0">
              <a:buNone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75"/>
              </a:solidFill>
              <a:effectLst/>
              <a:uLnTx/>
              <a:uFillTx/>
              <a:cs typeface="Poppins Medium"/>
              <a:sym typeface="Poppins Medium"/>
            </a:endParaRPr>
          </a:p>
          <a:p>
            <a:pPr marL="457200" lvl="1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C4400-A0BC-7DCB-0480-28AA60095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4521819"/>
          </a:xfrm>
        </p:spPr>
        <p:txBody>
          <a:bodyPr anchor="t">
            <a:normAutofit fontScale="77500" lnSpcReduction="20000"/>
          </a:bodyPr>
          <a:lstStyle/>
          <a:p>
            <a:pPr marL="457200" lvl="1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tx1"/>
                </a:solidFill>
              </a:rPr>
              <a:t>PLACE 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kern="0" dirty="0">
                <a:solidFill>
                  <a:srgbClr val="383875"/>
                </a:solidFill>
                <a:cs typeface="Poppins Medium"/>
              </a:rPr>
              <a:t>Rolling out integrated neighbourhood teams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kern="0" dirty="0">
                <a:solidFill>
                  <a:srgbClr val="383875"/>
                </a:solidFill>
                <a:cs typeface="Poppins Medium"/>
              </a:rPr>
              <a:t>Baselining prevention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kern="0" dirty="0">
                <a:solidFill>
                  <a:srgbClr val="383875"/>
                </a:solidFill>
                <a:cs typeface="Poppins Medium"/>
              </a:rPr>
              <a:t>Improving long term condition management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kern="0" dirty="0">
                <a:solidFill>
                  <a:srgbClr val="383875"/>
                </a:solidFill>
                <a:cs typeface="Poppins Medium"/>
              </a:rPr>
              <a:t>Evolving Borough partnership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800" kern="0" dirty="0">
                <a:solidFill>
                  <a:srgbClr val="383875"/>
                </a:solidFill>
                <a:cs typeface="Poppins Medium"/>
              </a:rPr>
              <a:t>Delivering Camden and Islington Health and Wellbeing priorities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59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D917-C6B6-BD42-5006-35C31EEE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67556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A023-B915-6186-F9E1-E2BB72B8E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98" y="1711713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en-GB" sz="3000" dirty="0">
                <a:solidFill>
                  <a:schemeClr val="tx1"/>
                </a:solidFill>
              </a:rPr>
              <a:t>Variability in structures of each Place</a:t>
            </a:r>
          </a:p>
          <a:p>
            <a:endParaRPr lang="en-GB" sz="3000" dirty="0">
              <a:solidFill>
                <a:schemeClr val="tx1"/>
              </a:solidFill>
            </a:endParaRPr>
          </a:p>
          <a:p>
            <a:r>
              <a:rPr lang="en-GB" sz="3000" dirty="0">
                <a:solidFill>
                  <a:schemeClr val="tx1"/>
                </a:solidFill>
              </a:rPr>
              <a:t>Distribution of acute providers across each Place</a:t>
            </a:r>
          </a:p>
          <a:p>
            <a:endParaRPr lang="en-GB" sz="3000" dirty="0">
              <a:solidFill>
                <a:schemeClr val="tx1"/>
              </a:solidFill>
            </a:endParaRPr>
          </a:p>
          <a:p>
            <a:r>
              <a:rPr lang="en-GB" sz="3000" dirty="0">
                <a:solidFill>
                  <a:schemeClr val="tx1"/>
                </a:solidFill>
              </a:rPr>
              <a:t>Breadth of stakeholders in UCL HA </a:t>
            </a:r>
          </a:p>
          <a:p>
            <a:endParaRPr lang="en-GB" sz="3000" dirty="0">
              <a:solidFill>
                <a:schemeClr val="tx1"/>
              </a:solidFill>
            </a:endParaRPr>
          </a:p>
          <a:p>
            <a:r>
              <a:rPr lang="en-GB" sz="3000" dirty="0">
                <a:solidFill>
                  <a:schemeClr val="tx1"/>
                </a:solidFill>
              </a:rPr>
              <a:t>Mix of priorities – system, place, provider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9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1C75-4B1F-D9AB-9EA8-5BD3A769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67557"/>
            <a:ext cx="8534400" cy="150706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2"/>
                </a:solidFill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3468-56BA-4B7C-D8EB-20E45D4D8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7902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Can effectively create manageable baseline data including hyperlocal patient/resident feedback</a:t>
            </a:r>
          </a:p>
          <a:p>
            <a:r>
              <a:rPr lang="en-GB" sz="2800" dirty="0">
                <a:solidFill>
                  <a:schemeClr val="tx1"/>
                </a:solidFill>
              </a:rPr>
              <a:t>Providers work collectively to make improvements including increasing integration to deliver care closer to home</a:t>
            </a:r>
          </a:p>
          <a:p>
            <a:r>
              <a:rPr lang="en-GB" sz="2800" dirty="0">
                <a:solidFill>
                  <a:schemeClr val="tx1"/>
                </a:solidFill>
              </a:rPr>
              <a:t>Build on existing relationships between providers </a:t>
            </a:r>
          </a:p>
          <a:p>
            <a:r>
              <a:rPr lang="en-GB" sz="2800" dirty="0">
                <a:solidFill>
                  <a:schemeClr val="tx1"/>
                </a:solidFill>
              </a:rPr>
              <a:t>Improve research offering and engagement in local areas</a:t>
            </a:r>
          </a:p>
        </p:txBody>
      </p:sp>
    </p:spTree>
    <p:extLst>
      <p:ext uri="{BB962C8B-B14F-4D97-AF65-F5344CB8AC3E}">
        <p14:creationId xmlns:p14="http://schemas.microsoft.com/office/powerpoint/2010/main" val="926938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09B21A804F824D0804817B9451" ma:contentTypeVersion="17" ma:contentTypeDescription="Create a new document." ma:contentTypeScope="" ma:versionID="bd60beff7eb32a2aefc46f489efa9b25">
  <xsd:schema xmlns:xsd="http://www.w3.org/2001/XMLSchema" xmlns:xs="http://www.w3.org/2001/XMLSchema" xmlns:p="http://schemas.microsoft.com/office/2006/metadata/properties" xmlns:ns2="47dd78af-cfc5-4e7a-8799-591ad7ced2cf" xmlns:ns3="91879da0-9969-4788-bbb1-7f1899c198fe" targetNamespace="http://schemas.microsoft.com/office/2006/metadata/properties" ma:root="true" ma:fieldsID="79bcfbaf3f05fc3afa0f2053058cb7ba" ns2:_="" ns3:_="">
    <xsd:import namespace="47dd78af-cfc5-4e7a-8799-591ad7ced2cf"/>
    <xsd:import namespace="91879da0-9969-4788-bbb1-7f1899c19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d78af-cfc5-4e7a-8799-591ad7ced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eb73b0-c5d4-4c05-b12e-b4108c0f0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79da0-9969-4788-bbb1-7f1899c19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e16324-b103-49ce-bb9c-8eb177c64a7c}" ma:internalName="TaxCatchAll" ma:showField="CatchAllData" ma:web="91879da0-9969-4788-bbb1-7f1899c19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dd78af-cfc5-4e7a-8799-591ad7ced2cf">
      <Terms xmlns="http://schemas.microsoft.com/office/infopath/2007/PartnerControls"/>
    </lcf76f155ced4ddcb4097134ff3c332f>
    <TaxCatchAll xmlns="91879da0-9969-4788-bbb1-7f1899c198fe" xsi:nil="true"/>
  </documentManagement>
</p:properties>
</file>

<file path=customXml/itemProps1.xml><?xml version="1.0" encoding="utf-8"?>
<ds:datastoreItem xmlns:ds="http://schemas.openxmlformats.org/officeDocument/2006/customXml" ds:itemID="{37C2C075-FF0B-40A2-B333-212E2E3C7965}"/>
</file>

<file path=customXml/itemProps2.xml><?xml version="1.0" encoding="utf-8"?>
<ds:datastoreItem xmlns:ds="http://schemas.openxmlformats.org/officeDocument/2006/customXml" ds:itemID="{168C4150-C3BD-403B-BF0D-BDBA3CE179B1}"/>
</file>

<file path=customXml/itemProps3.xml><?xml version="1.0" encoding="utf-8"?>
<ds:datastoreItem xmlns:ds="http://schemas.openxmlformats.org/officeDocument/2006/customXml" ds:itemID="{7443D01A-A1E9-4023-BDDC-B855F18D01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553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Slice</vt:lpstr>
      <vt:lpstr>UCL Health alliance    working with partners at place </vt:lpstr>
      <vt:lpstr>Content</vt:lpstr>
      <vt:lpstr>UCL HA – who we are</vt:lpstr>
      <vt:lpstr> UCL HA Vision and objectives</vt:lpstr>
      <vt:lpstr>North Central London </vt:lpstr>
      <vt:lpstr>Developing relationships at place</vt:lpstr>
      <vt:lpstr> Examples of programme priorities in 2 different Places </vt:lpstr>
      <vt:lpstr>Challenges</vt:lpstr>
      <vt:lpstr>Benefits</vt:lpstr>
      <vt:lpstr>ambitions</vt:lpstr>
      <vt:lpstr>Key message</vt:lpstr>
    </vt:vector>
  </TitlesOfParts>
  <Company>UCLH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 Health alliance    Innovator programmes</dc:title>
  <dc:creator>PETTS, Kate (UNIVERSITY COLLEGE LONDON HOSPITALS NHS FOUNDATION TRUST)</dc:creator>
  <cp:lastModifiedBy>Katie Crooks</cp:lastModifiedBy>
  <cp:revision>10</cp:revision>
  <dcterms:created xsi:type="dcterms:W3CDTF">2023-09-11T11:55:40Z</dcterms:created>
  <dcterms:modified xsi:type="dcterms:W3CDTF">2023-09-27T13:14:58Z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0x01010036361F09B21A804F824D0804817B9451</vt:lpwstr>
  </property>
</Properties>
</file>