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62" r:id="rId4"/>
    <p:sldId id="256" r:id="rId5"/>
    <p:sldId id="263" r:id="rId6"/>
    <p:sldId id="258" r:id="rId7"/>
    <p:sldId id="259" r:id="rId8"/>
    <p:sldId id="261"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94C3B"/>
    <a:srgbClr val="F77957"/>
    <a:srgbClr val="FED5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7" d="100"/>
          <a:sy n="97" d="100"/>
        </p:scale>
        <p:origin x="68" y="8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3.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Ward" userId="8bfb665b-4ad0-4d63-a04c-89a92ec76ab9" providerId="ADAL" clId="{10424A56-9BB8-4E47-9519-80DF12F40B21}"/>
    <pc:docChg chg="modSld">
      <pc:chgData name="Laura Ward" userId="8bfb665b-4ad0-4d63-a04c-89a92ec76ab9" providerId="ADAL" clId="{10424A56-9BB8-4E47-9519-80DF12F40B21}" dt="2023-04-18T15:41:24.540" v="2" actId="20577"/>
      <pc:docMkLst>
        <pc:docMk/>
      </pc:docMkLst>
      <pc:sldChg chg="modSp mod">
        <pc:chgData name="Laura Ward" userId="8bfb665b-4ad0-4d63-a04c-89a92ec76ab9" providerId="ADAL" clId="{10424A56-9BB8-4E47-9519-80DF12F40B21}" dt="2023-04-18T15:41:24.540" v="2" actId="20577"/>
        <pc:sldMkLst>
          <pc:docMk/>
          <pc:sldMk cId="1418558482" sldId="262"/>
        </pc:sldMkLst>
        <pc:spChg chg="mod">
          <ac:chgData name="Laura Ward" userId="8bfb665b-4ad0-4d63-a04c-89a92ec76ab9" providerId="ADAL" clId="{10424A56-9BB8-4E47-9519-80DF12F40B21}" dt="2023-04-18T15:41:24.540" v="2" actId="20577"/>
          <ac:spMkLst>
            <pc:docMk/>
            <pc:sldMk cId="1418558482" sldId="262"/>
            <ac:spMk id="3" creationId="{F19DB345-AC3D-4CD0-954F-D6FAF1E7611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7E5A-C39A-4222-ABA4-0FEB5D0E6A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B654C0-2BE6-4C18-912F-F8DC16877B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C1FEA9-854C-438A-872B-AF9D25EEEB20}"/>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EA58AB78-6FB1-45F9-9EB2-248A017826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B97D13-8018-49E8-819A-EEE24945AF1E}"/>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396925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3853E-E5D6-4F4E-94A5-8969957FEDB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36AD8C-F5E2-484B-873B-9FD33FF3BA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6FC8B6-3B5D-4E6E-8CFD-7EF54075955B}"/>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1A1A2A94-BA70-40F1-9FAA-1995FC179C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08DB1C-7A15-4515-9DE8-DAF5DDF905CE}"/>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212066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5FAD9B-C5A1-4227-B744-9C7A45499D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F6735A-5EDD-4B05-B47B-8C7E1E2A4B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F35660-E13D-414F-B799-DC6CCDC57336}"/>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44820B2E-30CE-40DF-9893-9DFDE0591F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FACC54-EFE7-4843-88BD-D97CE460AA62}"/>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262390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39AB-5CBA-4221-AFCD-20D8FB12B4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A1D6E5-ECE5-4106-8469-BC54306AA5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3DB2D0-BB4A-4767-8548-A39008201596}"/>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E998114A-E45F-4F5F-888E-FE8638B47F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3810C-CF73-48C2-9F82-FC9DFD8A65B8}"/>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259889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C0A6-E2F0-4BB6-B28F-BCA9FC44A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1CA8D3-EB63-4C91-B11F-B179BA76B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904879-332B-47B3-BC96-038F2B69B0DC}"/>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3AFD81AB-6A27-431B-AF85-EE01324489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0C35F-3155-468C-A859-E405A4B8E3E9}"/>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239042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047F5-3555-4D8C-BC8F-B5A6BCB1BE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B81387-D1A4-4C15-BB02-10BBB4A1BB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A1DA9F3-E95A-4B08-A936-C4991DA927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29EBC7F-2127-445A-865D-5DD463935CC7}"/>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6" name="Footer Placeholder 5">
            <a:extLst>
              <a:ext uri="{FF2B5EF4-FFF2-40B4-BE49-F238E27FC236}">
                <a16:creationId xmlns:a16="http://schemas.microsoft.com/office/drawing/2014/main" id="{65752704-E01E-42A0-B002-B967DDD970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F4DD4C-78A1-4935-9AAE-54341D144C6B}"/>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347126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5B94-C624-433A-B59E-2D1F6733D9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E94129-6A73-4E7E-B8AC-49B108507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C7B167-BC09-47E8-A499-97F6E256F5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813F53-C252-48F9-959F-298A5B7909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B1C8B8-0868-4361-8671-EAEACD0482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CF52E3-7DD6-42D9-A6C8-FC9272F5E882}"/>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8" name="Footer Placeholder 7">
            <a:extLst>
              <a:ext uri="{FF2B5EF4-FFF2-40B4-BE49-F238E27FC236}">
                <a16:creationId xmlns:a16="http://schemas.microsoft.com/office/drawing/2014/main" id="{1DB5A758-C757-4230-9309-9FBAC46C882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9FEBD-2A25-4A46-BDAA-4CE18E67F7B9}"/>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60210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A8D8-CED0-49CD-8EEE-ADC47F8034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C815F8-32E4-4B10-A8F2-0024709A867A}"/>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4" name="Footer Placeholder 3">
            <a:extLst>
              <a:ext uri="{FF2B5EF4-FFF2-40B4-BE49-F238E27FC236}">
                <a16:creationId xmlns:a16="http://schemas.microsoft.com/office/drawing/2014/main" id="{B971EB39-F1DA-4E3F-9F72-8789193B0A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FA769D-B04E-4758-8B95-2A9ED99CE872}"/>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77248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6AEC31-FD11-4031-AC38-A3277BE88558}"/>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3" name="Footer Placeholder 2">
            <a:extLst>
              <a:ext uri="{FF2B5EF4-FFF2-40B4-BE49-F238E27FC236}">
                <a16:creationId xmlns:a16="http://schemas.microsoft.com/office/drawing/2014/main" id="{BFF3AC51-02B9-487C-BCEA-9D2C66552A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FB2A9E-0B41-4462-8A5E-7B7A251578BD}"/>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46388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14BB5-98B6-4D24-A3A0-BDD31E34A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5B4836-04AD-4671-8307-5863904AA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14F0F7-AEDC-4A16-894B-34BE2C8DB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779288-D9DC-42FB-B804-306946399109}"/>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6" name="Footer Placeholder 5">
            <a:extLst>
              <a:ext uri="{FF2B5EF4-FFF2-40B4-BE49-F238E27FC236}">
                <a16:creationId xmlns:a16="http://schemas.microsoft.com/office/drawing/2014/main" id="{C1CDA85F-10EA-41FC-9A17-75A49C21D6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44B58-AA40-4F98-8167-5FBC8B79A609}"/>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328285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BA92-018E-40BB-AF60-4ABD83182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058E6B-7C25-4565-9802-91F9DA01C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F10183-42AF-48FA-9D9B-8C0F04CEB2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2C9889-30ED-478B-A582-9F1C3DD6C6C3}"/>
              </a:ext>
            </a:extLst>
          </p:cNvPr>
          <p:cNvSpPr>
            <a:spLocks noGrp="1"/>
          </p:cNvSpPr>
          <p:nvPr>
            <p:ph type="dt" sz="half" idx="10"/>
          </p:nvPr>
        </p:nvSpPr>
        <p:spPr/>
        <p:txBody>
          <a:bodyPr/>
          <a:lstStyle/>
          <a:p>
            <a:fld id="{5DAC8CDC-5955-4A5A-A4CE-B5CDB385D10E}" type="datetimeFigureOut">
              <a:rPr lang="en-GB" smtClean="0"/>
              <a:t>18/04/2023</a:t>
            </a:fld>
            <a:endParaRPr lang="en-GB"/>
          </a:p>
        </p:txBody>
      </p:sp>
      <p:sp>
        <p:nvSpPr>
          <p:cNvPr id="6" name="Footer Placeholder 5">
            <a:extLst>
              <a:ext uri="{FF2B5EF4-FFF2-40B4-BE49-F238E27FC236}">
                <a16:creationId xmlns:a16="http://schemas.microsoft.com/office/drawing/2014/main" id="{FD1AE94A-EE34-4CE6-A68E-8C442D6D2B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302F66-DAC5-412A-BC5E-7DA7692C5327}"/>
              </a:ext>
            </a:extLst>
          </p:cNvPr>
          <p:cNvSpPr>
            <a:spLocks noGrp="1"/>
          </p:cNvSpPr>
          <p:nvPr>
            <p:ph type="sldNum" sz="quarter" idx="12"/>
          </p:nvPr>
        </p:nvSpPr>
        <p:spPr/>
        <p:txBody>
          <a:bodyPr/>
          <a:lstStyle/>
          <a:p>
            <a:fld id="{44649353-52C8-4F02-85B2-F998E460EF01}" type="slidenum">
              <a:rPr lang="en-GB" smtClean="0"/>
              <a:t>‹#›</a:t>
            </a:fld>
            <a:endParaRPr lang="en-GB"/>
          </a:p>
        </p:txBody>
      </p:sp>
    </p:spTree>
    <p:extLst>
      <p:ext uri="{BB962C8B-B14F-4D97-AF65-F5344CB8AC3E}">
        <p14:creationId xmlns:p14="http://schemas.microsoft.com/office/powerpoint/2010/main" val="196542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0619A6-8256-4620-8F35-E94B0844F0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475351-E1BE-4769-80C3-0EFA4C3AA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17A743-F2B5-49D4-937C-9CA0920843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C8CDC-5955-4A5A-A4CE-B5CDB385D10E}" type="datetimeFigureOut">
              <a:rPr lang="en-GB" smtClean="0"/>
              <a:t>18/04/2023</a:t>
            </a:fld>
            <a:endParaRPr lang="en-GB"/>
          </a:p>
        </p:txBody>
      </p:sp>
      <p:sp>
        <p:nvSpPr>
          <p:cNvPr id="5" name="Footer Placeholder 4">
            <a:extLst>
              <a:ext uri="{FF2B5EF4-FFF2-40B4-BE49-F238E27FC236}">
                <a16:creationId xmlns:a16="http://schemas.microsoft.com/office/drawing/2014/main" id="{BA38FF3E-76BA-436F-B542-D8DBA0C1A6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659482F-940A-409F-B4E8-95093470F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49353-52C8-4F02-85B2-F998E460EF01}" type="slidenum">
              <a:rPr lang="en-GB" smtClean="0"/>
              <a:t>‹#›</a:t>
            </a:fld>
            <a:endParaRPr lang="en-GB"/>
          </a:p>
        </p:txBody>
      </p:sp>
      <p:sp>
        <p:nvSpPr>
          <p:cNvPr id="7" name="MSIPCMContentMarking" descr="{&quot;HashCode&quot;:-419293512,&quot;Placement&quot;:&quot;Footer&quot;,&quot;Top&quot;:520.3781,&quot;Left&quot;:0.0,&quot;SlideWidth&quot;:960,&quot;SlideHeight&quot;:540}">
            <a:extLst>
              <a:ext uri="{FF2B5EF4-FFF2-40B4-BE49-F238E27FC236}">
                <a16:creationId xmlns:a16="http://schemas.microsoft.com/office/drawing/2014/main" id="{38D1B9E1-7AD0-4A8C-BFF4-ECF271C8FA31}"/>
              </a:ext>
            </a:extLst>
          </p:cNvPr>
          <p:cNvSpPr txBox="1"/>
          <p:nvPr userDrawn="1"/>
        </p:nvSpPr>
        <p:spPr>
          <a:xfrm>
            <a:off x="0" y="6608802"/>
            <a:ext cx="951584" cy="249198"/>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Arial" panose="020B0604020202020204" pitchFamily="34" charset="0"/>
              </a:rPr>
              <a:t>Confidential</a:t>
            </a:r>
          </a:p>
        </p:txBody>
      </p:sp>
    </p:spTree>
    <p:extLst>
      <p:ext uri="{BB962C8B-B14F-4D97-AF65-F5344CB8AC3E}">
        <p14:creationId xmlns:p14="http://schemas.microsoft.com/office/powerpoint/2010/main" val="2741042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3">
            <a:extLst>
              <a:ext uri="{FF2B5EF4-FFF2-40B4-BE49-F238E27FC236}">
                <a16:creationId xmlns:a16="http://schemas.microsoft.com/office/drawing/2014/main" id="{E0365314-B117-4B5F-BFEA-E1A70E8E04B0}"/>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B42E12-A786-4CC2-B533-7A1658A15C83}" type="slidenum">
              <a:rPr kumimoji="0" lang="en-GB" sz="800" b="0" i="0" u="none" strike="noStrike" kern="1200" cap="none" spc="0" normalizeH="0" baseline="0" noProof="0" smtClean="0">
                <a:ln>
                  <a:noFill/>
                </a:ln>
                <a:solidFill>
                  <a:srgbClr val="2C273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800" b="0" i="0" u="none" strike="noStrike" kern="1200" cap="none" spc="0" normalizeH="0" baseline="0" noProof="0" dirty="0">
              <a:ln>
                <a:noFill/>
              </a:ln>
              <a:solidFill>
                <a:srgbClr val="2C273D"/>
              </a:solidFill>
              <a:effectLst/>
              <a:uLnTx/>
              <a:uFillTx/>
              <a:latin typeface="Arial"/>
              <a:ea typeface="+mn-ea"/>
              <a:cs typeface="+mn-cs"/>
            </a:endParaRPr>
          </a:p>
        </p:txBody>
      </p:sp>
      <p:sp>
        <p:nvSpPr>
          <p:cNvPr id="24" name="Title 3">
            <a:extLst>
              <a:ext uri="{FF2B5EF4-FFF2-40B4-BE49-F238E27FC236}">
                <a16:creationId xmlns:a16="http://schemas.microsoft.com/office/drawing/2014/main" id="{3E06566F-C1C3-4136-BDF4-73C516A3E8F4}"/>
              </a:ext>
            </a:extLst>
          </p:cNvPr>
          <p:cNvSpPr txBox="1">
            <a:spLocks/>
          </p:cNvSpPr>
          <p:nvPr/>
        </p:nvSpPr>
        <p:spPr>
          <a:xfrm>
            <a:off x="384173" y="431800"/>
            <a:ext cx="9525371" cy="2387600"/>
          </a:xfrm>
          <a:prstGeom prst="rect">
            <a:avLst/>
          </a:prstGeom>
        </p:spPr>
        <p:txBody>
          <a:bodyPr vert="horz" lIns="0" tIns="0" rIns="0" bIns="0" rtlCol="0" anchor="t">
            <a:noAutofit/>
          </a:bodyPr>
          <a:lstStyle>
            <a:lvl1pPr algn="l" defTabSz="914400" rtl="0" eaLnBrk="1" latinLnBrk="0" hangingPunct="1">
              <a:lnSpc>
                <a:spcPct val="74000"/>
              </a:lnSpc>
              <a:spcBef>
                <a:spcPct val="0"/>
              </a:spcBef>
              <a:buNone/>
              <a:defRPr sz="6000" kern="1200">
                <a:solidFill>
                  <a:schemeClr val="accent1"/>
                </a:solidFill>
                <a:latin typeface="+mj-lt"/>
                <a:ea typeface="+mj-ea"/>
                <a:cs typeface="+mj-cs"/>
              </a:defRPr>
            </a:lvl1pPr>
          </a:lstStyle>
          <a:p>
            <a:pPr marL="0" marR="0" lvl="0" indent="0" algn="l" defTabSz="914400" rtl="0" eaLnBrk="1" fontAlgn="auto" latinLnBrk="0" hangingPunct="1">
              <a:lnSpc>
                <a:spcPct val="74000"/>
              </a:lnSpc>
              <a:spcBef>
                <a:spcPct val="0"/>
              </a:spcBef>
              <a:spcAft>
                <a:spcPts val="0"/>
              </a:spcAft>
              <a:buClrTx/>
              <a:buSzTx/>
              <a:buFontTx/>
              <a:buNone/>
              <a:tabLst/>
              <a:defRPr/>
            </a:pPr>
            <a:r>
              <a:rPr lang="en-GB" sz="4800" dirty="0">
                <a:solidFill>
                  <a:srgbClr val="C00000"/>
                </a:solidFill>
                <a:latin typeface="YBSG Headline"/>
              </a:rPr>
              <a:t>Corporate Risk register Dashboard</a:t>
            </a:r>
            <a:br>
              <a:rPr kumimoji="0" lang="en-GB" sz="4800" b="0" i="0" u="none" strike="noStrike" kern="1200" cap="none" spc="0" normalizeH="0" baseline="0" noProof="0" dirty="0">
                <a:ln>
                  <a:noFill/>
                </a:ln>
                <a:solidFill>
                  <a:srgbClr val="C00000"/>
                </a:solidFill>
                <a:effectLst/>
                <a:uLnTx/>
                <a:uFillTx/>
                <a:latin typeface="YBSG Headline"/>
                <a:ea typeface="+mj-ea"/>
                <a:cs typeface="+mj-cs"/>
              </a:rPr>
            </a:br>
            <a:r>
              <a:rPr kumimoji="0" lang="en-GB" sz="4800" b="0" i="0" u="none" strike="noStrike" kern="1200" cap="none" spc="0" normalizeH="0" baseline="0" noProof="0" dirty="0">
                <a:ln>
                  <a:noFill/>
                </a:ln>
                <a:solidFill>
                  <a:srgbClr val="002060"/>
                </a:solidFill>
                <a:effectLst/>
                <a:uLnTx/>
                <a:uFillTx/>
                <a:latin typeface="YBSG Headline"/>
                <a:ea typeface="+mj-ea"/>
                <a:cs typeface="+mj-cs"/>
              </a:rPr>
              <a:t>Reporting Period</a:t>
            </a:r>
            <a:r>
              <a:rPr lang="en-GB" sz="4800" dirty="0">
                <a:solidFill>
                  <a:srgbClr val="002060"/>
                </a:solidFill>
                <a:latin typeface="YBSG Headline"/>
              </a:rPr>
              <a:t> (Month / Year)</a:t>
            </a:r>
            <a:br>
              <a:rPr lang="en-GB" sz="4800" dirty="0">
                <a:solidFill>
                  <a:srgbClr val="002060"/>
                </a:solidFill>
                <a:latin typeface="YBSG Headline"/>
              </a:rPr>
            </a:br>
            <a:endParaRPr lang="en-GB" sz="4800" dirty="0">
              <a:solidFill>
                <a:srgbClr val="002060"/>
              </a:solidFill>
              <a:latin typeface="YBSG Headline"/>
            </a:endParaRPr>
          </a:p>
        </p:txBody>
      </p:sp>
      <p:pic>
        <p:nvPicPr>
          <p:cNvPr id="26" name="Picture 7" descr="Image result for NHS Providers Logo. Size: 220 x 106. Source: jobs.theguardian.com">
            <a:extLst>
              <a:ext uri="{FF2B5EF4-FFF2-40B4-BE49-F238E27FC236}">
                <a16:creationId xmlns:a16="http://schemas.microsoft.com/office/drawing/2014/main" id="{69AD93AF-C697-44E4-B1EA-7C9BAF573D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8185" y="5185012"/>
            <a:ext cx="2678003" cy="1290311"/>
          </a:xfrm>
          <a:prstGeom prst="rect">
            <a:avLst/>
          </a:prstGeom>
          <a:noFill/>
          <a:extLst>
            <a:ext uri="{909E8E84-426E-40DD-AFC4-6F175D3DCCD1}">
              <a14:hiddenFill xmlns:a14="http://schemas.microsoft.com/office/drawing/2010/main">
                <a:solidFill>
                  <a:srgbClr val="FFFFFF"/>
                </a:solidFill>
              </a14:hiddenFill>
            </a:ext>
          </a:extLst>
        </p:spPr>
      </p:pic>
      <p:sp>
        <p:nvSpPr>
          <p:cNvPr id="29" name="Text Placeholder 5">
            <a:extLst>
              <a:ext uri="{FF2B5EF4-FFF2-40B4-BE49-F238E27FC236}">
                <a16:creationId xmlns:a16="http://schemas.microsoft.com/office/drawing/2014/main" id="{7F481254-E4F8-4719-B7AD-5415E0CA6975}"/>
              </a:ext>
            </a:extLst>
          </p:cNvPr>
          <p:cNvSpPr txBox="1">
            <a:spLocks/>
          </p:cNvSpPr>
          <p:nvPr/>
        </p:nvSpPr>
        <p:spPr>
          <a:xfrm>
            <a:off x="384173" y="2407207"/>
            <a:ext cx="5736709" cy="693304"/>
          </a:xfrm>
          <a:prstGeom prst="rect">
            <a:avLst/>
          </a:prstGeom>
        </p:spPr>
        <p:txBody>
          <a:bodyPr vert="horz" lIns="0" tIns="0" rIns="0" bIns="0" rtlCol="0">
            <a:normAutofit fontScale="92500"/>
          </a:bodyPr>
          <a:lstStyle>
            <a:lvl1pPr marL="0" indent="0" algn="l" defTabSz="914400" rtl="0" eaLnBrk="1" latinLnBrk="0" hangingPunct="1">
              <a:lnSpc>
                <a:spcPct val="105000"/>
              </a:lnSpc>
              <a:spcBef>
                <a:spcPts val="600"/>
              </a:spcBef>
              <a:buFont typeface="Arial" panose="020B0604020202020204" pitchFamily="34" charset="0"/>
              <a:buNone/>
              <a:defRPr sz="1800" b="1" kern="1200">
                <a:solidFill>
                  <a:schemeClr val="tx2"/>
                </a:solidFill>
                <a:latin typeface="+mn-lt"/>
                <a:ea typeface="+mn-ea"/>
                <a:cs typeface="+mn-cs"/>
              </a:defRPr>
            </a:lvl1pPr>
            <a:lvl2pPr marL="357187" indent="0" algn="l" defTabSz="914400" rtl="0" eaLnBrk="1" latinLnBrk="0" hangingPunct="1">
              <a:lnSpc>
                <a:spcPct val="105000"/>
              </a:lnSpc>
              <a:spcBef>
                <a:spcPts val="600"/>
              </a:spcBef>
              <a:buFont typeface="Arial" panose="020B0604020202020204" pitchFamily="34" charset="0"/>
              <a:buNone/>
              <a:defRPr sz="1800" kern="1200">
                <a:solidFill>
                  <a:schemeClr val="tx2"/>
                </a:solidFill>
                <a:latin typeface="+mn-lt"/>
                <a:ea typeface="+mn-ea"/>
                <a:cs typeface="+mn-cs"/>
              </a:defRPr>
            </a:lvl2pPr>
            <a:lvl3pPr marL="895350" indent="-182563"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3pPr>
            <a:lvl4pPr marL="1252538" indent="-173038"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4pPr>
            <a:lvl5pPr marL="1619250" indent="-184150"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5000"/>
              </a:lnSpc>
              <a:spcBef>
                <a:spcPts val="60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srgbClr val="2C273D"/>
                </a:solidFill>
                <a:effectLst/>
                <a:uLnTx/>
                <a:uFillTx/>
                <a:latin typeface="Arial"/>
                <a:ea typeface="+mn-ea"/>
                <a:cs typeface="+mn-cs"/>
              </a:rPr>
              <a:t>Key risks arising from the provider’s Risk Management Framework supplemented by a set of appendices</a:t>
            </a:r>
          </a:p>
        </p:txBody>
      </p:sp>
      <p:sp>
        <p:nvSpPr>
          <p:cNvPr id="30" name="Subtitle 4">
            <a:extLst>
              <a:ext uri="{FF2B5EF4-FFF2-40B4-BE49-F238E27FC236}">
                <a16:creationId xmlns:a16="http://schemas.microsoft.com/office/drawing/2014/main" id="{C65DA2FA-FB80-4459-9D8A-554BC20054B2}"/>
              </a:ext>
            </a:extLst>
          </p:cNvPr>
          <p:cNvSpPr txBox="1">
            <a:spLocks/>
          </p:cNvSpPr>
          <p:nvPr/>
        </p:nvSpPr>
        <p:spPr>
          <a:xfrm>
            <a:off x="384174" y="3434074"/>
            <a:ext cx="7083426" cy="2552700"/>
          </a:xfrm>
          <a:prstGeom prst="rect">
            <a:avLst/>
          </a:prstGeom>
        </p:spPr>
        <p:txBody>
          <a:bodyPr vert="horz" lIns="0" tIns="0" rIns="0" bIns="0" rtlCol="0">
            <a:normAutofit/>
          </a:bodyPr>
          <a:lstStyle>
            <a:lvl1pPr marL="0" indent="0" algn="l" defTabSz="914400" rtl="0" eaLnBrk="1" latinLnBrk="0" hangingPunct="1">
              <a:lnSpc>
                <a:spcPct val="105000"/>
              </a:lnSpc>
              <a:spcBef>
                <a:spcPts val="0"/>
              </a:spcBef>
              <a:buFont typeface="Arial" panose="020B0604020202020204" pitchFamily="34" charset="0"/>
              <a:buNone/>
              <a:defRPr sz="1800" kern="1200">
                <a:solidFill>
                  <a:schemeClr val="tx2"/>
                </a:solidFill>
                <a:latin typeface="+mn-lt"/>
                <a:ea typeface="+mn-ea"/>
                <a:cs typeface="+mn-cs"/>
              </a:defRPr>
            </a:lvl1pPr>
            <a:lvl2pPr marL="457200" indent="0" algn="ctr" defTabSz="914400" rtl="0" eaLnBrk="1" latinLnBrk="0" hangingPunct="1">
              <a:lnSpc>
                <a:spcPct val="105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5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5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5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5000"/>
              </a:lnSpc>
              <a:spcBef>
                <a:spcPts val="0"/>
              </a:spcBef>
              <a:spcAft>
                <a:spcPts val="0"/>
              </a:spcAft>
              <a:buClrTx/>
              <a:buSzTx/>
              <a:buFont typeface="Arial" panose="020B0604020202020204" pitchFamily="34" charset="0"/>
              <a:buNone/>
              <a:tabLst/>
              <a:defRPr/>
            </a:pPr>
            <a:r>
              <a:rPr lang="en-GB" dirty="0">
                <a:solidFill>
                  <a:srgbClr val="2C273D"/>
                </a:solidFill>
                <a:latin typeface="Arial"/>
              </a:rPr>
              <a:t>Author</a:t>
            </a:r>
            <a:endParaRPr kumimoji="0" lang="en-GB" sz="1800" b="0" i="0" u="none" strike="noStrike" kern="1200" cap="none" spc="0" normalizeH="0" baseline="0" noProof="0" dirty="0">
              <a:ln>
                <a:noFill/>
              </a:ln>
              <a:solidFill>
                <a:srgbClr val="2C273D"/>
              </a:solidFill>
              <a:effectLst/>
              <a:uLnTx/>
              <a:uFillTx/>
              <a:latin typeface="Arial"/>
              <a:ea typeface="+mn-ea"/>
              <a:cs typeface="+mn-cs"/>
            </a:endParaRPr>
          </a:p>
          <a:p>
            <a:pPr marL="0" marR="0" lvl="0" indent="0" algn="l" defTabSz="914400" rtl="0" eaLnBrk="1" fontAlgn="auto" latinLnBrk="0" hangingPunct="1">
              <a:lnSpc>
                <a:spcPct val="105000"/>
              </a:lnSpc>
              <a:spcBef>
                <a:spcPts val="0"/>
              </a:spcBef>
              <a:spcAft>
                <a:spcPts val="0"/>
              </a:spcAft>
              <a:buClrTx/>
              <a:buSzTx/>
              <a:buFont typeface="Arial" panose="020B0604020202020204" pitchFamily="34" charset="0"/>
              <a:buNone/>
              <a:tabLst/>
              <a:defRPr/>
            </a:pPr>
            <a:r>
              <a:rPr lang="en-GB" dirty="0">
                <a:solidFill>
                  <a:srgbClr val="2C273D"/>
                </a:solidFill>
                <a:latin typeface="Arial"/>
              </a:rPr>
              <a:t>Role</a:t>
            </a:r>
            <a:endParaRPr kumimoji="0" lang="en-GB" sz="1800" b="0" i="0" u="none" strike="noStrike" kern="1200" cap="none" spc="0" normalizeH="0" baseline="0" noProof="0" dirty="0">
              <a:ln>
                <a:noFill/>
              </a:ln>
              <a:solidFill>
                <a:srgbClr val="2C273D"/>
              </a:solidFill>
              <a:effectLst/>
              <a:uLnTx/>
              <a:uFillTx/>
              <a:latin typeface="Arial"/>
              <a:ea typeface="+mn-ea"/>
              <a:cs typeface="+mn-cs"/>
            </a:endParaRPr>
          </a:p>
          <a:p>
            <a:pPr marL="0" marR="0" lvl="0" indent="0" algn="l" defTabSz="914400" rtl="0" eaLnBrk="1" fontAlgn="auto" latinLnBrk="0" hangingPunct="1">
              <a:lnSpc>
                <a:spcPct val="105000"/>
              </a:lnSpc>
              <a:spcBef>
                <a:spcPts val="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2C273D"/>
                </a:solidFill>
                <a:effectLst/>
                <a:uLnTx/>
                <a:uFillTx/>
                <a:latin typeface="Arial"/>
                <a:ea typeface="+mn-ea"/>
                <a:cs typeface="+mn-cs"/>
              </a:rPr>
              <a:t>Date (Month Year)</a:t>
            </a:r>
          </a:p>
          <a:p>
            <a:pPr marL="0" marR="0" lvl="0" indent="0" algn="l" defTabSz="91440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2C273D"/>
              </a:solidFill>
              <a:effectLst/>
              <a:uLnTx/>
              <a:uFillTx/>
              <a:latin typeface="Arial"/>
              <a:ea typeface="+mn-ea"/>
              <a:cs typeface="+mn-cs"/>
            </a:endParaRPr>
          </a:p>
          <a:p>
            <a:pPr marL="0" marR="0" lvl="0" indent="0" algn="l" defTabSz="914400" rtl="0" eaLnBrk="1" fontAlgn="auto" latinLnBrk="0" hangingPunct="1">
              <a:lnSpc>
                <a:spcPct val="105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dirty="0">
                <a:ln>
                  <a:noFill/>
                </a:ln>
                <a:solidFill>
                  <a:srgbClr val="2C273D"/>
                </a:solidFill>
                <a:effectLst/>
                <a:uLnTx/>
                <a:uFillTx/>
                <a:latin typeface="Arial"/>
                <a:ea typeface="+mn-ea"/>
                <a:cs typeface="+mn-cs"/>
              </a:rPr>
              <a:t>Confidential and Internal use only</a:t>
            </a:r>
          </a:p>
        </p:txBody>
      </p:sp>
      <p:sp>
        <p:nvSpPr>
          <p:cNvPr id="3" name="Rectangle 2">
            <a:extLst>
              <a:ext uri="{FF2B5EF4-FFF2-40B4-BE49-F238E27FC236}">
                <a16:creationId xmlns:a16="http://schemas.microsoft.com/office/drawing/2014/main" id="{F19DB345-AC3D-4CD0-954F-D6FAF1E7611F}"/>
              </a:ext>
            </a:extLst>
          </p:cNvPr>
          <p:cNvSpPr/>
          <p:nvPr/>
        </p:nvSpPr>
        <p:spPr>
          <a:xfrm>
            <a:off x="384173" y="5701697"/>
            <a:ext cx="8030362" cy="773626"/>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Arial"/>
              </a:rPr>
              <a:t>This corporate risk register dashboard is an illustrative example developed by NHS Providers using industry good practice templates from across the sector. This example dashboard should be refined to meet individual Trust Board requirements.</a:t>
            </a:r>
          </a:p>
        </p:txBody>
      </p:sp>
    </p:spTree>
    <p:extLst>
      <p:ext uri="{BB962C8B-B14F-4D97-AF65-F5344CB8AC3E}">
        <p14:creationId xmlns:p14="http://schemas.microsoft.com/office/powerpoint/2010/main" val="141855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FDB317-E806-4F4B-BA4F-912DC02712AB}"/>
              </a:ext>
            </a:extLst>
          </p:cNvPr>
          <p:cNvSpPr txBox="1"/>
          <p:nvPr/>
        </p:nvSpPr>
        <p:spPr>
          <a:xfrm>
            <a:off x="3891516" y="206825"/>
            <a:ext cx="3567521" cy="369332"/>
          </a:xfrm>
          <a:prstGeom prst="rect">
            <a:avLst/>
          </a:prstGeom>
          <a:noFill/>
        </p:spPr>
        <p:txBody>
          <a:bodyPr wrap="square" rtlCol="0">
            <a:spAutoFit/>
          </a:bodyPr>
          <a:lstStyle/>
          <a:p>
            <a:r>
              <a:rPr lang="en-GB" b="1" dirty="0"/>
              <a:t>Corporate Risk Register Dashboard</a:t>
            </a:r>
          </a:p>
        </p:txBody>
      </p:sp>
      <p:cxnSp>
        <p:nvCxnSpPr>
          <p:cNvPr id="10" name="Straight Connector 9">
            <a:extLst>
              <a:ext uri="{FF2B5EF4-FFF2-40B4-BE49-F238E27FC236}">
                <a16:creationId xmlns:a16="http://schemas.microsoft.com/office/drawing/2014/main" id="{B193F37F-2D6F-44B4-BDB9-4703DC97F2F1}"/>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Table 11">
            <a:extLst>
              <a:ext uri="{FF2B5EF4-FFF2-40B4-BE49-F238E27FC236}">
                <a16:creationId xmlns:a16="http://schemas.microsoft.com/office/drawing/2014/main" id="{71E1EBC6-29CF-49FC-9A56-6C57E06C08D8}"/>
              </a:ext>
            </a:extLst>
          </p:cNvPr>
          <p:cNvGraphicFramePr>
            <a:graphicFrameLocks noGrp="1"/>
          </p:cNvGraphicFramePr>
          <p:nvPr>
            <p:extLst>
              <p:ext uri="{D42A27DB-BD31-4B8C-83A1-F6EECF244321}">
                <p14:modId xmlns:p14="http://schemas.microsoft.com/office/powerpoint/2010/main" val="3582011271"/>
              </p:ext>
            </p:extLst>
          </p:nvPr>
        </p:nvGraphicFramePr>
        <p:xfrm>
          <a:off x="183365" y="927755"/>
          <a:ext cx="2331235" cy="1767283"/>
        </p:xfrm>
        <a:graphic>
          <a:graphicData uri="http://schemas.openxmlformats.org/drawingml/2006/table">
            <a:tbl>
              <a:tblPr firstRow="1" bandRow="1">
                <a:tableStyleId>{5940675A-B579-460E-94D1-54222C63F5DA}</a:tableStyleId>
              </a:tblPr>
              <a:tblGrid>
                <a:gridCol w="625491">
                  <a:extLst>
                    <a:ext uri="{9D8B030D-6E8A-4147-A177-3AD203B41FA5}">
                      <a16:colId xmlns:a16="http://schemas.microsoft.com/office/drawing/2014/main" val="693901305"/>
                    </a:ext>
                  </a:extLst>
                </a:gridCol>
                <a:gridCol w="1705744">
                  <a:extLst>
                    <a:ext uri="{9D8B030D-6E8A-4147-A177-3AD203B41FA5}">
                      <a16:colId xmlns:a16="http://schemas.microsoft.com/office/drawing/2014/main" val="619141622"/>
                    </a:ext>
                  </a:extLst>
                </a:gridCol>
              </a:tblGrid>
              <a:tr h="252469">
                <a:tc gridSpan="2">
                  <a:txBody>
                    <a:bodyPr/>
                    <a:lstStyle/>
                    <a:p>
                      <a:r>
                        <a:rPr lang="en-GB" sz="1000" b="1" dirty="0"/>
                        <a:t>Key: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4327048"/>
                  </a:ext>
                </a:extLst>
              </a:tr>
              <a:tr h="252469">
                <a:tc>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Improving Trend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92885694"/>
                  </a:ext>
                </a:extLst>
              </a:tr>
              <a:tr h="252469">
                <a:tc>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Unchanged Trend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71019145"/>
                  </a:ext>
                </a:extLst>
              </a:tr>
              <a:tr h="252469">
                <a:tc>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Deteriorating Trend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21312728"/>
                  </a:ext>
                </a:extLst>
              </a:tr>
              <a:tr h="252469">
                <a:tc>
                  <a:txBody>
                    <a:bodyPr/>
                    <a:lstStyle/>
                    <a:p>
                      <a:r>
                        <a:rPr lang="en-GB" sz="1000" dirty="0"/>
                        <a:t>IRS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Inherent Risk Score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74658311"/>
                  </a:ext>
                </a:extLst>
              </a:tr>
              <a:tr h="252469">
                <a:tc>
                  <a:txBody>
                    <a:bodyPr/>
                    <a:lstStyle/>
                    <a:p>
                      <a:r>
                        <a:rPr lang="en-GB" sz="1000" dirty="0"/>
                        <a:t>RRS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Residual Risk Score (Current)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30321019"/>
                  </a:ext>
                </a:extLst>
              </a:tr>
              <a:tr h="252469">
                <a:tc>
                  <a:txBody>
                    <a:bodyPr/>
                    <a:lstStyle/>
                    <a:p>
                      <a:r>
                        <a:rPr lang="en-GB" sz="1000" dirty="0"/>
                        <a:t>TRS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Target Risk Score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71172173"/>
                  </a:ext>
                </a:extLst>
              </a:tr>
            </a:tbl>
          </a:graphicData>
        </a:graphic>
      </p:graphicFrame>
      <p:graphicFrame>
        <p:nvGraphicFramePr>
          <p:cNvPr id="12" name="Table 11">
            <a:extLst>
              <a:ext uri="{FF2B5EF4-FFF2-40B4-BE49-F238E27FC236}">
                <a16:creationId xmlns:a16="http://schemas.microsoft.com/office/drawing/2014/main" id="{DB6052E6-0E4B-44A0-94F5-7A280757BB9A}"/>
              </a:ext>
            </a:extLst>
          </p:cNvPr>
          <p:cNvGraphicFramePr>
            <a:graphicFrameLocks noGrp="1"/>
          </p:cNvGraphicFramePr>
          <p:nvPr>
            <p:extLst>
              <p:ext uri="{D42A27DB-BD31-4B8C-83A1-F6EECF244321}">
                <p14:modId xmlns:p14="http://schemas.microsoft.com/office/powerpoint/2010/main" val="3339637154"/>
              </p:ext>
            </p:extLst>
          </p:nvPr>
        </p:nvGraphicFramePr>
        <p:xfrm>
          <a:off x="2639360" y="927202"/>
          <a:ext cx="5278553" cy="1767840"/>
        </p:xfrm>
        <a:graphic>
          <a:graphicData uri="http://schemas.openxmlformats.org/drawingml/2006/table">
            <a:tbl>
              <a:tblPr firstRow="1" bandRow="1">
                <a:tableStyleId>{5940675A-B579-460E-94D1-54222C63F5DA}</a:tableStyleId>
              </a:tblPr>
              <a:tblGrid>
                <a:gridCol w="985953">
                  <a:extLst>
                    <a:ext uri="{9D8B030D-6E8A-4147-A177-3AD203B41FA5}">
                      <a16:colId xmlns:a16="http://schemas.microsoft.com/office/drawing/2014/main" val="693901305"/>
                    </a:ext>
                  </a:extLst>
                </a:gridCol>
                <a:gridCol w="4292600">
                  <a:extLst>
                    <a:ext uri="{9D8B030D-6E8A-4147-A177-3AD203B41FA5}">
                      <a16:colId xmlns:a16="http://schemas.microsoft.com/office/drawing/2014/main" val="619141622"/>
                    </a:ext>
                  </a:extLst>
                </a:gridCol>
              </a:tblGrid>
              <a:tr h="197892">
                <a:tc gridSpan="2">
                  <a:txBody>
                    <a:bodyPr/>
                    <a:lstStyle/>
                    <a:p>
                      <a:r>
                        <a:rPr lang="en-GB" sz="1000" b="1" dirty="0"/>
                        <a:t>Risk Appetite: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4327048"/>
                  </a:ext>
                </a:extLst>
              </a:tr>
              <a:tr h="197892">
                <a:tc>
                  <a:txBody>
                    <a:bodyPr/>
                    <a:lstStyle/>
                    <a:p>
                      <a:r>
                        <a:rPr lang="en-GB" sz="1000" dirty="0"/>
                        <a:t>Averse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kern="1200" dirty="0">
                          <a:solidFill>
                            <a:schemeClr val="tx1"/>
                          </a:solidFill>
                          <a:effectLst/>
                          <a:latin typeface="+mn-lt"/>
                          <a:ea typeface="+mn-ea"/>
                          <a:cs typeface="+mn-cs"/>
                        </a:rPr>
                        <a:t>Avoidance of risk and uncertainty is key objective.</a:t>
                      </a:r>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92885694"/>
                  </a:ext>
                </a:extLst>
              </a:tr>
              <a:tr h="197892">
                <a:tc>
                  <a:txBody>
                    <a:bodyPr/>
                    <a:lstStyle/>
                    <a:p>
                      <a:r>
                        <a:rPr lang="en-GB" sz="1000" dirty="0"/>
                        <a:t>Minimal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Preference for safe options that have a low degree of inherent risk.</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71019145"/>
                  </a:ext>
                </a:extLst>
              </a:tr>
              <a:tr h="197892">
                <a:tc>
                  <a:txBody>
                    <a:bodyPr/>
                    <a:lstStyle/>
                    <a:p>
                      <a:r>
                        <a:rPr lang="en-GB" sz="1000" dirty="0"/>
                        <a:t>Cautious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Preference for safe options that have a low degree of residual risk.</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21312728"/>
                  </a:ext>
                </a:extLst>
              </a:tr>
              <a:tr h="197892">
                <a:tc>
                  <a:txBody>
                    <a:bodyPr/>
                    <a:lstStyle/>
                    <a:p>
                      <a:r>
                        <a:rPr lang="en-GB" sz="1000" dirty="0"/>
                        <a:t>Open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Willing to consider all options and choose one that is most likely to result in successful delivery.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74658311"/>
                  </a:ext>
                </a:extLst>
              </a:tr>
              <a:tr h="197892">
                <a:tc>
                  <a:txBody>
                    <a:bodyPr/>
                    <a:lstStyle/>
                    <a:p>
                      <a:r>
                        <a:rPr lang="en-GB" sz="1000" dirty="0"/>
                        <a:t>Eager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Eager to be innovative and to choose options that suspend previous held assumptions and accept greater uncertainty.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30321019"/>
                  </a:ext>
                </a:extLst>
              </a:tr>
            </a:tbl>
          </a:graphicData>
        </a:graphic>
      </p:graphicFrame>
      <p:graphicFrame>
        <p:nvGraphicFramePr>
          <p:cNvPr id="20" name="Table 11">
            <a:extLst>
              <a:ext uri="{FF2B5EF4-FFF2-40B4-BE49-F238E27FC236}">
                <a16:creationId xmlns:a16="http://schemas.microsoft.com/office/drawing/2014/main" id="{A5E7C4EA-3D83-4D36-B9B7-F8369A998F45}"/>
              </a:ext>
            </a:extLst>
          </p:cNvPr>
          <p:cNvGraphicFramePr>
            <a:graphicFrameLocks noGrp="1"/>
          </p:cNvGraphicFramePr>
          <p:nvPr>
            <p:extLst>
              <p:ext uri="{D42A27DB-BD31-4B8C-83A1-F6EECF244321}">
                <p14:modId xmlns:p14="http://schemas.microsoft.com/office/powerpoint/2010/main" val="717998460"/>
              </p:ext>
            </p:extLst>
          </p:nvPr>
        </p:nvGraphicFramePr>
        <p:xfrm>
          <a:off x="8028602" y="927756"/>
          <a:ext cx="4000422" cy="2286000"/>
        </p:xfrm>
        <a:graphic>
          <a:graphicData uri="http://schemas.openxmlformats.org/drawingml/2006/table">
            <a:tbl>
              <a:tblPr firstRow="1" bandRow="1">
                <a:tableStyleId>{5940675A-B579-460E-94D1-54222C63F5DA}</a:tableStyleId>
              </a:tblPr>
              <a:tblGrid>
                <a:gridCol w="796068">
                  <a:extLst>
                    <a:ext uri="{9D8B030D-6E8A-4147-A177-3AD203B41FA5}">
                      <a16:colId xmlns:a16="http://schemas.microsoft.com/office/drawing/2014/main" val="693901305"/>
                    </a:ext>
                  </a:extLst>
                </a:gridCol>
                <a:gridCol w="3204354">
                  <a:extLst>
                    <a:ext uri="{9D8B030D-6E8A-4147-A177-3AD203B41FA5}">
                      <a16:colId xmlns:a16="http://schemas.microsoft.com/office/drawing/2014/main" val="619141622"/>
                    </a:ext>
                  </a:extLst>
                </a:gridCol>
              </a:tblGrid>
              <a:tr h="197892">
                <a:tc gridSpan="2">
                  <a:txBody>
                    <a:bodyPr/>
                    <a:lstStyle/>
                    <a:p>
                      <a:r>
                        <a:rPr lang="en-GB" sz="1000" b="1" dirty="0"/>
                        <a:t>Risk Response: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lang="en-GB" sz="10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4327048"/>
                  </a:ext>
                </a:extLst>
              </a:tr>
              <a:tr h="197892">
                <a:tc>
                  <a:txBody>
                    <a:bodyPr/>
                    <a:lstStyle/>
                    <a:p>
                      <a:r>
                        <a:rPr lang="en-GB" sz="1000" dirty="0"/>
                        <a:t>Treat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The risk is being managed and the mitigation plan is being implemented.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92885694"/>
                  </a:ext>
                </a:extLst>
              </a:tr>
              <a:tr h="197892">
                <a:tc>
                  <a:txBody>
                    <a:bodyPr/>
                    <a:lstStyle/>
                    <a:p>
                      <a:r>
                        <a:rPr lang="en-GB" sz="1000" dirty="0"/>
                        <a:t>Tolerate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Accept that all possible mitigations have been implemented from the Trust and the risk has to be tolerated until further mitigations that are dependent on external stakeholders are implemented.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471019145"/>
                  </a:ext>
                </a:extLst>
              </a:tr>
              <a:tr h="197892">
                <a:tc>
                  <a:txBody>
                    <a:bodyPr/>
                    <a:lstStyle/>
                    <a:p>
                      <a:r>
                        <a:rPr lang="en-GB" sz="1000" dirty="0"/>
                        <a:t>Transfer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The risk can be transferred to a third party (e.g. insurance).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21312728"/>
                  </a:ext>
                </a:extLst>
              </a:tr>
              <a:tr h="197892">
                <a:tc>
                  <a:txBody>
                    <a:bodyPr/>
                    <a:lstStyle/>
                    <a:p>
                      <a:r>
                        <a:rPr lang="en-GB" sz="1000" dirty="0"/>
                        <a:t>Terminate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GB" sz="1000" dirty="0"/>
                        <a:t>The risk is too severe and the Executive has decided to terminate the activity that is causing it (most of the time, this is not an option).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74658311"/>
                  </a:ext>
                </a:extLst>
              </a:tr>
            </a:tbl>
          </a:graphicData>
        </a:graphic>
      </p:graphicFrame>
      <p:cxnSp>
        <p:nvCxnSpPr>
          <p:cNvPr id="23" name="Straight Connector 22">
            <a:extLst>
              <a:ext uri="{FF2B5EF4-FFF2-40B4-BE49-F238E27FC236}">
                <a16:creationId xmlns:a16="http://schemas.microsoft.com/office/drawing/2014/main" id="{69A5BEE2-9D0B-492F-ABA7-37F3A6EED91D}"/>
              </a:ext>
            </a:extLst>
          </p:cNvPr>
          <p:cNvCxnSpPr>
            <a:cxnSpLocks/>
          </p:cNvCxnSpPr>
          <p:nvPr/>
        </p:nvCxnSpPr>
        <p:spPr>
          <a:xfrm>
            <a:off x="165100" y="3343284"/>
            <a:ext cx="11811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5" name="Table 24">
            <a:extLst>
              <a:ext uri="{FF2B5EF4-FFF2-40B4-BE49-F238E27FC236}">
                <a16:creationId xmlns:a16="http://schemas.microsoft.com/office/drawing/2014/main" id="{24AD150C-B722-4995-86BC-A92B58783367}"/>
              </a:ext>
            </a:extLst>
          </p:cNvPr>
          <p:cNvGraphicFramePr>
            <a:graphicFrameLocks noGrp="1"/>
          </p:cNvGraphicFramePr>
          <p:nvPr>
            <p:extLst>
              <p:ext uri="{D42A27DB-BD31-4B8C-83A1-F6EECF244321}">
                <p14:modId xmlns:p14="http://schemas.microsoft.com/office/powerpoint/2010/main" val="1517763046"/>
              </p:ext>
            </p:extLst>
          </p:nvPr>
        </p:nvGraphicFramePr>
        <p:xfrm>
          <a:off x="183364" y="3432574"/>
          <a:ext cx="11845660" cy="3200400"/>
        </p:xfrm>
        <a:graphic>
          <a:graphicData uri="http://schemas.openxmlformats.org/drawingml/2006/table">
            <a:tbl>
              <a:tblPr firstRow="1" bandRow="1">
                <a:tableStyleId>{5940675A-B579-460E-94D1-54222C63F5DA}</a:tableStyleId>
              </a:tblPr>
              <a:tblGrid>
                <a:gridCol w="412537">
                  <a:extLst>
                    <a:ext uri="{9D8B030D-6E8A-4147-A177-3AD203B41FA5}">
                      <a16:colId xmlns:a16="http://schemas.microsoft.com/office/drawing/2014/main" val="693901305"/>
                    </a:ext>
                  </a:extLst>
                </a:gridCol>
                <a:gridCol w="565079">
                  <a:extLst>
                    <a:ext uri="{9D8B030D-6E8A-4147-A177-3AD203B41FA5}">
                      <a16:colId xmlns:a16="http://schemas.microsoft.com/office/drawing/2014/main" val="619141622"/>
                    </a:ext>
                  </a:extLst>
                </a:gridCol>
                <a:gridCol w="1232899">
                  <a:extLst>
                    <a:ext uri="{9D8B030D-6E8A-4147-A177-3AD203B41FA5}">
                      <a16:colId xmlns:a16="http://schemas.microsoft.com/office/drawing/2014/main" val="686665423"/>
                    </a:ext>
                  </a:extLst>
                </a:gridCol>
                <a:gridCol w="3071973">
                  <a:extLst>
                    <a:ext uri="{9D8B030D-6E8A-4147-A177-3AD203B41FA5}">
                      <a16:colId xmlns:a16="http://schemas.microsoft.com/office/drawing/2014/main" val="2291541975"/>
                    </a:ext>
                  </a:extLst>
                </a:gridCol>
                <a:gridCol w="934948">
                  <a:extLst>
                    <a:ext uri="{9D8B030D-6E8A-4147-A177-3AD203B41FA5}">
                      <a16:colId xmlns:a16="http://schemas.microsoft.com/office/drawing/2014/main" val="1120359650"/>
                    </a:ext>
                  </a:extLst>
                </a:gridCol>
                <a:gridCol w="343217">
                  <a:extLst>
                    <a:ext uri="{9D8B030D-6E8A-4147-A177-3AD203B41FA5}">
                      <a16:colId xmlns:a16="http://schemas.microsoft.com/office/drawing/2014/main" val="1469627218"/>
                    </a:ext>
                  </a:extLst>
                </a:gridCol>
                <a:gridCol w="343217">
                  <a:extLst>
                    <a:ext uri="{9D8B030D-6E8A-4147-A177-3AD203B41FA5}">
                      <a16:colId xmlns:a16="http://schemas.microsoft.com/office/drawing/2014/main" val="1252236704"/>
                    </a:ext>
                  </a:extLst>
                </a:gridCol>
                <a:gridCol w="343217">
                  <a:extLst>
                    <a:ext uri="{9D8B030D-6E8A-4147-A177-3AD203B41FA5}">
                      <a16:colId xmlns:a16="http://schemas.microsoft.com/office/drawing/2014/main" val="1613445435"/>
                    </a:ext>
                  </a:extLst>
                </a:gridCol>
                <a:gridCol w="343217">
                  <a:extLst>
                    <a:ext uri="{9D8B030D-6E8A-4147-A177-3AD203B41FA5}">
                      <a16:colId xmlns:a16="http://schemas.microsoft.com/office/drawing/2014/main" val="603546626"/>
                    </a:ext>
                  </a:extLst>
                </a:gridCol>
                <a:gridCol w="1469204">
                  <a:extLst>
                    <a:ext uri="{9D8B030D-6E8A-4147-A177-3AD203B41FA5}">
                      <a16:colId xmlns:a16="http://schemas.microsoft.com/office/drawing/2014/main" val="1693358398"/>
                    </a:ext>
                  </a:extLst>
                </a:gridCol>
                <a:gridCol w="821933">
                  <a:extLst>
                    <a:ext uri="{9D8B030D-6E8A-4147-A177-3AD203B41FA5}">
                      <a16:colId xmlns:a16="http://schemas.microsoft.com/office/drawing/2014/main" val="1745239331"/>
                    </a:ext>
                  </a:extLst>
                </a:gridCol>
                <a:gridCol w="636998">
                  <a:extLst>
                    <a:ext uri="{9D8B030D-6E8A-4147-A177-3AD203B41FA5}">
                      <a16:colId xmlns:a16="http://schemas.microsoft.com/office/drawing/2014/main" val="1262013411"/>
                    </a:ext>
                  </a:extLst>
                </a:gridCol>
                <a:gridCol w="688368">
                  <a:extLst>
                    <a:ext uri="{9D8B030D-6E8A-4147-A177-3AD203B41FA5}">
                      <a16:colId xmlns:a16="http://schemas.microsoft.com/office/drawing/2014/main" val="3047148708"/>
                    </a:ext>
                  </a:extLst>
                </a:gridCol>
                <a:gridCol w="638853">
                  <a:extLst>
                    <a:ext uri="{9D8B030D-6E8A-4147-A177-3AD203B41FA5}">
                      <a16:colId xmlns:a16="http://schemas.microsoft.com/office/drawing/2014/main" val="2262356039"/>
                    </a:ext>
                  </a:extLst>
                </a:gridCol>
              </a:tblGrid>
              <a:tr h="182880">
                <a:tc rowSpan="2">
                  <a:txBody>
                    <a:bodyPr/>
                    <a:lstStyle/>
                    <a:p>
                      <a:pPr algn="ctr"/>
                      <a:r>
                        <a:rPr lang="en-GB" sz="900" b="1" dirty="0">
                          <a:solidFill>
                            <a:schemeClr val="bg1"/>
                          </a:solidFill>
                        </a:rPr>
                        <a:t>Risk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CQC Domain/ Other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Type &amp;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Lead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4">
                  <a:txBody>
                    <a:bodyPr/>
                    <a:lstStyle/>
                    <a:p>
                      <a:pPr algn="ctr"/>
                      <a:r>
                        <a:rPr lang="en-GB" sz="900" b="1" dirty="0">
                          <a:solidFill>
                            <a:schemeClr val="bg1"/>
                          </a:solidFill>
                        </a:rPr>
                        <a:t>Risk Score Trend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Inherent – Residual –</a:t>
                      </a:r>
                    </a:p>
                    <a:p>
                      <a:pPr algn="ctr"/>
                      <a:r>
                        <a:rPr lang="en-GB" sz="900" b="1" dirty="0">
                          <a:solidFill>
                            <a:schemeClr val="bg1"/>
                          </a:solidFill>
                        </a:rPr>
                        <a:t>Target Risk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Consequence impact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Appetite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Last reviewed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14327048"/>
                  </a:ext>
                </a:extLst>
              </a:tr>
              <a:tr h="18288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900" b="1" dirty="0">
                          <a:solidFill>
                            <a:schemeClr val="bg1"/>
                          </a:solidFill>
                        </a:rPr>
                        <a:t>Q1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6047189"/>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p>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885694"/>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019145"/>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385750"/>
                  </a:ext>
                </a:extLst>
              </a:tr>
            </a:tbl>
          </a:graphicData>
        </a:graphic>
      </p:graphicFrame>
      <p:sp>
        <p:nvSpPr>
          <p:cNvPr id="49" name="Isosceles Triangle 48">
            <a:extLst>
              <a:ext uri="{FF2B5EF4-FFF2-40B4-BE49-F238E27FC236}">
                <a16:creationId xmlns:a16="http://schemas.microsoft.com/office/drawing/2014/main" id="{0BF9E0C9-0499-4F15-98B5-ED2829A8094F}"/>
              </a:ext>
            </a:extLst>
          </p:cNvPr>
          <p:cNvSpPr/>
          <p:nvPr/>
        </p:nvSpPr>
        <p:spPr>
          <a:xfrm>
            <a:off x="285724" y="1250218"/>
            <a:ext cx="75782" cy="80254"/>
          </a:xfrm>
          <a:prstGeom prst="triangle">
            <a:avLst/>
          </a:prstGeom>
          <a:solidFill>
            <a:srgbClr val="00B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9" name="Isosceles Triangle 18">
            <a:extLst>
              <a:ext uri="{FF2B5EF4-FFF2-40B4-BE49-F238E27FC236}">
                <a16:creationId xmlns:a16="http://schemas.microsoft.com/office/drawing/2014/main" id="{3FAE36FE-5CAD-4C34-846F-E87EF399D78E}"/>
              </a:ext>
            </a:extLst>
          </p:cNvPr>
          <p:cNvSpPr/>
          <p:nvPr/>
        </p:nvSpPr>
        <p:spPr>
          <a:xfrm rot="10800000">
            <a:off x="289270" y="1742867"/>
            <a:ext cx="75782" cy="80254"/>
          </a:xfrm>
          <a:prstGeom prst="triangle">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2" name="Group 1">
            <a:extLst>
              <a:ext uri="{FF2B5EF4-FFF2-40B4-BE49-F238E27FC236}">
                <a16:creationId xmlns:a16="http://schemas.microsoft.com/office/drawing/2014/main" id="{9E691BB7-0702-4E5C-8E9C-B0C44C393185}"/>
              </a:ext>
            </a:extLst>
          </p:cNvPr>
          <p:cNvGrpSpPr/>
          <p:nvPr/>
        </p:nvGrpSpPr>
        <p:grpSpPr>
          <a:xfrm>
            <a:off x="231024" y="1513006"/>
            <a:ext cx="200755" cy="78965"/>
            <a:chOff x="-1754422" y="1394221"/>
            <a:chExt cx="200755" cy="78965"/>
          </a:xfrm>
        </p:grpSpPr>
        <p:sp>
          <p:nvSpPr>
            <p:cNvPr id="21" name="Isosceles Triangle 20">
              <a:extLst>
                <a:ext uri="{FF2B5EF4-FFF2-40B4-BE49-F238E27FC236}">
                  <a16:creationId xmlns:a16="http://schemas.microsoft.com/office/drawing/2014/main" id="{C825FA0F-6695-41BF-AFB2-CE4CCB02B80C}"/>
                </a:ext>
              </a:extLst>
            </p:cNvPr>
            <p:cNvSpPr/>
            <p:nvPr/>
          </p:nvSpPr>
          <p:spPr>
            <a:xfrm rot="16200000">
              <a:off x="-1752186" y="1391985"/>
              <a:ext cx="75782" cy="80254"/>
            </a:xfrm>
            <a:prstGeom prst="triangl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Isosceles Triangle 21">
              <a:extLst>
                <a:ext uri="{FF2B5EF4-FFF2-40B4-BE49-F238E27FC236}">
                  <a16:creationId xmlns:a16="http://schemas.microsoft.com/office/drawing/2014/main" id="{77536712-EBA1-4210-829D-F02EAB477CE3}"/>
                </a:ext>
              </a:extLst>
            </p:cNvPr>
            <p:cNvSpPr/>
            <p:nvPr/>
          </p:nvSpPr>
          <p:spPr>
            <a:xfrm rot="5400000">
              <a:off x="-1631685" y="1395168"/>
              <a:ext cx="75782" cy="80254"/>
            </a:xfrm>
            <a:prstGeom prst="triangl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pic>
        <p:nvPicPr>
          <p:cNvPr id="1031" name="Picture 7" descr="Image result for NHS Providers Logo. Size: 220 x 106. Source: jobs.theguardian.com">
            <a:extLst>
              <a:ext uri="{FF2B5EF4-FFF2-40B4-BE49-F238E27FC236}">
                <a16:creationId xmlns:a16="http://schemas.microsoft.com/office/drawing/2014/main" id="{D86EB586-BAFE-407A-B794-3242D9FAFD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sp>
        <p:nvSpPr>
          <p:cNvPr id="27" name="Slide Number Placeholder 3">
            <a:extLst>
              <a:ext uri="{FF2B5EF4-FFF2-40B4-BE49-F238E27FC236}">
                <a16:creationId xmlns:a16="http://schemas.microsoft.com/office/drawing/2014/main" id="{E0365314-B117-4B5F-BFEA-E1A70E8E04B0}"/>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B42E12-A786-4CC2-B533-7A1658A15C83}" type="slidenum">
              <a:rPr lang="en-GB" smtClean="0">
                <a:solidFill>
                  <a:srgbClr val="2C273D"/>
                </a:solidFill>
                <a:latin typeface="Arial"/>
              </a:rPr>
              <a:pPr/>
              <a:t>2</a:t>
            </a:fld>
            <a:endParaRPr lang="en-GB" dirty="0">
              <a:solidFill>
                <a:srgbClr val="2C273D"/>
              </a:solidFill>
              <a:latin typeface="Arial"/>
            </a:endParaRPr>
          </a:p>
        </p:txBody>
      </p:sp>
      <p:graphicFrame>
        <p:nvGraphicFramePr>
          <p:cNvPr id="26" name="Table 25">
            <a:extLst>
              <a:ext uri="{FF2B5EF4-FFF2-40B4-BE49-F238E27FC236}">
                <a16:creationId xmlns:a16="http://schemas.microsoft.com/office/drawing/2014/main" id="{13E4C56E-0FF7-4295-83F1-946D023D160B}"/>
              </a:ext>
            </a:extLst>
          </p:cNvPr>
          <p:cNvGraphicFramePr>
            <a:graphicFrameLocks noGrp="1"/>
          </p:cNvGraphicFramePr>
          <p:nvPr>
            <p:extLst>
              <p:ext uri="{D42A27DB-BD31-4B8C-83A1-F6EECF244321}">
                <p14:modId xmlns:p14="http://schemas.microsoft.com/office/powerpoint/2010/main" val="920394545"/>
              </p:ext>
            </p:extLst>
          </p:nvPr>
        </p:nvGraphicFramePr>
        <p:xfrm>
          <a:off x="8008215" y="4172522"/>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29" name="TextBox 28">
            <a:extLst>
              <a:ext uri="{FF2B5EF4-FFF2-40B4-BE49-F238E27FC236}">
                <a16:creationId xmlns:a16="http://schemas.microsoft.com/office/drawing/2014/main" id="{07711571-026A-47B3-AFC4-93AE9EC28F89}"/>
              </a:ext>
            </a:extLst>
          </p:cNvPr>
          <p:cNvSpPr txBox="1"/>
          <p:nvPr/>
        </p:nvSpPr>
        <p:spPr>
          <a:xfrm>
            <a:off x="7900220" y="4594233"/>
            <a:ext cx="1227762" cy="338554"/>
          </a:xfrm>
          <a:prstGeom prst="rect">
            <a:avLst/>
          </a:prstGeom>
          <a:noFill/>
        </p:spPr>
        <p:txBody>
          <a:bodyPr wrap="square" rtlCol="0">
            <a:spAutoFit/>
          </a:bodyPr>
          <a:lstStyle/>
          <a:p>
            <a:pPr algn="ctr"/>
            <a:r>
              <a:rPr lang="en-GB" sz="800" dirty="0"/>
              <a:t>TRS Date last agreed:</a:t>
            </a:r>
          </a:p>
          <a:p>
            <a:pPr algn="ctr"/>
            <a:r>
              <a:rPr lang="en-GB" sz="800" dirty="0"/>
              <a:t>Month-Year</a:t>
            </a:r>
          </a:p>
        </p:txBody>
      </p:sp>
      <p:graphicFrame>
        <p:nvGraphicFramePr>
          <p:cNvPr id="30" name="Table 29">
            <a:extLst>
              <a:ext uri="{FF2B5EF4-FFF2-40B4-BE49-F238E27FC236}">
                <a16:creationId xmlns:a16="http://schemas.microsoft.com/office/drawing/2014/main" id="{9B01AD05-6146-4795-8162-088CC4A057A6}"/>
              </a:ext>
            </a:extLst>
          </p:cNvPr>
          <p:cNvGraphicFramePr>
            <a:graphicFrameLocks noGrp="1"/>
          </p:cNvGraphicFramePr>
          <p:nvPr>
            <p:extLst>
              <p:ext uri="{D42A27DB-BD31-4B8C-83A1-F6EECF244321}">
                <p14:modId xmlns:p14="http://schemas.microsoft.com/office/powerpoint/2010/main" val="1278543962"/>
              </p:ext>
            </p:extLst>
          </p:nvPr>
        </p:nvGraphicFramePr>
        <p:xfrm>
          <a:off x="8006505" y="5013292"/>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31" name="TextBox 30">
            <a:extLst>
              <a:ext uri="{FF2B5EF4-FFF2-40B4-BE49-F238E27FC236}">
                <a16:creationId xmlns:a16="http://schemas.microsoft.com/office/drawing/2014/main" id="{2022232C-C4E7-450B-B232-EF1408E88686}"/>
              </a:ext>
            </a:extLst>
          </p:cNvPr>
          <p:cNvSpPr txBox="1"/>
          <p:nvPr/>
        </p:nvSpPr>
        <p:spPr>
          <a:xfrm>
            <a:off x="7898510" y="5435003"/>
            <a:ext cx="1227762" cy="338554"/>
          </a:xfrm>
          <a:prstGeom prst="rect">
            <a:avLst/>
          </a:prstGeom>
          <a:noFill/>
        </p:spPr>
        <p:txBody>
          <a:bodyPr wrap="square" rtlCol="0">
            <a:spAutoFit/>
          </a:bodyPr>
          <a:lstStyle/>
          <a:p>
            <a:pPr algn="ctr"/>
            <a:r>
              <a:rPr lang="en-GB" sz="800" dirty="0"/>
              <a:t>TRS Date last agreed:</a:t>
            </a:r>
          </a:p>
          <a:p>
            <a:pPr algn="ctr"/>
            <a:r>
              <a:rPr lang="en-GB" sz="800" dirty="0"/>
              <a:t>Month-Year</a:t>
            </a:r>
          </a:p>
        </p:txBody>
      </p:sp>
      <p:graphicFrame>
        <p:nvGraphicFramePr>
          <p:cNvPr id="32" name="Table 31">
            <a:extLst>
              <a:ext uri="{FF2B5EF4-FFF2-40B4-BE49-F238E27FC236}">
                <a16:creationId xmlns:a16="http://schemas.microsoft.com/office/drawing/2014/main" id="{2527D7B6-DCAA-4304-B0CA-C5183B00393D}"/>
              </a:ext>
            </a:extLst>
          </p:cNvPr>
          <p:cNvGraphicFramePr>
            <a:graphicFrameLocks noGrp="1"/>
          </p:cNvGraphicFramePr>
          <p:nvPr>
            <p:extLst>
              <p:ext uri="{D42A27DB-BD31-4B8C-83A1-F6EECF244321}">
                <p14:modId xmlns:p14="http://schemas.microsoft.com/office/powerpoint/2010/main" val="781332202"/>
              </p:ext>
            </p:extLst>
          </p:nvPr>
        </p:nvGraphicFramePr>
        <p:xfrm>
          <a:off x="8004795" y="5864335"/>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33" name="TextBox 32">
            <a:extLst>
              <a:ext uri="{FF2B5EF4-FFF2-40B4-BE49-F238E27FC236}">
                <a16:creationId xmlns:a16="http://schemas.microsoft.com/office/drawing/2014/main" id="{8AF25455-6403-4800-9AAA-B97D253D30A9}"/>
              </a:ext>
            </a:extLst>
          </p:cNvPr>
          <p:cNvSpPr txBox="1"/>
          <p:nvPr/>
        </p:nvSpPr>
        <p:spPr>
          <a:xfrm>
            <a:off x="7896800" y="6286046"/>
            <a:ext cx="1227762" cy="338554"/>
          </a:xfrm>
          <a:prstGeom prst="rect">
            <a:avLst/>
          </a:prstGeom>
          <a:noFill/>
        </p:spPr>
        <p:txBody>
          <a:bodyPr wrap="square" rtlCol="0">
            <a:spAutoFit/>
          </a:bodyPr>
          <a:lstStyle/>
          <a:p>
            <a:pPr algn="ctr"/>
            <a:r>
              <a:rPr lang="en-GB" sz="800" dirty="0"/>
              <a:t>TRS Date last agreed:</a:t>
            </a:r>
          </a:p>
          <a:p>
            <a:pPr algn="ctr"/>
            <a:r>
              <a:rPr lang="en-GB" sz="800" dirty="0"/>
              <a:t>Month-Year</a:t>
            </a:r>
          </a:p>
        </p:txBody>
      </p:sp>
    </p:spTree>
    <p:extLst>
      <p:ext uri="{BB962C8B-B14F-4D97-AF65-F5344CB8AC3E}">
        <p14:creationId xmlns:p14="http://schemas.microsoft.com/office/powerpoint/2010/main" val="15443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FDB317-E806-4F4B-BA4F-912DC02712AB}"/>
              </a:ext>
            </a:extLst>
          </p:cNvPr>
          <p:cNvSpPr txBox="1"/>
          <p:nvPr/>
        </p:nvSpPr>
        <p:spPr>
          <a:xfrm>
            <a:off x="3891516" y="206825"/>
            <a:ext cx="356752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Corporate Risk Register Dashboard</a:t>
            </a:r>
          </a:p>
        </p:txBody>
      </p:sp>
      <p:cxnSp>
        <p:nvCxnSpPr>
          <p:cNvPr id="10" name="Straight Connector 9">
            <a:extLst>
              <a:ext uri="{FF2B5EF4-FFF2-40B4-BE49-F238E27FC236}">
                <a16:creationId xmlns:a16="http://schemas.microsoft.com/office/drawing/2014/main" id="{B193F37F-2D6F-44B4-BDB9-4703DC97F2F1}"/>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5" name="Table 24">
            <a:extLst>
              <a:ext uri="{FF2B5EF4-FFF2-40B4-BE49-F238E27FC236}">
                <a16:creationId xmlns:a16="http://schemas.microsoft.com/office/drawing/2014/main" id="{24AD150C-B722-4995-86BC-A92B58783367}"/>
              </a:ext>
            </a:extLst>
          </p:cNvPr>
          <p:cNvGraphicFramePr>
            <a:graphicFrameLocks noGrp="1"/>
          </p:cNvGraphicFramePr>
          <p:nvPr>
            <p:extLst>
              <p:ext uri="{D42A27DB-BD31-4B8C-83A1-F6EECF244321}">
                <p14:modId xmlns:p14="http://schemas.microsoft.com/office/powerpoint/2010/main" val="3816080811"/>
              </p:ext>
            </p:extLst>
          </p:nvPr>
        </p:nvGraphicFramePr>
        <p:xfrm>
          <a:off x="183364" y="876665"/>
          <a:ext cx="11845660" cy="4907280"/>
        </p:xfrm>
        <a:graphic>
          <a:graphicData uri="http://schemas.openxmlformats.org/drawingml/2006/table">
            <a:tbl>
              <a:tblPr firstRow="1" bandRow="1">
                <a:tableStyleId>{5940675A-B579-460E-94D1-54222C63F5DA}</a:tableStyleId>
              </a:tblPr>
              <a:tblGrid>
                <a:gridCol w="412537">
                  <a:extLst>
                    <a:ext uri="{9D8B030D-6E8A-4147-A177-3AD203B41FA5}">
                      <a16:colId xmlns:a16="http://schemas.microsoft.com/office/drawing/2014/main" val="693901305"/>
                    </a:ext>
                  </a:extLst>
                </a:gridCol>
                <a:gridCol w="565079">
                  <a:extLst>
                    <a:ext uri="{9D8B030D-6E8A-4147-A177-3AD203B41FA5}">
                      <a16:colId xmlns:a16="http://schemas.microsoft.com/office/drawing/2014/main" val="619141622"/>
                    </a:ext>
                  </a:extLst>
                </a:gridCol>
                <a:gridCol w="1232899">
                  <a:extLst>
                    <a:ext uri="{9D8B030D-6E8A-4147-A177-3AD203B41FA5}">
                      <a16:colId xmlns:a16="http://schemas.microsoft.com/office/drawing/2014/main" val="686665423"/>
                    </a:ext>
                  </a:extLst>
                </a:gridCol>
                <a:gridCol w="3071973">
                  <a:extLst>
                    <a:ext uri="{9D8B030D-6E8A-4147-A177-3AD203B41FA5}">
                      <a16:colId xmlns:a16="http://schemas.microsoft.com/office/drawing/2014/main" val="2291541975"/>
                    </a:ext>
                  </a:extLst>
                </a:gridCol>
                <a:gridCol w="934948">
                  <a:extLst>
                    <a:ext uri="{9D8B030D-6E8A-4147-A177-3AD203B41FA5}">
                      <a16:colId xmlns:a16="http://schemas.microsoft.com/office/drawing/2014/main" val="1120359650"/>
                    </a:ext>
                  </a:extLst>
                </a:gridCol>
                <a:gridCol w="343217">
                  <a:extLst>
                    <a:ext uri="{9D8B030D-6E8A-4147-A177-3AD203B41FA5}">
                      <a16:colId xmlns:a16="http://schemas.microsoft.com/office/drawing/2014/main" val="1469627218"/>
                    </a:ext>
                  </a:extLst>
                </a:gridCol>
                <a:gridCol w="343217">
                  <a:extLst>
                    <a:ext uri="{9D8B030D-6E8A-4147-A177-3AD203B41FA5}">
                      <a16:colId xmlns:a16="http://schemas.microsoft.com/office/drawing/2014/main" val="1252236704"/>
                    </a:ext>
                  </a:extLst>
                </a:gridCol>
                <a:gridCol w="343217">
                  <a:extLst>
                    <a:ext uri="{9D8B030D-6E8A-4147-A177-3AD203B41FA5}">
                      <a16:colId xmlns:a16="http://schemas.microsoft.com/office/drawing/2014/main" val="1613445435"/>
                    </a:ext>
                  </a:extLst>
                </a:gridCol>
                <a:gridCol w="343217">
                  <a:extLst>
                    <a:ext uri="{9D8B030D-6E8A-4147-A177-3AD203B41FA5}">
                      <a16:colId xmlns:a16="http://schemas.microsoft.com/office/drawing/2014/main" val="603546626"/>
                    </a:ext>
                  </a:extLst>
                </a:gridCol>
                <a:gridCol w="1469204">
                  <a:extLst>
                    <a:ext uri="{9D8B030D-6E8A-4147-A177-3AD203B41FA5}">
                      <a16:colId xmlns:a16="http://schemas.microsoft.com/office/drawing/2014/main" val="1693358398"/>
                    </a:ext>
                  </a:extLst>
                </a:gridCol>
                <a:gridCol w="821933">
                  <a:extLst>
                    <a:ext uri="{9D8B030D-6E8A-4147-A177-3AD203B41FA5}">
                      <a16:colId xmlns:a16="http://schemas.microsoft.com/office/drawing/2014/main" val="1745239331"/>
                    </a:ext>
                  </a:extLst>
                </a:gridCol>
                <a:gridCol w="636998">
                  <a:extLst>
                    <a:ext uri="{9D8B030D-6E8A-4147-A177-3AD203B41FA5}">
                      <a16:colId xmlns:a16="http://schemas.microsoft.com/office/drawing/2014/main" val="1262013411"/>
                    </a:ext>
                  </a:extLst>
                </a:gridCol>
                <a:gridCol w="688368">
                  <a:extLst>
                    <a:ext uri="{9D8B030D-6E8A-4147-A177-3AD203B41FA5}">
                      <a16:colId xmlns:a16="http://schemas.microsoft.com/office/drawing/2014/main" val="3047148708"/>
                    </a:ext>
                  </a:extLst>
                </a:gridCol>
                <a:gridCol w="638853">
                  <a:extLst>
                    <a:ext uri="{9D8B030D-6E8A-4147-A177-3AD203B41FA5}">
                      <a16:colId xmlns:a16="http://schemas.microsoft.com/office/drawing/2014/main" val="2262356039"/>
                    </a:ext>
                  </a:extLst>
                </a:gridCol>
              </a:tblGrid>
              <a:tr h="182880">
                <a:tc rowSpan="2">
                  <a:txBody>
                    <a:bodyPr/>
                    <a:lstStyle/>
                    <a:p>
                      <a:pPr algn="ctr"/>
                      <a:r>
                        <a:rPr lang="en-GB" sz="900" b="1" dirty="0">
                          <a:solidFill>
                            <a:schemeClr val="bg1"/>
                          </a:solidFill>
                        </a:rPr>
                        <a:t>Risk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CQC Domain / Other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Type &amp;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Lead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4">
                  <a:txBody>
                    <a:bodyPr/>
                    <a:lstStyle/>
                    <a:p>
                      <a:pPr algn="ctr"/>
                      <a:r>
                        <a:rPr lang="en-GB" sz="900" b="1" dirty="0">
                          <a:solidFill>
                            <a:schemeClr val="bg1"/>
                          </a:solidFill>
                        </a:rPr>
                        <a:t>Risk Score Trend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a:endParaRPr lang="en-GB" sz="9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Inherent – Residual –</a:t>
                      </a:r>
                    </a:p>
                    <a:p>
                      <a:pPr algn="ctr"/>
                      <a:r>
                        <a:rPr lang="en-GB" sz="900" b="1" dirty="0">
                          <a:solidFill>
                            <a:schemeClr val="bg1"/>
                          </a:solidFill>
                        </a:rPr>
                        <a:t>Target Risk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Consequence impact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Appetite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Risk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a:r>
                        <a:rPr lang="en-GB" sz="900" b="1" dirty="0">
                          <a:solidFill>
                            <a:schemeClr val="bg1"/>
                          </a:solidFill>
                        </a:rPr>
                        <a:t>Last reviewed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14327048"/>
                  </a:ext>
                </a:extLst>
              </a:tr>
              <a:tr h="18288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900" b="1" dirty="0">
                          <a:solidFill>
                            <a:schemeClr val="bg1"/>
                          </a:solidFill>
                        </a:rPr>
                        <a:t>Q1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900" b="1" dirty="0">
                          <a:solidFill>
                            <a:schemeClr val="bg1"/>
                          </a:solidFill>
                        </a:rPr>
                        <a:t>Q4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6047189"/>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p>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p>
                      <a:endParaRPr lang="en-GB" sz="1000" dirty="0"/>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885694"/>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019145"/>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385750"/>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71179"/>
                  </a:ext>
                </a:extLst>
              </a:tr>
              <a:tr h="197892">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e.g. There is a risk that &lt;risk event&gt; as a result of &lt;cause&gt; which may lead to &lt;impact&gt;</a:t>
                      </a:r>
                      <a:r>
                        <a:rPr lang="en-GB" sz="10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1555445"/>
                  </a:ext>
                </a:extLst>
              </a:tr>
            </a:tbl>
          </a:graphicData>
        </a:graphic>
      </p:graphicFrame>
      <p:pic>
        <p:nvPicPr>
          <p:cNvPr id="1031" name="Picture 7" descr="Image result for NHS Providers Logo. Size: 220 x 106. Source: jobs.theguardian.com">
            <a:extLst>
              <a:ext uri="{FF2B5EF4-FFF2-40B4-BE49-F238E27FC236}">
                <a16:creationId xmlns:a16="http://schemas.microsoft.com/office/drawing/2014/main" id="{D86EB586-BAFE-407A-B794-3242D9FAFD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sp>
        <p:nvSpPr>
          <p:cNvPr id="27" name="Slide Number Placeholder 3">
            <a:extLst>
              <a:ext uri="{FF2B5EF4-FFF2-40B4-BE49-F238E27FC236}">
                <a16:creationId xmlns:a16="http://schemas.microsoft.com/office/drawing/2014/main" id="{E0365314-B117-4B5F-BFEA-E1A70E8E04B0}"/>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B42E12-A786-4CC2-B533-7A1658A15C83}" type="slidenum">
              <a:rPr kumimoji="0" lang="en-GB" sz="800" b="0" i="0" u="none" strike="noStrike" kern="1200" cap="none" spc="0" normalizeH="0" baseline="0" noProof="0" smtClean="0">
                <a:ln>
                  <a:noFill/>
                </a:ln>
                <a:solidFill>
                  <a:srgbClr val="2C273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800" b="0" i="0" u="none" strike="noStrike" kern="1200" cap="none" spc="0" normalizeH="0" baseline="0" noProof="0" dirty="0">
              <a:ln>
                <a:noFill/>
              </a:ln>
              <a:solidFill>
                <a:srgbClr val="2C273D"/>
              </a:solidFill>
              <a:effectLst/>
              <a:uLnTx/>
              <a:uFillTx/>
              <a:latin typeface="Arial"/>
              <a:ea typeface="+mn-ea"/>
              <a:cs typeface="+mn-cs"/>
            </a:endParaRPr>
          </a:p>
        </p:txBody>
      </p:sp>
      <p:graphicFrame>
        <p:nvGraphicFramePr>
          <p:cNvPr id="26" name="Table 25">
            <a:extLst>
              <a:ext uri="{FF2B5EF4-FFF2-40B4-BE49-F238E27FC236}">
                <a16:creationId xmlns:a16="http://schemas.microsoft.com/office/drawing/2014/main" id="{13E4C56E-0FF7-4295-83F1-946D023D160B}"/>
              </a:ext>
            </a:extLst>
          </p:cNvPr>
          <p:cNvGraphicFramePr>
            <a:graphicFrameLocks noGrp="1"/>
          </p:cNvGraphicFramePr>
          <p:nvPr>
            <p:extLst>
              <p:ext uri="{D42A27DB-BD31-4B8C-83A1-F6EECF244321}">
                <p14:modId xmlns:p14="http://schemas.microsoft.com/office/powerpoint/2010/main" val="3244655596"/>
              </p:ext>
            </p:extLst>
          </p:nvPr>
        </p:nvGraphicFramePr>
        <p:xfrm>
          <a:off x="8008215" y="1572548"/>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29" name="TextBox 28">
            <a:extLst>
              <a:ext uri="{FF2B5EF4-FFF2-40B4-BE49-F238E27FC236}">
                <a16:creationId xmlns:a16="http://schemas.microsoft.com/office/drawing/2014/main" id="{07711571-026A-47B3-AFC4-93AE9EC28F89}"/>
              </a:ext>
            </a:extLst>
          </p:cNvPr>
          <p:cNvSpPr txBox="1"/>
          <p:nvPr/>
        </p:nvSpPr>
        <p:spPr>
          <a:xfrm>
            <a:off x="7900220" y="1994259"/>
            <a:ext cx="12277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TRS Date last agreed: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Month-Year</a:t>
            </a:r>
          </a:p>
        </p:txBody>
      </p:sp>
      <p:graphicFrame>
        <p:nvGraphicFramePr>
          <p:cNvPr id="30" name="Table 29">
            <a:extLst>
              <a:ext uri="{FF2B5EF4-FFF2-40B4-BE49-F238E27FC236}">
                <a16:creationId xmlns:a16="http://schemas.microsoft.com/office/drawing/2014/main" id="{9B01AD05-6146-4795-8162-088CC4A057A6}"/>
              </a:ext>
            </a:extLst>
          </p:cNvPr>
          <p:cNvGraphicFramePr>
            <a:graphicFrameLocks noGrp="1"/>
          </p:cNvGraphicFramePr>
          <p:nvPr>
            <p:extLst>
              <p:ext uri="{D42A27DB-BD31-4B8C-83A1-F6EECF244321}">
                <p14:modId xmlns:p14="http://schemas.microsoft.com/office/powerpoint/2010/main" val="1540858953"/>
              </p:ext>
            </p:extLst>
          </p:nvPr>
        </p:nvGraphicFramePr>
        <p:xfrm>
          <a:off x="8006505" y="2424333"/>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31" name="TextBox 30">
            <a:extLst>
              <a:ext uri="{FF2B5EF4-FFF2-40B4-BE49-F238E27FC236}">
                <a16:creationId xmlns:a16="http://schemas.microsoft.com/office/drawing/2014/main" id="{2022232C-C4E7-450B-B232-EF1408E88686}"/>
              </a:ext>
            </a:extLst>
          </p:cNvPr>
          <p:cNvSpPr txBox="1"/>
          <p:nvPr/>
        </p:nvSpPr>
        <p:spPr>
          <a:xfrm>
            <a:off x="7898510" y="2846044"/>
            <a:ext cx="12277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TRS Date last agreed: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Month-Year</a:t>
            </a:r>
          </a:p>
        </p:txBody>
      </p:sp>
      <p:graphicFrame>
        <p:nvGraphicFramePr>
          <p:cNvPr id="32" name="Table 31">
            <a:extLst>
              <a:ext uri="{FF2B5EF4-FFF2-40B4-BE49-F238E27FC236}">
                <a16:creationId xmlns:a16="http://schemas.microsoft.com/office/drawing/2014/main" id="{2527D7B6-DCAA-4304-B0CA-C5183B00393D}"/>
              </a:ext>
            </a:extLst>
          </p:cNvPr>
          <p:cNvGraphicFramePr>
            <a:graphicFrameLocks noGrp="1"/>
          </p:cNvGraphicFramePr>
          <p:nvPr>
            <p:extLst>
              <p:ext uri="{D42A27DB-BD31-4B8C-83A1-F6EECF244321}">
                <p14:modId xmlns:p14="http://schemas.microsoft.com/office/powerpoint/2010/main" val="1435382938"/>
              </p:ext>
            </p:extLst>
          </p:nvPr>
        </p:nvGraphicFramePr>
        <p:xfrm>
          <a:off x="8004795" y="3275375"/>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33" name="TextBox 32">
            <a:extLst>
              <a:ext uri="{FF2B5EF4-FFF2-40B4-BE49-F238E27FC236}">
                <a16:creationId xmlns:a16="http://schemas.microsoft.com/office/drawing/2014/main" id="{8AF25455-6403-4800-9AAA-B97D253D30A9}"/>
              </a:ext>
            </a:extLst>
          </p:cNvPr>
          <p:cNvSpPr txBox="1"/>
          <p:nvPr/>
        </p:nvSpPr>
        <p:spPr>
          <a:xfrm>
            <a:off x="7896800" y="3697086"/>
            <a:ext cx="12277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TRS Date last agreed: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Month-Year</a:t>
            </a:r>
          </a:p>
        </p:txBody>
      </p:sp>
      <p:graphicFrame>
        <p:nvGraphicFramePr>
          <p:cNvPr id="24" name="Table 23">
            <a:extLst>
              <a:ext uri="{FF2B5EF4-FFF2-40B4-BE49-F238E27FC236}">
                <a16:creationId xmlns:a16="http://schemas.microsoft.com/office/drawing/2014/main" id="{F529E9EA-19EF-4E1C-8FEE-E5100959F489}"/>
              </a:ext>
            </a:extLst>
          </p:cNvPr>
          <p:cNvGraphicFramePr>
            <a:graphicFrameLocks noGrp="1"/>
          </p:cNvGraphicFramePr>
          <p:nvPr>
            <p:extLst>
              <p:ext uri="{D42A27DB-BD31-4B8C-83A1-F6EECF244321}">
                <p14:modId xmlns:p14="http://schemas.microsoft.com/office/powerpoint/2010/main" val="801451842"/>
              </p:ext>
            </p:extLst>
          </p:nvPr>
        </p:nvGraphicFramePr>
        <p:xfrm>
          <a:off x="8004795" y="4131002"/>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28" name="TextBox 27">
            <a:extLst>
              <a:ext uri="{FF2B5EF4-FFF2-40B4-BE49-F238E27FC236}">
                <a16:creationId xmlns:a16="http://schemas.microsoft.com/office/drawing/2014/main" id="{2811E707-F24E-4AFE-BD2D-AF391796CB96}"/>
              </a:ext>
            </a:extLst>
          </p:cNvPr>
          <p:cNvSpPr txBox="1"/>
          <p:nvPr/>
        </p:nvSpPr>
        <p:spPr>
          <a:xfrm>
            <a:off x="7896800" y="4552713"/>
            <a:ext cx="12277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TRS Date last agreed: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Month-Year</a:t>
            </a:r>
          </a:p>
        </p:txBody>
      </p:sp>
      <p:graphicFrame>
        <p:nvGraphicFramePr>
          <p:cNvPr id="34" name="Table 33">
            <a:extLst>
              <a:ext uri="{FF2B5EF4-FFF2-40B4-BE49-F238E27FC236}">
                <a16:creationId xmlns:a16="http://schemas.microsoft.com/office/drawing/2014/main" id="{B2ECE768-3410-4541-9A6F-F03DE8356611}"/>
              </a:ext>
            </a:extLst>
          </p:cNvPr>
          <p:cNvGraphicFramePr>
            <a:graphicFrameLocks noGrp="1"/>
          </p:cNvGraphicFramePr>
          <p:nvPr>
            <p:extLst>
              <p:ext uri="{D42A27DB-BD31-4B8C-83A1-F6EECF244321}">
                <p14:modId xmlns:p14="http://schemas.microsoft.com/office/powerpoint/2010/main" val="886894293"/>
              </p:ext>
            </p:extLst>
          </p:nvPr>
        </p:nvGraphicFramePr>
        <p:xfrm>
          <a:off x="8004795" y="4984100"/>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920837"/>
                  </a:ext>
                </a:extLst>
              </a:tr>
            </a:tbl>
          </a:graphicData>
        </a:graphic>
      </p:graphicFrame>
      <p:sp>
        <p:nvSpPr>
          <p:cNvPr id="35" name="TextBox 34">
            <a:extLst>
              <a:ext uri="{FF2B5EF4-FFF2-40B4-BE49-F238E27FC236}">
                <a16:creationId xmlns:a16="http://schemas.microsoft.com/office/drawing/2014/main" id="{7ADEF9AE-92DA-4F94-B96F-8F950B88E40D}"/>
              </a:ext>
            </a:extLst>
          </p:cNvPr>
          <p:cNvSpPr txBox="1"/>
          <p:nvPr/>
        </p:nvSpPr>
        <p:spPr>
          <a:xfrm>
            <a:off x="7896800" y="5405811"/>
            <a:ext cx="122776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TRS Date last agreed: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Month-Year</a:t>
            </a:r>
          </a:p>
        </p:txBody>
      </p:sp>
    </p:spTree>
    <p:extLst>
      <p:ext uri="{BB962C8B-B14F-4D97-AF65-F5344CB8AC3E}">
        <p14:creationId xmlns:p14="http://schemas.microsoft.com/office/powerpoint/2010/main" val="2659987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a:extLst>
              <a:ext uri="{FF2B5EF4-FFF2-40B4-BE49-F238E27FC236}">
                <a16:creationId xmlns:a16="http://schemas.microsoft.com/office/drawing/2014/main" id="{4A62E078-5D8A-4219-8803-8BDE8084AE41}"/>
              </a:ext>
            </a:extLst>
          </p:cNvPr>
          <p:cNvGraphicFramePr>
            <a:graphicFrameLocks noGrp="1"/>
          </p:cNvGraphicFramePr>
          <p:nvPr>
            <p:extLst>
              <p:ext uri="{D42A27DB-BD31-4B8C-83A1-F6EECF244321}">
                <p14:modId xmlns:p14="http://schemas.microsoft.com/office/powerpoint/2010/main" val="1083071075"/>
              </p:ext>
            </p:extLst>
          </p:nvPr>
        </p:nvGraphicFramePr>
        <p:xfrm>
          <a:off x="183362" y="834120"/>
          <a:ext cx="11774275" cy="5791200"/>
        </p:xfrm>
        <a:graphic>
          <a:graphicData uri="http://schemas.openxmlformats.org/drawingml/2006/table">
            <a:tbl>
              <a:tblPr firstRow="1" bandRow="1">
                <a:tableStyleId>{5940675A-B579-460E-94D1-54222C63F5DA}</a:tableStyleId>
              </a:tblPr>
              <a:tblGrid>
                <a:gridCol w="1281881">
                  <a:extLst>
                    <a:ext uri="{9D8B030D-6E8A-4147-A177-3AD203B41FA5}">
                      <a16:colId xmlns:a16="http://schemas.microsoft.com/office/drawing/2014/main" val="693901305"/>
                    </a:ext>
                  </a:extLst>
                </a:gridCol>
                <a:gridCol w="7216049">
                  <a:extLst>
                    <a:ext uri="{9D8B030D-6E8A-4147-A177-3AD203B41FA5}">
                      <a16:colId xmlns:a16="http://schemas.microsoft.com/office/drawing/2014/main" val="619141622"/>
                    </a:ext>
                  </a:extLst>
                </a:gridCol>
                <a:gridCol w="3276345">
                  <a:extLst>
                    <a:ext uri="{9D8B030D-6E8A-4147-A177-3AD203B41FA5}">
                      <a16:colId xmlns:a16="http://schemas.microsoft.com/office/drawing/2014/main" val="1262013411"/>
                    </a:ext>
                  </a:extLst>
                </a:gridCol>
              </a:tblGrid>
              <a:tr h="218975">
                <a:tc>
                  <a:txBody>
                    <a:bodyPr/>
                    <a:lstStyle/>
                    <a:p>
                      <a:pPr algn="ctr"/>
                      <a:r>
                        <a:rPr lang="en-GB" sz="1200" b="1" dirty="0">
                          <a:solidFill>
                            <a:schemeClr val="bg1"/>
                          </a:solidFill>
                        </a:rPr>
                        <a:t>Column Heading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dirty="0">
                          <a:solidFill>
                            <a:schemeClr val="bg1"/>
                          </a:solidFill>
                        </a:rPr>
                        <a:t>Guidance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GB" sz="1200" b="1" dirty="0">
                          <a:solidFill>
                            <a:schemeClr val="bg1"/>
                          </a:solidFill>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14327048"/>
                  </a:ext>
                </a:extLst>
              </a:tr>
              <a:tr h="206810">
                <a:tc>
                  <a:txBody>
                    <a:bodyPr/>
                    <a:lstStyle/>
                    <a:p>
                      <a:r>
                        <a:rPr lang="en-GB" sz="1100" b="1" dirty="0"/>
                        <a:t>Risk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t>A unique identifier for each risk should be assigned.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t>e.g. Risk001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690637"/>
                  </a:ext>
                </a:extLst>
              </a:tr>
              <a:tr h="1411173">
                <a:tc>
                  <a:txBody>
                    <a:bodyPr/>
                    <a:lstStyle/>
                    <a:p>
                      <a:r>
                        <a:rPr lang="en-GB" sz="1100" b="1" dirty="0"/>
                        <a:t>CQC Domain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t>One or more of the five questions that the CQC ask of all services they inspect, as follows:</a:t>
                      </a:r>
                    </a:p>
                    <a:p>
                      <a:pPr marL="171450" indent="-171450">
                        <a:buFont typeface="Arial" panose="020B0604020202020204" pitchFamily="34" charset="0"/>
                        <a:buChar char="•"/>
                      </a:pPr>
                      <a:r>
                        <a:rPr lang="en-GB" sz="1100" b="1" dirty="0"/>
                        <a:t>Safe:</a:t>
                      </a:r>
                      <a:r>
                        <a:rPr lang="en-GB" sz="1100" dirty="0"/>
                        <a:t> you are protected from abuse and avoidable harm.</a:t>
                      </a:r>
                    </a:p>
                    <a:p>
                      <a:pPr marL="171450" indent="-171450">
                        <a:buFont typeface="Arial" panose="020B0604020202020204" pitchFamily="34" charset="0"/>
                        <a:buChar char="•"/>
                      </a:pPr>
                      <a:r>
                        <a:rPr lang="en-GB" sz="1100" b="1" dirty="0"/>
                        <a:t>Effective:</a:t>
                      </a:r>
                      <a:r>
                        <a:rPr lang="en-GB" sz="1100" dirty="0"/>
                        <a:t> your care, treatment and support achieves good outcomes, helps you to maintain quality of life and is based on the best available evidence.</a:t>
                      </a:r>
                    </a:p>
                    <a:p>
                      <a:pPr marL="171450" indent="-171450">
                        <a:buFont typeface="Arial" panose="020B0604020202020204" pitchFamily="34" charset="0"/>
                        <a:buChar char="•"/>
                      </a:pPr>
                      <a:r>
                        <a:rPr lang="en-GB" sz="1100" b="1" dirty="0"/>
                        <a:t>Caring:</a:t>
                      </a:r>
                      <a:r>
                        <a:rPr lang="en-GB" sz="1100" dirty="0"/>
                        <a:t> staff involve and treat you with compassion, kindness, dignity and respect.</a:t>
                      </a:r>
                    </a:p>
                    <a:p>
                      <a:pPr marL="171450" indent="-171450">
                        <a:buFont typeface="Arial" panose="020B0604020202020204" pitchFamily="34" charset="0"/>
                        <a:buChar char="•"/>
                      </a:pPr>
                      <a:r>
                        <a:rPr lang="en-GB" sz="1100" b="1" dirty="0"/>
                        <a:t>Responsive:</a:t>
                      </a:r>
                      <a:r>
                        <a:rPr lang="en-GB" sz="1100" dirty="0"/>
                        <a:t> services are organised so that they meet your needs.</a:t>
                      </a:r>
                    </a:p>
                    <a:p>
                      <a:pPr marL="171450" indent="-171450">
                        <a:buFont typeface="Arial" panose="020B0604020202020204" pitchFamily="34" charset="0"/>
                        <a:buChar char="•"/>
                      </a:pPr>
                      <a:r>
                        <a:rPr lang="en-GB" sz="1100" b="1" kern="1200" dirty="0">
                          <a:solidFill>
                            <a:schemeClr val="tx1"/>
                          </a:solidFill>
                          <a:latin typeface="+mn-lt"/>
                          <a:ea typeface="+mn-ea"/>
                          <a:cs typeface="+mn-cs"/>
                        </a:rPr>
                        <a:t>Well-led: </a:t>
                      </a:r>
                      <a:r>
                        <a:rPr lang="en-GB" sz="1100" kern="1200" dirty="0">
                          <a:solidFill>
                            <a:schemeClr val="tx1"/>
                          </a:solidFill>
                          <a:latin typeface="+mn-lt"/>
                          <a:ea typeface="+mn-ea"/>
                          <a:cs typeface="+mn-cs"/>
                        </a:rPr>
                        <a:t>the leadership, management and governance of the organisation make sure it's providing high-quality care that's based around your individual needs, that it encourages learning and innovation, and that it promotes an open and fair culture.</a:t>
                      </a:r>
                    </a:p>
                    <a:p>
                      <a:pPr marL="0" indent="0">
                        <a:buFont typeface="Arial" panose="020B0604020202020204" pitchFamily="34" charset="0"/>
                        <a:buNone/>
                      </a:pPr>
                      <a:r>
                        <a:rPr lang="en-GB" sz="1100" kern="1200" dirty="0">
                          <a:solidFill>
                            <a:schemeClr val="tx1"/>
                          </a:solidFill>
                          <a:latin typeface="+mn-lt"/>
                          <a:ea typeface="+mn-ea"/>
                          <a:cs typeface="+mn-cs"/>
                        </a:rPr>
                        <a:t>Other source has also been added to allow these to be recorded, e.g. Quality, Finance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t>e.g. Caring, well-led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885694"/>
                  </a:ext>
                </a:extLst>
              </a:tr>
              <a:tr h="875901">
                <a:tc>
                  <a:txBody>
                    <a:bodyPr/>
                    <a:lstStyle/>
                    <a:p>
                      <a:r>
                        <a:rPr lang="en-GB" sz="1100" b="1" dirty="0"/>
                        <a:t>Risk Description (Risk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risk description should be clearly recorded. Each risk description should outline the risk event, the cause(s) and the impact that could result from reasonable worst-case scenario of the risk. A shorter risk title should be provided in addition to the longer more complete risk description. The risk category, e.g. information &amp; cyber security risk, should also be referenced.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There is a risk that the Group may fail to respond effectively following the total loss / failure of  a key supplier or the supplier is unable to deliver the contracted service, leading to unavoidable / avoidable business disruption, customer service impacts and potential financial loss.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019145"/>
                  </a:ext>
                </a:extLst>
              </a:tr>
              <a:tr h="206810">
                <a:tc>
                  <a:txBody>
                    <a:bodyPr/>
                    <a:lstStyle/>
                    <a:p>
                      <a:r>
                        <a:rPr lang="en-GB" sz="1100" b="1" dirty="0"/>
                        <a:t>Lead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Role that is accountable for the identification, management and response to the risk exposure.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Chief Operating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385750"/>
                  </a:ext>
                </a:extLst>
              </a:tr>
              <a:tr h="340628">
                <a:tc>
                  <a:txBody>
                    <a:bodyPr/>
                    <a:lstStyle/>
                    <a:p>
                      <a:r>
                        <a:rPr lang="en-GB" sz="1100" b="1" dirty="0"/>
                        <a:t>Risk Score Trend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direction that the risk score has moved since it was last reviewed. The trend should be shown as improving, deteriorating or remaining unchanged. Ideally trend should show over previous 12 months, where appropriate.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81281"/>
                  </a:ext>
                </a:extLst>
              </a:tr>
              <a:tr h="578977">
                <a:tc>
                  <a:txBody>
                    <a:bodyPr/>
                    <a:lstStyle/>
                    <a:p>
                      <a:r>
                        <a:rPr lang="en-GB" sz="1100" b="1" dirty="0"/>
                        <a:t>Inherent - Residual - Target Risk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A score and RAG-based assessment of each risk exposure, as follows: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IRS:</a:t>
                      </a:r>
                      <a:r>
                        <a:rPr lang="en-GB" sz="1100" kern="1200" dirty="0">
                          <a:solidFill>
                            <a:schemeClr val="tx1"/>
                          </a:solidFill>
                          <a:effectLst/>
                          <a:latin typeface="+mn-lt"/>
                          <a:ea typeface="+mn-ea"/>
                          <a:cs typeface="+mn-cs"/>
                        </a:rPr>
                        <a:t> </a:t>
                      </a:r>
                      <a:r>
                        <a:rPr lang="en-GB" sz="1100" dirty="0"/>
                        <a:t>Inherent Risk Score</a:t>
                      </a:r>
                      <a:r>
                        <a:rPr lang="en-GB" sz="1100" b="0" kern="1200" dirty="0">
                          <a:solidFill>
                            <a:schemeClr val="tx1"/>
                          </a:solidFill>
                          <a:effectLst/>
                          <a:latin typeface="+mn-lt"/>
                          <a:ea typeface="+mn-ea"/>
                          <a:cs typeface="+mn-cs"/>
                        </a:rPr>
                        <a:t> / </a:t>
                      </a:r>
                      <a:r>
                        <a:rPr lang="en-GB" sz="1100" b="1" kern="1200" dirty="0">
                          <a:solidFill>
                            <a:schemeClr val="tx1"/>
                          </a:solidFill>
                          <a:effectLst/>
                          <a:latin typeface="+mn-lt"/>
                          <a:ea typeface="+mn-ea"/>
                          <a:cs typeface="+mn-cs"/>
                        </a:rPr>
                        <a:t>RRS:</a:t>
                      </a:r>
                      <a:r>
                        <a:rPr lang="en-GB" sz="1100" kern="1200" dirty="0">
                          <a:solidFill>
                            <a:schemeClr val="tx1"/>
                          </a:solidFill>
                          <a:effectLst/>
                          <a:latin typeface="+mn-lt"/>
                          <a:ea typeface="+mn-ea"/>
                          <a:cs typeface="+mn-cs"/>
                        </a:rPr>
                        <a:t> Residual Risk Score (Current) / </a:t>
                      </a:r>
                      <a:r>
                        <a:rPr lang="en-GB" sz="1100" b="1" kern="1200" dirty="0">
                          <a:solidFill>
                            <a:schemeClr val="tx1"/>
                          </a:solidFill>
                          <a:effectLst/>
                          <a:latin typeface="+mn-lt"/>
                          <a:ea typeface="+mn-ea"/>
                          <a:cs typeface="+mn-cs"/>
                        </a:rPr>
                        <a:t>TRS: </a:t>
                      </a:r>
                      <a:r>
                        <a:rPr lang="en-GB" sz="1100" kern="1200" dirty="0">
                          <a:solidFill>
                            <a:schemeClr val="tx1"/>
                          </a:solidFill>
                          <a:effectLst/>
                          <a:latin typeface="+mn-lt"/>
                          <a:ea typeface="+mn-ea"/>
                          <a:cs typeface="+mn-cs"/>
                        </a:rPr>
                        <a:t>Target Risk Score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score for each risk should be reviewed at least annually in line with the Trust Board’s review of risk appetite.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0862853"/>
                  </a:ext>
                </a:extLst>
              </a:tr>
              <a:tr h="340628">
                <a:tc>
                  <a:txBody>
                    <a:bodyPr/>
                    <a:lstStyle/>
                    <a:p>
                      <a:r>
                        <a:rPr lang="en-GB" sz="1100" b="1" dirty="0"/>
                        <a:t>Consequence impact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impact or consequence that could be felt should a risk exposure occur.  See impact types set out in Risk Scoring Matrix (see appendices).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Patient, reputational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378043"/>
                  </a:ext>
                </a:extLst>
              </a:tr>
              <a:tr h="340628">
                <a:tc>
                  <a:txBody>
                    <a:bodyPr/>
                    <a:lstStyle/>
                    <a:p>
                      <a:r>
                        <a:rPr lang="en-GB" sz="1100" b="1" dirty="0"/>
                        <a:t>Risk Appetite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risk appetite for the applicable risk category should be set out. These should align to the provider’s approach to risk appetite, e.g. averse; minimal; cautious; open; and eager.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Cautious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368506"/>
                  </a:ext>
                </a:extLst>
              </a:tr>
              <a:tr h="206810">
                <a:tc>
                  <a:txBody>
                    <a:bodyPr/>
                    <a:lstStyle/>
                    <a:p>
                      <a:r>
                        <a:rPr lang="en-GB" sz="1100" b="1" dirty="0"/>
                        <a:t>Last reviewed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The date when the risk exposure was last assessed.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e.g. Nov-22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4913595"/>
                  </a:ext>
                </a:extLst>
              </a:tr>
            </a:tbl>
          </a:graphicData>
        </a:graphic>
      </p:graphicFrame>
      <p:sp>
        <p:nvSpPr>
          <p:cNvPr id="50" name="TextBox 49">
            <a:extLst>
              <a:ext uri="{FF2B5EF4-FFF2-40B4-BE49-F238E27FC236}">
                <a16:creationId xmlns:a16="http://schemas.microsoft.com/office/drawing/2014/main" id="{2F18A7DA-898D-4380-A72C-C0D5CEA11C76}"/>
              </a:ext>
            </a:extLst>
          </p:cNvPr>
          <p:cNvSpPr txBox="1"/>
          <p:nvPr/>
        </p:nvSpPr>
        <p:spPr>
          <a:xfrm>
            <a:off x="87678" y="206825"/>
            <a:ext cx="883306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APPENDICES - Corporate Risk Register Dashboard - Guidance</a:t>
            </a:r>
          </a:p>
        </p:txBody>
      </p:sp>
      <p:cxnSp>
        <p:nvCxnSpPr>
          <p:cNvPr id="51" name="Straight Connector 50">
            <a:extLst>
              <a:ext uri="{FF2B5EF4-FFF2-40B4-BE49-F238E27FC236}">
                <a16:creationId xmlns:a16="http://schemas.microsoft.com/office/drawing/2014/main" id="{6DE49712-F6BC-47B6-886A-4E0A5DE1EC1E}"/>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2" name="Picture 7" descr="Image result for NHS Providers Logo. Size: 220 x 106. Source: jobs.theguardian.com">
            <a:extLst>
              <a:ext uri="{FF2B5EF4-FFF2-40B4-BE49-F238E27FC236}">
                <a16:creationId xmlns:a16="http://schemas.microsoft.com/office/drawing/2014/main" id="{E0F50083-66B4-497B-BA16-AFA5C9F644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1A7F4F13-0EF2-4321-9463-855614F7553C}"/>
              </a:ext>
            </a:extLst>
          </p:cNvPr>
          <p:cNvGrpSpPr/>
          <p:nvPr/>
        </p:nvGrpSpPr>
        <p:grpSpPr>
          <a:xfrm>
            <a:off x="9071578" y="4580137"/>
            <a:ext cx="505772" cy="87284"/>
            <a:chOff x="9100141" y="4269876"/>
            <a:chExt cx="505772" cy="87284"/>
          </a:xfrm>
        </p:grpSpPr>
        <p:sp>
          <p:nvSpPr>
            <p:cNvPr id="39" name="Isosceles Triangle 38">
              <a:extLst>
                <a:ext uri="{FF2B5EF4-FFF2-40B4-BE49-F238E27FC236}">
                  <a16:creationId xmlns:a16="http://schemas.microsoft.com/office/drawing/2014/main" id="{70A72822-EB88-4136-BD6F-5B50DB0117E6}"/>
                </a:ext>
              </a:extLst>
            </p:cNvPr>
            <p:cNvSpPr/>
            <p:nvPr/>
          </p:nvSpPr>
          <p:spPr>
            <a:xfrm>
              <a:off x="9100141" y="4269876"/>
              <a:ext cx="75782" cy="80254"/>
            </a:xfrm>
            <a:prstGeom prst="triangle">
              <a:avLst/>
            </a:prstGeom>
            <a:solidFill>
              <a:srgbClr val="00B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0" name="Isosceles Triangle 39">
              <a:extLst>
                <a:ext uri="{FF2B5EF4-FFF2-40B4-BE49-F238E27FC236}">
                  <a16:creationId xmlns:a16="http://schemas.microsoft.com/office/drawing/2014/main" id="{D6997CD0-25C7-4947-954A-3B4B7CA634EB}"/>
                </a:ext>
              </a:extLst>
            </p:cNvPr>
            <p:cNvSpPr/>
            <p:nvPr/>
          </p:nvSpPr>
          <p:spPr>
            <a:xfrm rot="10800000">
              <a:off x="9263182" y="4273421"/>
              <a:ext cx="75782" cy="80254"/>
            </a:xfrm>
            <a:prstGeom prst="triangle">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43" name="Group 42">
              <a:extLst>
                <a:ext uri="{FF2B5EF4-FFF2-40B4-BE49-F238E27FC236}">
                  <a16:creationId xmlns:a16="http://schemas.microsoft.com/office/drawing/2014/main" id="{7EC9CEEF-846C-478A-B1ED-20E51A842AA6}"/>
                </a:ext>
              </a:extLst>
            </p:cNvPr>
            <p:cNvGrpSpPr/>
            <p:nvPr/>
          </p:nvGrpSpPr>
          <p:grpSpPr>
            <a:xfrm>
              <a:off x="9405158" y="4278195"/>
              <a:ext cx="200755" cy="78965"/>
              <a:chOff x="-1754422" y="1394221"/>
              <a:chExt cx="200755" cy="78965"/>
            </a:xfrm>
          </p:grpSpPr>
          <p:sp>
            <p:nvSpPr>
              <p:cNvPr id="44" name="Isosceles Triangle 43">
                <a:extLst>
                  <a:ext uri="{FF2B5EF4-FFF2-40B4-BE49-F238E27FC236}">
                    <a16:creationId xmlns:a16="http://schemas.microsoft.com/office/drawing/2014/main" id="{0BA7074E-F8E0-413B-B744-3A716D064A7F}"/>
                  </a:ext>
                </a:extLst>
              </p:cNvPr>
              <p:cNvSpPr/>
              <p:nvPr/>
            </p:nvSpPr>
            <p:spPr>
              <a:xfrm rot="16200000">
                <a:off x="-1752186" y="1391985"/>
                <a:ext cx="75782" cy="80254"/>
              </a:xfrm>
              <a:prstGeom prst="triangl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7062F97B-150F-4796-B1CD-621AD4F26BD8}"/>
                  </a:ext>
                </a:extLst>
              </p:cNvPr>
              <p:cNvSpPr/>
              <p:nvPr/>
            </p:nvSpPr>
            <p:spPr>
              <a:xfrm rot="5400000">
                <a:off x="-1631685" y="1395168"/>
                <a:ext cx="75782" cy="80254"/>
              </a:xfrm>
              <a:prstGeom prst="triangl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grpSp>
      <p:sp>
        <p:nvSpPr>
          <p:cNvPr id="47" name="Slide Number Placeholder 3">
            <a:extLst>
              <a:ext uri="{FF2B5EF4-FFF2-40B4-BE49-F238E27FC236}">
                <a16:creationId xmlns:a16="http://schemas.microsoft.com/office/drawing/2014/main" id="{7E2430D9-F1FA-4717-944A-513AAEA4320D}"/>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B42E12-A786-4CC2-B533-7A1658A15C83}" type="slidenum">
              <a:rPr lang="en-GB" smtClean="0">
                <a:solidFill>
                  <a:srgbClr val="2C273D"/>
                </a:solidFill>
                <a:latin typeface="Arial"/>
              </a:rPr>
              <a:pPr/>
              <a:t>4</a:t>
            </a:fld>
            <a:endParaRPr lang="en-GB" dirty="0">
              <a:solidFill>
                <a:srgbClr val="2C273D"/>
              </a:solidFill>
              <a:latin typeface="Arial"/>
            </a:endParaRPr>
          </a:p>
        </p:txBody>
      </p:sp>
      <p:graphicFrame>
        <p:nvGraphicFramePr>
          <p:cNvPr id="48" name="Table 47">
            <a:extLst>
              <a:ext uri="{FF2B5EF4-FFF2-40B4-BE49-F238E27FC236}">
                <a16:creationId xmlns:a16="http://schemas.microsoft.com/office/drawing/2014/main" id="{2F1E191A-92EC-43CA-921D-E881794A3B5A}"/>
              </a:ext>
            </a:extLst>
          </p:cNvPr>
          <p:cNvGraphicFramePr>
            <a:graphicFrameLocks noGrp="1"/>
          </p:cNvGraphicFramePr>
          <p:nvPr>
            <p:extLst>
              <p:ext uri="{D42A27DB-BD31-4B8C-83A1-F6EECF244321}">
                <p14:modId xmlns:p14="http://schemas.microsoft.com/office/powerpoint/2010/main" val="610394153"/>
              </p:ext>
            </p:extLst>
          </p:nvPr>
        </p:nvGraphicFramePr>
        <p:xfrm>
          <a:off x="10140087" y="4985782"/>
          <a:ext cx="1008760" cy="426720"/>
        </p:xfrm>
        <a:graphic>
          <a:graphicData uri="http://schemas.openxmlformats.org/drawingml/2006/table">
            <a:tbl>
              <a:tblPr firstRow="1" bandRow="1">
                <a:tableStyleId>{5940675A-B579-460E-94D1-54222C63F5DA}</a:tableStyleId>
              </a:tblPr>
              <a:tblGrid>
                <a:gridCol w="313816">
                  <a:extLst>
                    <a:ext uri="{9D8B030D-6E8A-4147-A177-3AD203B41FA5}">
                      <a16:colId xmlns:a16="http://schemas.microsoft.com/office/drawing/2014/main" val="1521639956"/>
                    </a:ext>
                  </a:extLst>
                </a:gridCol>
                <a:gridCol w="356616">
                  <a:extLst>
                    <a:ext uri="{9D8B030D-6E8A-4147-A177-3AD203B41FA5}">
                      <a16:colId xmlns:a16="http://schemas.microsoft.com/office/drawing/2014/main" val="3135786755"/>
                    </a:ext>
                  </a:extLst>
                </a:gridCol>
                <a:gridCol w="338328">
                  <a:extLst>
                    <a:ext uri="{9D8B030D-6E8A-4147-A177-3AD203B41FA5}">
                      <a16:colId xmlns:a16="http://schemas.microsoft.com/office/drawing/2014/main" val="3881251515"/>
                    </a:ext>
                  </a:extLst>
                </a:gridCol>
              </a:tblGrid>
              <a:tr h="122702">
                <a:tc>
                  <a:txBody>
                    <a:bodyPr/>
                    <a:lstStyle/>
                    <a:p>
                      <a:r>
                        <a:rPr lang="en-GB" sz="800" dirty="0"/>
                        <a:t>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RRS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800" dirty="0"/>
                        <a:t>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493534"/>
                  </a:ext>
                </a:extLst>
              </a:tr>
              <a:tr h="122702">
                <a:tc>
                  <a:txBody>
                    <a:bodyPr/>
                    <a:lstStyle/>
                    <a:p>
                      <a:pPr algn="ctr"/>
                      <a:r>
                        <a:rPr lang="en-GB" sz="800" dirty="0">
                          <a:solidFill>
                            <a:schemeClr val="bg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4C3B"/>
                    </a:solidFill>
                  </a:tcPr>
                </a:tc>
                <a:tc>
                  <a:txBody>
                    <a:bodyPr/>
                    <a:lstStyle/>
                    <a:p>
                      <a:pPr algn="ctr"/>
                      <a:r>
                        <a:rPr lang="en-GB" sz="8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GB" sz="8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77920837"/>
                  </a:ext>
                </a:extLst>
              </a:tr>
            </a:tbl>
          </a:graphicData>
        </a:graphic>
      </p:graphicFrame>
      <p:sp>
        <p:nvSpPr>
          <p:cNvPr id="49" name="TextBox 48">
            <a:extLst>
              <a:ext uri="{FF2B5EF4-FFF2-40B4-BE49-F238E27FC236}">
                <a16:creationId xmlns:a16="http://schemas.microsoft.com/office/drawing/2014/main" id="{5BE501BD-2E8D-4E06-83E0-FAFE05BE5008}"/>
              </a:ext>
            </a:extLst>
          </p:cNvPr>
          <p:cNvSpPr txBox="1"/>
          <p:nvPr/>
        </p:nvSpPr>
        <p:spPr>
          <a:xfrm>
            <a:off x="8937905" y="5029865"/>
            <a:ext cx="1278889" cy="338554"/>
          </a:xfrm>
          <a:prstGeom prst="rect">
            <a:avLst/>
          </a:prstGeom>
          <a:noFill/>
        </p:spPr>
        <p:txBody>
          <a:bodyPr wrap="square" rtlCol="0">
            <a:spAutoFit/>
          </a:bodyPr>
          <a:lstStyle/>
          <a:p>
            <a:pPr algn="ctr"/>
            <a:r>
              <a:rPr lang="en-GB" sz="800" dirty="0"/>
              <a:t>TRS Date last agreed:</a:t>
            </a:r>
          </a:p>
          <a:p>
            <a:pPr algn="ctr"/>
            <a:r>
              <a:rPr lang="en-GB" sz="800" dirty="0"/>
              <a:t>Month-Year: Nov-22 </a:t>
            </a:r>
          </a:p>
        </p:txBody>
      </p:sp>
    </p:spTree>
    <p:extLst>
      <p:ext uri="{BB962C8B-B14F-4D97-AF65-F5344CB8AC3E}">
        <p14:creationId xmlns:p14="http://schemas.microsoft.com/office/powerpoint/2010/main" val="363845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2F18A7DA-898D-4380-A72C-C0D5CEA11C76}"/>
              </a:ext>
            </a:extLst>
          </p:cNvPr>
          <p:cNvSpPr txBox="1"/>
          <p:nvPr/>
        </p:nvSpPr>
        <p:spPr>
          <a:xfrm>
            <a:off x="87677" y="206825"/>
            <a:ext cx="800369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APPENDICES - Risk Scoring Matrix</a:t>
            </a:r>
          </a:p>
        </p:txBody>
      </p:sp>
      <p:cxnSp>
        <p:nvCxnSpPr>
          <p:cNvPr id="51" name="Straight Connector 50">
            <a:extLst>
              <a:ext uri="{FF2B5EF4-FFF2-40B4-BE49-F238E27FC236}">
                <a16:creationId xmlns:a16="http://schemas.microsoft.com/office/drawing/2014/main" id="{6DE49712-F6BC-47B6-886A-4E0A5DE1EC1E}"/>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2" name="Picture 7" descr="Image result for NHS Providers Logo. Size: 220 x 106. Source: jobs.theguardian.com">
            <a:extLst>
              <a:ext uri="{FF2B5EF4-FFF2-40B4-BE49-F238E27FC236}">
                <a16:creationId xmlns:a16="http://schemas.microsoft.com/office/drawing/2014/main" id="{E0F50083-66B4-497B-BA16-AFA5C9F644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1FA10C72-DEAE-4BE8-96C3-4C005D87F517}"/>
              </a:ext>
            </a:extLst>
          </p:cNvPr>
          <p:cNvGraphicFramePr>
            <a:graphicFrameLocks noGrp="1"/>
          </p:cNvGraphicFramePr>
          <p:nvPr>
            <p:extLst>
              <p:ext uri="{D42A27DB-BD31-4B8C-83A1-F6EECF244321}">
                <p14:modId xmlns:p14="http://schemas.microsoft.com/office/powerpoint/2010/main" val="1716399834"/>
              </p:ext>
            </p:extLst>
          </p:nvPr>
        </p:nvGraphicFramePr>
        <p:xfrm>
          <a:off x="1570118" y="1071483"/>
          <a:ext cx="10168230" cy="4236360"/>
        </p:xfrm>
        <a:graphic>
          <a:graphicData uri="http://schemas.openxmlformats.org/drawingml/2006/table">
            <a:tbl>
              <a:tblPr firstRow="1" firstCol="1" bandRow="1"/>
              <a:tblGrid>
                <a:gridCol w="2026233">
                  <a:extLst>
                    <a:ext uri="{9D8B030D-6E8A-4147-A177-3AD203B41FA5}">
                      <a16:colId xmlns:a16="http://schemas.microsoft.com/office/drawing/2014/main" val="20000"/>
                    </a:ext>
                  </a:extLst>
                </a:gridCol>
                <a:gridCol w="2038588">
                  <a:extLst>
                    <a:ext uri="{9D8B030D-6E8A-4147-A177-3AD203B41FA5}">
                      <a16:colId xmlns:a16="http://schemas.microsoft.com/office/drawing/2014/main" val="20001"/>
                    </a:ext>
                  </a:extLst>
                </a:gridCol>
                <a:gridCol w="2026233">
                  <a:extLst>
                    <a:ext uri="{9D8B030D-6E8A-4147-A177-3AD203B41FA5}">
                      <a16:colId xmlns:a16="http://schemas.microsoft.com/office/drawing/2014/main" val="20002"/>
                    </a:ext>
                  </a:extLst>
                </a:gridCol>
                <a:gridCol w="2038588">
                  <a:extLst>
                    <a:ext uri="{9D8B030D-6E8A-4147-A177-3AD203B41FA5}">
                      <a16:colId xmlns:a16="http://schemas.microsoft.com/office/drawing/2014/main" val="20003"/>
                    </a:ext>
                  </a:extLst>
                </a:gridCol>
                <a:gridCol w="2038588">
                  <a:extLst>
                    <a:ext uri="{9D8B030D-6E8A-4147-A177-3AD203B41FA5}">
                      <a16:colId xmlns:a16="http://schemas.microsoft.com/office/drawing/2014/main" val="20004"/>
                    </a:ext>
                  </a:extLst>
                </a:gridCol>
              </a:tblGrid>
              <a:tr h="159815">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5000"/>
                        </a:lnSpc>
                        <a:spcAft>
                          <a:spcPts val="0"/>
                        </a:spcAft>
                      </a:pPr>
                      <a:r>
                        <a:rPr lang="en-GB" sz="900" b="1" dirty="0">
                          <a:solidFill>
                            <a:schemeClr val="bg1"/>
                          </a:solidFill>
                          <a:effectLst/>
                          <a:latin typeface="+mn-lt"/>
                          <a:ea typeface="Calibri"/>
                          <a:cs typeface="Times New Roman"/>
                        </a:rPr>
                        <a:t>Patient</a:t>
                      </a:r>
                    </a:p>
                  </a:txBody>
                  <a:tcPr marL="68007" marR="68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5000"/>
                        </a:lnSpc>
                        <a:spcAft>
                          <a:spcPts val="0"/>
                        </a:spcAft>
                      </a:pPr>
                      <a:r>
                        <a:rPr lang="en-GB" sz="900" b="1" dirty="0">
                          <a:solidFill>
                            <a:schemeClr val="bg1"/>
                          </a:solidFill>
                          <a:effectLst/>
                          <a:latin typeface="+mn-lt"/>
                          <a:ea typeface="Calibri"/>
                          <a:cs typeface="Times New Roman"/>
                        </a:rPr>
                        <a:t>Reputational</a:t>
                      </a:r>
                    </a:p>
                  </a:txBody>
                  <a:tcPr marL="68007" marR="68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5000"/>
                        </a:lnSpc>
                        <a:spcAft>
                          <a:spcPts val="0"/>
                        </a:spcAft>
                      </a:pPr>
                      <a:r>
                        <a:rPr lang="en-GB" sz="900" b="1" dirty="0">
                          <a:solidFill>
                            <a:schemeClr val="bg1"/>
                          </a:solidFill>
                          <a:effectLst/>
                          <a:latin typeface="+mn-lt"/>
                          <a:ea typeface="Calibri"/>
                          <a:cs typeface="Times New Roman"/>
                        </a:rPr>
                        <a:t>Financial</a:t>
                      </a:r>
                    </a:p>
                  </a:txBody>
                  <a:tcPr marL="68007" marR="68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5000"/>
                        </a:lnSpc>
                        <a:spcAft>
                          <a:spcPts val="0"/>
                        </a:spcAft>
                      </a:pPr>
                      <a:r>
                        <a:rPr lang="en-GB" sz="900" b="1" dirty="0">
                          <a:solidFill>
                            <a:schemeClr val="bg1"/>
                          </a:solidFill>
                          <a:effectLst/>
                          <a:latin typeface="+mn-lt"/>
                          <a:ea typeface="Calibri"/>
                          <a:cs typeface="Times New Roman"/>
                        </a:rPr>
                        <a:t>Workforce</a:t>
                      </a:r>
                    </a:p>
                  </a:txBody>
                  <a:tcPr marL="68007" marR="68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5000"/>
                        </a:lnSpc>
                        <a:spcAft>
                          <a:spcPts val="0"/>
                        </a:spcAft>
                      </a:pPr>
                      <a:r>
                        <a:rPr lang="en-GB" sz="900" b="1" dirty="0">
                          <a:solidFill>
                            <a:schemeClr val="bg1"/>
                          </a:solidFill>
                          <a:effectLst/>
                          <a:latin typeface="+mn-lt"/>
                          <a:ea typeface="Calibri"/>
                          <a:cs typeface="Times New Roman"/>
                        </a:rPr>
                        <a:t>Legal / Regulatory</a:t>
                      </a:r>
                    </a:p>
                  </a:txBody>
                  <a:tcPr marL="68007" marR="68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0"/>
                  </a:ext>
                </a:extLst>
              </a:tr>
              <a:tr h="796294">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Prolonged failure or severe disruption</a:t>
                      </a:r>
                      <a:r>
                        <a:rPr lang="en-GB" sz="800" kern="1200" dirty="0">
                          <a:effectLst/>
                          <a:latin typeface="+mn-lt"/>
                          <a:ea typeface="Calibri"/>
                          <a:cs typeface="Arial"/>
                        </a:rPr>
                        <a:t> of </a:t>
                      </a:r>
                      <a:r>
                        <a:rPr lang="en-GB" sz="800" b="1" kern="1200" dirty="0">
                          <a:effectLst/>
                          <a:latin typeface="+mn-lt"/>
                          <a:ea typeface="Calibri"/>
                          <a:cs typeface="Arial"/>
                        </a:rPr>
                        <a:t>multiple</a:t>
                      </a:r>
                      <a:r>
                        <a:rPr lang="en-GB" sz="800" kern="1200" dirty="0">
                          <a:effectLst/>
                          <a:latin typeface="+mn-lt"/>
                          <a:ea typeface="Calibri"/>
                          <a:cs typeface="Arial"/>
                        </a:rPr>
                        <a:t> services </a:t>
                      </a:r>
                      <a:endParaRPr lang="en-GB" sz="800" dirty="0">
                        <a:effectLst/>
                        <a:latin typeface="+mn-lt"/>
                        <a:ea typeface="Calibri"/>
                        <a:cs typeface="Times New Roman"/>
                      </a:endParaRPr>
                    </a:p>
                    <a:p>
                      <a:pPr algn="ctr">
                        <a:lnSpc>
                          <a:spcPct val="110000"/>
                        </a:lnSpc>
                        <a:spcBef>
                          <a:spcPts val="100"/>
                        </a:spcBef>
                        <a:spcAft>
                          <a:spcPts val="100"/>
                        </a:spcAft>
                      </a:pPr>
                      <a:r>
                        <a:rPr lang="en-GB" sz="800" b="0" kern="1200" dirty="0">
                          <a:effectLst/>
                          <a:latin typeface="+mn-lt"/>
                          <a:ea typeface="Calibri"/>
                          <a:cs typeface="Arial"/>
                        </a:rPr>
                        <a:t>Multiple</a:t>
                      </a:r>
                      <a:r>
                        <a:rPr lang="en-GB" sz="800" b="0" kern="1200" baseline="0" dirty="0">
                          <a:effectLst/>
                          <a:latin typeface="+mn-lt"/>
                          <a:ea typeface="Calibri"/>
                          <a:cs typeface="Arial"/>
                        </a:rPr>
                        <a:t> deaths caused by an event</a:t>
                      </a:r>
                      <a:r>
                        <a:rPr lang="en-GB" sz="800" b="1" kern="1200" baseline="0" dirty="0">
                          <a:effectLst/>
                          <a:latin typeface="+mn-lt"/>
                          <a:ea typeface="Calibri"/>
                          <a:cs typeface="Arial"/>
                        </a:rPr>
                        <a:t>; major impact </a:t>
                      </a:r>
                      <a:r>
                        <a:rPr lang="en-GB" sz="800" b="0" kern="1200" baseline="0" dirty="0">
                          <a:effectLst/>
                          <a:latin typeface="+mn-lt"/>
                          <a:ea typeface="Calibri"/>
                          <a:cs typeface="Arial"/>
                        </a:rPr>
                        <a:t>on patient experience</a:t>
                      </a:r>
                      <a:endParaRPr lang="en-GB" sz="800" b="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Widespread permanent loss of patient trust and public confidence </a:t>
                      </a:r>
                      <a:r>
                        <a:rPr lang="en-GB" sz="800" kern="1200" dirty="0">
                          <a:effectLst/>
                          <a:latin typeface="+mn-lt"/>
                          <a:ea typeface="Calibri"/>
                          <a:cs typeface="Arial"/>
                        </a:rPr>
                        <a:t>threatening the Trust’s independence / sustainability</a:t>
                      </a:r>
                    </a:p>
                    <a:p>
                      <a:pPr algn="ctr">
                        <a:lnSpc>
                          <a:spcPct val="110000"/>
                        </a:lnSpc>
                        <a:spcBef>
                          <a:spcPts val="100"/>
                        </a:spcBef>
                        <a:spcAft>
                          <a:spcPts val="100"/>
                        </a:spcAft>
                      </a:pPr>
                      <a:r>
                        <a:rPr lang="en-GB" sz="800" kern="1200" dirty="0">
                          <a:effectLst/>
                          <a:latin typeface="+mn-lt"/>
                          <a:ea typeface="Calibri"/>
                          <a:cs typeface="Arial"/>
                        </a:rPr>
                        <a:t>Hospital closure</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&gt;£5m</a:t>
                      </a:r>
                      <a:r>
                        <a:rPr lang="en-GB" sz="800" kern="1200" dirty="0">
                          <a:effectLst/>
                          <a:latin typeface="+mn-lt"/>
                          <a:ea typeface="Calibri"/>
                          <a:cs typeface="Arial"/>
                        </a:rPr>
                        <a:t> directly attributable loss / unplanned cost / reduction in change related benefits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Calibri"/>
                          <a:cs typeface="Arial"/>
                        </a:rPr>
                        <a:t>Workforce experience / engagement is </a:t>
                      </a:r>
                      <a:r>
                        <a:rPr lang="en-GB" sz="800" b="1" kern="1200" dirty="0">
                          <a:effectLst/>
                          <a:latin typeface="+mn-lt"/>
                          <a:ea typeface="Calibri"/>
                          <a:cs typeface="Arial"/>
                        </a:rPr>
                        <a:t>fundamentally undermined</a:t>
                      </a:r>
                      <a:r>
                        <a:rPr lang="en-GB" sz="800" kern="1200" dirty="0">
                          <a:effectLst/>
                          <a:latin typeface="+mn-lt"/>
                          <a:ea typeface="Calibri"/>
                          <a:cs typeface="Arial"/>
                        </a:rPr>
                        <a:t> and the Trust’s reputation as an employer damaged</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Times New Roman"/>
                          <a:cs typeface="Arial"/>
                        </a:rPr>
                        <a:t>Breach of regulation </a:t>
                      </a:r>
                    </a:p>
                    <a:p>
                      <a:pPr algn="ctr">
                        <a:lnSpc>
                          <a:spcPct val="110000"/>
                        </a:lnSpc>
                        <a:spcBef>
                          <a:spcPts val="100"/>
                        </a:spcBef>
                        <a:spcAft>
                          <a:spcPts val="100"/>
                        </a:spcAft>
                      </a:pPr>
                      <a:r>
                        <a:rPr lang="en-GB" sz="800" kern="1200" dirty="0">
                          <a:effectLst/>
                          <a:latin typeface="+mn-lt"/>
                          <a:ea typeface="Calibri"/>
                          <a:cs typeface="Arial"/>
                        </a:rPr>
                        <a:t>Trust put into Special Administration</a:t>
                      </a:r>
                      <a:r>
                        <a:rPr lang="en-GB" sz="800" kern="1200" baseline="0" dirty="0">
                          <a:effectLst/>
                          <a:latin typeface="+mn-lt"/>
                          <a:ea typeface="Calibri"/>
                          <a:cs typeface="Arial"/>
                        </a:rPr>
                        <a:t> / Suspension of CQC registration</a:t>
                      </a:r>
                      <a:endParaRPr lang="en-GB" sz="800" dirty="0">
                        <a:effectLst/>
                        <a:latin typeface="+mn-lt"/>
                        <a:ea typeface="Calibri"/>
                        <a:cs typeface="Times New Roman"/>
                      </a:endParaRPr>
                    </a:p>
                    <a:p>
                      <a:pPr algn="ctr">
                        <a:lnSpc>
                          <a:spcPct val="110000"/>
                        </a:lnSpc>
                        <a:spcBef>
                          <a:spcPts val="100"/>
                        </a:spcBef>
                        <a:spcAft>
                          <a:spcPts val="600"/>
                        </a:spcAft>
                      </a:pPr>
                      <a:r>
                        <a:rPr lang="en-GB" sz="800" kern="1200" dirty="0">
                          <a:effectLst/>
                          <a:latin typeface="+mn-lt"/>
                          <a:ea typeface="Times New Roman"/>
                          <a:cs typeface="Arial"/>
                        </a:rPr>
                        <a:t>Civil/Criminal </a:t>
                      </a:r>
                      <a:r>
                        <a:rPr lang="en-GB" sz="800" b="1" kern="1200" dirty="0">
                          <a:effectLst/>
                          <a:latin typeface="+mn-lt"/>
                          <a:ea typeface="Times New Roman"/>
                          <a:cs typeface="Arial"/>
                        </a:rPr>
                        <a:t>Liability &gt; £10m</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7940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Prolonged failure or severe disruption</a:t>
                      </a:r>
                      <a:r>
                        <a:rPr lang="en-GB" sz="800" kern="1200" dirty="0">
                          <a:effectLst/>
                          <a:latin typeface="+mn-lt"/>
                          <a:ea typeface="Calibri"/>
                          <a:cs typeface="Arial"/>
                        </a:rPr>
                        <a:t> of a </a:t>
                      </a:r>
                      <a:r>
                        <a:rPr lang="en-GB" sz="800" b="1" kern="1200" dirty="0">
                          <a:effectLst/>
                          <a:latin typeface="+mn-lt"/>
                          <a:ea typeface="Calibri"/>
                          <a:cs typeface="Arial"/>
                        </a:rPr>
                        <a:t>single </a:t>
                      </a:r>
                      <a:r>
                        <a:rPr lang="en-GB" sz="800" b="0" kern="1200" dirty="0">
                          <a:effectLst/>
                          <a:latin typeface="+mn-lt"/>
                          <a:ea typeface="Calibri"/>
                          <a:cs typeface="Arial"/>
                        </a:rPr>
                        <a:t>patient</a:t>
                      </a:r>
                      <a:r>
                        <a:rPr lang="en-GB" sz="800" b="0" kern="1200" baseline="0" dirty="0">
                          <a:effectLst/>
                          <a:latin typeface="+mn-lt"/>
                          <a:ea typeface="Calibri"/>
                          <a:cs typeface="Arial"/>
                        </a:rPr>
                        <a:t> </a:t>
                      </a:r>
                      <a:r>
                        <a:rPr lang="en-GB" sz="800" kern="1200" dirty="0">
                          <a:effectLst/>
                          <a:latin typeface="+mn-lt"/>
                          <a:ea typeface="Calibri"/>
                          <a:cs typeface="Arial"/>
                        </a:rPr>
                        <a:t>service</a:t>
                      </a:r>
                      <a:endParaRPr lang="en-GB" sz="800" dirty="0">
                        <a:effectLst/>
                        <a:latin typeface="+mn-lt"/>
                        <a:ea typeface="Calibri"/>
                        <a:cs typeface="Times New Roman"/>
                      </a:endParaRPr>
                    </a:p>
                    <a:p>
                      <a:pPr algn="ctr">
                        <a:lnSpc>
                          <a:spcPct val="110000"/>
                        </a:lnSpc>
                        <a:spcBef>
                          <a:spcPts val="100"/>
                        </a:spcBef>
                        <a:spcAft>
                          <a:spcPts val="100"/>
                        </a:spcAft>
                      </a:pPr>
                      <a:r>
                        <a:rPr lang="en-GB" sz="800" b="0" kern="1200" dirty="0">
                          <a:effectLst/>
                          <a:latin typeface="+mn-lt"/>
                          <a:ea typeface="Calibri"/>
                          <a:cs typeface="Arial"/>
                        </a:rPr>
                        <a:t>Severe</a:t>
                      </a:r>
                      <a:r>
                        <a:rPr lang="en-GB" sz="800" b="0" kern="1200" baseline="0" dirty="0">
                          <a:effectLst/>
                          <a:latin typeface="+mn-lt"/>
                          <a:ea typeface="Calibri"/>
                          <a:cs typeface="Arial"/>
                        </a:rPr>
                        <a:t> permanent harm or death caused by an event</a:t>
                      </a:r>
                      <a:r>
                        <a:rPr lang="en-GB" sz="800" b="1" kern="1200" dirty="0">
                          <a:effectLst/>
                          <a:latin typeface="+mn-lt"/>
                          <a:ea typeface="Calibri"/>
                          <a:cs typeface="Arial"/>
                        </a:rPr>
                        <a:t> </a:t>
                      </a:r>
                      <a:endParaRPr lang="en-GB" sz="800" dirty="0">
                        <a:effectLst/>
                        <a:latin typeface="+mn-lt"/>
                        <a:ea typeface="Calibri"/>
                        <a:cs typeface="Times New Roman"/>
                      </a:endParaRPr>
                    </a:p>
                    <a:p>
                      <a:pPr algn="ctr">
                        <a:lnSpc>
                          <a:spcPct val="110000"/>
                        </a:lnSpc>
                        <a:spcBef>
                          <a:spcPts val="100"/>
                        </a:spcBef>
                        <a:spcAft>
                          <a:spcPts val="100"/>
                        </a:spcAft>
                      </a:pPr>
                      <a:r>
                        <a:rPr lang="en-GB" sz="800" b="1" kern="1200" dirty="0">
                          <a:solidFill>
                            <a:schemeClr val="tx1"/>
                          </a:solidFill>
                          <a:effectLst/>
                          <a:latin typeface="+mn-lt"/>
                          <a:ea typeface="Calibri"/>
                          <a:cs typeface="Arial"/>
                        </a:rPr>
                        <a:t>Significant impact </a:t>
                      </a:r>
                      <a:r>
                        <a:rPr lang="en-GB" sz="800" b="0" kern="1200" dirty="0">
                          <a:solidFill>
                            <a:schemeClr val="tx1"/>
                          </a:solidFill>
                          <a:effectLst/>
                          <a:latin typeface="+mn-lt"/>
                          <a:ea typeface="Calibri"/>
                          <a:cs typeface="Arial"/>
                        </a:rPr>
                        <a:t>on patient experience</a:t>
                      </a:r>
                      <a:r>
                        <a:rPr lang="en-GB" sz="800" dirty="0">
                          <a:effectLst/>
                          <a:latin typeface="+mn-lt"/>
                          <a:ea typeface="Calibri"/>
                          <a:cs typeface="Times New Roman"/>
                        </a:rPr>
                        <a:t> </a:t>
                      </a: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Prolonged</a:t>
                      </a:r>
                      <a:r>
                        <a:rPr lang="en-GB" sz="800" kern="1200" dirty="0">
                          <a:effectLst/>
                          <a:latin typeface="+mn-lt"/>
                          <a:ea typeface="Calibri"/>
                          <a:cs typeface="Arial"/>
                        </a:rPr>
                        <a:t> adverse social / local / national media coverage with </a:t>
                      </a:r>
                      <a:r>
                        <a:rPr lang="en-GB" sz="800" b="1" kern="1200" dirty="0">
                          <a:effectLst/>
                          <a:latin typeface="+mn-lt"/>
                          <a:ea typeface="Calibri"/>
                          <a:cs typeface="Arial"/>
                        </a:rPr>
                        <a:t>serious impact </a:t>
                      </a:r>
                      <a:r>
                        <a:rPr lang="en-GB" sz="800" kern="1200" dirty="0">
                          <a:effectLst/>
                          <a:latin typeface="+mn-lt"/>
                          <a:ea typeface="Calibri"/>
                          <a:cs typeface="Arial"/>
                        </a:rPr>
                        <a:t>on patient</a:t>
                      </a:r>
                      <a:r>
                        <a:rPr lang="en-GB" sz="800" kern="1200" baseline="0" dirty="0">
                          <a:effectLst/>
                          <a:latin typeface="+mn-lt"/>
                          <a:ea typeface="Calibri"/>
                          <a:cs typeface="Arial"/>
                        </a:rPr>
                        <a:t> trust and public confidence</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£1m - £5m</a:t>
                      </a:r>
                      <a:r>
                        <a:rPr lang="en-GB" sz="800" kern="1200" dirty="0">
                          <a:effectLst/>
                          <a:latin typeface="+mn-lt"/>
                          <a:ea typeface="Calibri"/>
                          <a:cs typeface="Arial"/>
                        </a:rPr>
                        <a:t> directly attributable loss / unplanned cost / reduction in change related benefits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Widespread material impact</a:t>
                      </a:r>
                      <a:r>
                        <a:rPr lang="en-GB" sz="800" kern="1200" dirty="0">
                          <a:effectLst/>
                          <a:latin typeface="+mn-lt"/>
                          <a:ea typeface="Calibri"/>
                          <a:cs typeface="Arial"/>
                        </a:rPr>
                        <a:t> on workforce experience / engagement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Calibri"/>
                          <a:cs typeface="Arial"/>
                        </a:rPr>
                        <a:t>Breach of regulation likely to result in enforcement action</a:t>
                      </a:r>
                      <a:endParaRPr lang="en-GB" sz="800" dirty="0">
                        <a:effectLst/>
                        <a:latin typeface="+mn-lt"/>
                        <a:ea typeface="Calibri"/>
                        <a:cs typeface="Times New Roman"/>
                      </a:endParaRPr>
                    </a:p>
                    <a:p>
                      <a:pPr algn="ctr">
                        <a:lnSpc>
                          <a:spcPct val="110000"/>
                        </a:lnSpc>
                        <a:spcBef>
                          <a:spcPts val="100"/>
                        </a:spcBef>
                        <a:spcAft>
                          <a:spcPts val="100"/>
                        </a:spcAft>
                      </a:pPr>
                      <a:r>
                        <a:rPr lang="en-GB" sz="800" kern="1200" dirty="0">
                          <a:effectLst/>
                          <a:latin typeface="+mn-lt"/>
                          <a:ea typeface="Times New Roman"/>
                          <a:cs typeface="Arial"/>
                        </a:rPr>
                        <a:t>Civil/Criminal </a:t>
                      </a:r>
                      <a:r>
                        <a:rPr lang="en-GB" sz="800" b="1" kern="1200" dirty="0">
                          <a:effectLst/>
                          <a:latin typeface="+mn-lt"/>
                          <a:ea typeface="Times New Roman"/>
                          <a:cs typeface="Arial"/>
                        </a:rPr>
                        <a:t>Liability &lt; £10m</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3135">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Operation of a number</a:t>
                      </a:r>
                      <a:r>
                        <a:rPr lang="en-GB" sz="800" kern="1200" dirty="0">
                          <a:effectLst/>
                          <a:latin typeface="+mn-lt"/>
                          <a:ea typeface="Calibri"/>
                          <a:cs typeface="Arial"/>
                        </a:rPr>
                        <a:t> of patient</a:t>
                      </a:r>
                      <a:r>
                        <a:rPr lang="en-GB" sz="800" kern="1200" baseline="0" dirty="0">
                          <a:effectLst/>
                          <a:latin typeface="+mn-lt"/>
                          <a:ea typeface="Calibri"/>
                          <a:cs typeface="Arial"/>
                        </a:rPr>
                        <a:t> facing</a:t>
                      </a:r>
                      <a:r>
                        <a:rPr lang="en-GB" sz="800" kern="1200" dirty="0">
                          <a:effectLst/>
                          <a:latin typeface="+mn-lt"/>
                          <a:ea typeface="Calibri"/>
                          <a:cs typeface="Arial"/>
                        </a:rPr>
                        <a:t> services is disrupted </a:t>
                      </a:r>
                      <a:endParaRPr lang="en-GB" sz="800" dirty="0">
                        <a:effectLst/>
                        <a:latin typeface="+mn-lt"/>
                        <a:ea typeface="Calibri"/>
                        <a:cs typeface="Times New Roman"/>
                      </a:endParaRPr>
                    </a:p>
                    <a:p>
                      <a:pPr algn="ctr">
                        <a:lnSpc>
                          <a:spcPct val="110000"/>
                        </a:lnSpc>
                        <a:spcBef>
                          <a:spcPts val="100"/>
                        </a:spcBef>
                        <a:spcAft>
                          <a:spcPts val="100"/>
                        </a:spcAft>
                      </a:pPr>
                      <a:r>
                        <a:rPr lang="en-GB" sz="800" kern="1200" dirty="0">
                          <a:effectLst/>
                          <a:latin typeface="+mn-lt"/>
                          <a:ea typeface="Calibri"/>
                          <a:cs typeface="Arial"/>
                        </a:rPr>
                        <a:t>Moderate harm where medical treatment is required up to 1 year</a:t>
                      </a:r>
                    </a:p>
                    <a:p>
                      <a:pPr algn="ctr">
                        <a:lnSpc>
                          <a:spcPct val="110000"/>
                        </a:lnSpc>
                        <a:spcBef>
                          <a:spcPts val="100"/>
                        </a:spcBef>
                        <a:spcAft>
                          <a:spcPts val="100"/>
                        </a:spcAft>
                      </a:pPr>
                      <a:r>
                        <a:rPr lang="en-GB" sz="800" kern="1200" dirty="0">
                          <a:effectLst/>
                          <a:latin typeface="+mn-lt"/>
                          <a:ea typeface="Calibri"/>
                          <a:cs typeface="Arial"/>
                        </a:rPr>
                        <a:t>Temporary</a:t>
                      </a:r>
                      <a:r>
                        <a:rPr lang="en-GB" sz="800" kern="1200" baseline="0" dirty="0">
                          <a:effectLst/>
                          <a:latin typeface="+mn-lt"/>
                          <a:ea typeface="Calibri"/>
                          <a:cs typeface="Arial"/>
                        </a:rPr>
                        <a:t> disruption to one or more CSUs</a:t>
                      </a:r>
                      <a:endParaRPr lang="en-GB" sz="800" dirty="0">
                        <a:effectLst/>
                        <a:latin typeface="+mn-lt"/>
                        <a:ea typeface="Calibri"/>
                        <a:cs typeface="Times New Roman"/>
                      </a:endParaRPr>
                    </a:p>
                    <a:p>
                      <a:pPr algn="ctr">
                        <a:lnSpc>
                          <a:spcPct val="110000"/>
                        </a:lnSpc>
                        <a:spcBef>
                          <a:spcPts val="100"/>
                        </a:spcBef>
                        <a:spcAft>
                          <a:spcPts val="100"/>
                        </a:spcAft>
                      </a:pPr>
                      <a:r>
                        <a:rPr lang="en-GB" sz="800" b="0" kern="1200" dirty="0">
                          <a:solidFill>
                            <a:schemeClr val="tx1"/>
                          </a:solidFill>
                          <a:effectLst/>
                          <a:latin typeface="+mn-lt"/>
                          <a:ea typeface="Calibri"/>
                          <a:cs typeface="Arial"/>
                        </a:rPr>
                        <a:t>Resulting in a poor patient experience</a:t>
                      </a:r>
                      <a:endParaRPr lang="en-GB" sz="800" b="0" dirty="0">
                        <a:solidFill>
                          <a:schemeClr val="tx1"/>
                        </a:solidFill>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indent="0" algn="ctr" defTabSz="914400" rtl="0" eaLnBrk="1" fontAlgn="auto" latinLnBrk="0" hangingPunct="1">
                        <a:lnSpc>
                          <a:spcPct val="110000"/>
                        </a:lnSpc>
                        <a:spcBef>
                          <a:spcPts val="100"/>
                        </a:spcBef>
                        <a:spcAft>
                          <a:spcPts val="100"/>
                        </a:spcAft>
                        <a:buClrTx/>
                        <a:buSzTx/>
                        <a:buFontTx/>
                        <a:buNone/>
                        <a:tabLst/>
                        <a:defRPr/>
                      </a:pPr>
                      <a:r>
                        <a:rPr lang="en-GB" sz="800" b="1" kern="1200" dirty="0">
                          <a:effectLst/>
                          <a:latin typeface="+mn-lt"/>
                          <a:ea typeface="Calibri"/>
                          <a:cs typeface="Arial"/>
                        </a:rPr>
                        <a:t>Sustained</a:t>
                      </a:r>
                      <a:r>
                        <a:rPr lang="en-GB" sz="800" kern="1200" dirty="0">
                          <a:effectLst/>
                          <a:latin typeface="+mn-lt"/>
                          <a:ea typeface="Calibri"/>
                          <a:cs typeface="Arial"/>
                        </a:rPr>
                        <a:t> adverse social / local / national media coverage with </a:t>
                      </a:r>
                      <a:r>
                        <a:rPr lang="en-GB" sz="800" b="1" kern="1200" dirty="0">
                          <a:effectLst/>
                          <a:latin typeface="+mn-lt"/>
                          <a:ea typeface="Calibri"/>
                          <a:cs typeface="Arial"/>
                        </a:rPr>
                        <a:t>temporary impact</a:t>
                      </a:r>
                      <a:r>
                        <a:rPr lang="en-GB" sz="800" kern="1200" dirty="0">
                          <a:effectLst/>
                          <a:latin typeface="+mn-lt"/>
                          <a:ea typeface="Calibri"/>
                          <a:cs typeface="Arial"/>
                        </a:rPr>
                        <a:t> </a:t>
                      </a:r>
                      <a:r>
                        <a:rPr lang="en-GB" sz="800" kern="1200" dirty="0">
                          <a:solidFill>
                            <a:schemeClr val="tx1"/>
                          </a:solidFill>
                          <a:effectLst/>
                          <a:latin typeface="Trebuchet MS"/>
                          <a:ea typeface="Calibri"/>
                          <a:cs typeface="Arial"/>
                        </a:rPr>
                        <a:t>on patient</a:t>
                      </a:r>
                      <a:r>
                        <a:rPr lang="en-GB" sz="800" kern="1200" baseline="0" dirty="0">
                          <a:solidFill>
                            <a:schemeClr val="tx1"/>
                          </a:solidFill>
                          <a:effectLst/>
                          <a:latin typeface="Trebuchet MS"/>
                          <a:ea typeface="Calibri"/>
                          <a:cs typeface="Arial"/>
                        </a:rPr>
                        <a:t> trust and public confidence</a:t>
                      </a:r>
                      <a:endParaRPr lang="en-GB" sz="800" kern="1200" dirty="0">
                        <a:solidFill>
                          <a:schemeClr val="tx1"/>
                        </a:solidFill>
                        <a:effectLst/>
                        <a:latin typeface="Trebuchet MS"/>
                        <a:ea typeface="Calibri"/>
                        <a:cs typeface="Times New Roman"/>
                      </a:endParaRPr>
                    </a:p>
                    <a:p>
                      <a:pPr algn="ctr">
                        <a:lnSpc>
                          <a:spcPct val="110000"/>
                        </a:lnSpc>
                        <a:spcBef>
                          <a:spcPts val="100"/>
                        </a:spcBef>
                        <a:spcAft>
                          <a:spcPts val="100"/>
                        </a:spcAft>
                      </a:pP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£100k - £1m</a:t>
                      </a:r>
                      <a:r>
                        <a:rPr lang="en-GB" sz="800" kern="1200" dirty="0">
                          <a:effectLst/>
                          <a:latin typeface="+mn-lt"/>
                          <a:ea typeface="Calibri"/>
                          <a:cs typeface="Arial"/>
                        </a:rPr>
                        <a:t> directly attributable loss / unplanned cost / reduction in change related benefits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Site material impact</a:t>
                      </a:r>
                      <a:r>
                        <a:rPr lang="en-GB" sz="800" kern="1200" dirty="0">
                          <a:effectLst/>
                          <a:latin typeface="+mn-lt"/>
                          <a:ea typeface="Calibri"/>
                          <a:cs typeface="Arial"/>
                        </a:rPr>
                        <a:t> on workforce experience / engagement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Calibri"/>
                          <a:cs typeface="Arial"/>
                        </a:rPr>
                        <a:t>Breach of regulation or other circumstances likely to affect our standing with our regulators.</a:t>
                      </a:r>
                      <a:endParaRPr lang="en-GB" sz="800" dirty="0">
                        <a:effectLst/>
                        <a:latin typeface="+mn-lt"/>
                        <a:ea typeface="Calibri"/>
                        <a:cs typeface="Times New Roman"/>
                      </a:endParaRPr>
                    </a:p>
                    <a:p>
                      <a:pPr algn="ctr">
                        <a:lnSpc>
                          <a:spcPct val="110000"/>
                        </a:lnSpc>
                        <a:spcBef>
                          <a:spcPts val="100"/>
                        </a:spcBef>
                        <a:spcAft>
                          <a:spcPts val="100"/>
                        </a:spcAft>
                      </a:pPr>
                      <a:r>
                        <a:rPr lang="en-GB" sz="800" kern="1200" dirty="0">
                          <a:effectLst/>
                          <a:latin typeface="+mn-lt"/>
                          <a:ea typeface="Times New Roman"/>
                          <a:cs typeface="Arial"/>
                        </a:rPr>
                        <a:t>Civil/Criminal </a:t>
                      </a:r>
                      <a:r>
                        <a:rPr lang="en-GB" sz="800" b="1" kern="1200" dirty="0">
                          <a:effectLst/>
                          <a:latin typeface="+mn-lt"/>
                          <a:ea typeface="Times New Roman"/>
                          <a:cs typeface="Arial"/>
                        </a:rPr>
                        <a:t>Liability &lt; £5m</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293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Operation of a single</a:t>
                      </a:r>
                      <a:r>
                        <a:rPr lang="en-GB" sz="800" kern="1200" dirty="0">
                          <a:effectLst/>
                          <a:latin typeface="+mn-lt"/>
                          <a:ea typeface="Calibri"/>
                          <a:cs typeface="Arial"/>
                        </a:rPr>
                        <a:t> patient facing service is disrupted </a:t>
                      </a:r>
                      <a:endParaRPr lang="en-GB" sz="800" dirty="0">
                        <a:effectLst/>
                        <a:latin typeface="+mn-lt"/>
                        <a:ea typeface="Calibri"/>
                        <a:cs typeface="Times New Roman"/>
                      </a:endParaRPr>
                    </a:p>
                    <a:p>
                      <a:pPr algn="ctr">
                        <a:lnSpc>
                          <a:spcPct val="110000"/>
                        </a:lnSpc>
                        <a:spcBef>
                          <a:spcPts val="100"/>
                        </a:spcBef>
                        <a:spcAft>
                          <a:spcPts val="100"/>
                        </a:spcAft>
                      </a:pPr>
                      <a:r>
                        <a:rPr lang="en-GB" sz="800" b="0" kern="1200" dirty="0">
                          <a:effectLst/>
                          <a:latin typeface="+mn-lt"/>
                          <a:ea typeface="Calibri"/>
                          <a:cs typeface="Arial"/>
                        </a:rPr>
                        <a:t>Minor</a:t>
                      </a:r>
                      <a:r>
                        <a:rPr lang="en-GB" sz="800" b="0" kern="1200" baseline="0" dirty="0">
                          <a:effectLst/>
                          <a:latin typeface="+mn-lt"/>
                          <a:ea typeface="Calibri"/>
                          <a:cs typeface="Arial"/>
                        </a:rPr>
                        <a:t> harm where first aid required up to 1 month.</a:t>
                      </a:r>
                      <a:r>
                        <a:rPr lang="en-GB" sz="800" b="1" kern="1200" dirty="0">
                          <a:effectLst/>
                          <a:latin typeface="+mn-lt"/>
                          <a:ea typeface="Calibri"/>
                          <a:cs typeface="Arial"/>
                        </a:rPr>
                        <a:t> </a:t>
                      </a:r>
                      <a:endParaRPr lang="en-GB" sz="800" dirty="0">
                        <a:effectLst/>
                        <a:latin typeface="+mn-lt"/>
                        <a:ea typeface="Calibri"/>
                        <a:cs typeface="Times New Roman"/>
                      </a:endParaRPr>
                    </a:p>
                    <a:p>
                      <a:pPr algn="ctr">
                        <a:lnSpc>
                          <a:spcPct val="110000"/>
                        </a:lnSpc>
                        <a:spcBef>
                          <a:spcPts val="100"/>
                        </a:spcBef>
                        <a:spcAft>
                          <a:spcPts val="100"/>
                        </a:spcAft>
                      </a:pPr>
                      <a:r>
                        <a:rPr lang="en-GB" sz="800" b="1" kern="1200" dirty="0">
                          <a:effectLst/>
                          <a:latin typeface="+mn-lt"/>
                          <a:ea typeface="Calibri"/>
                          <a:cs typeface="Arial"/>
                        </a:rPr>
                        <a:t>Temporary</a:t>
                      </a:r>
                      <a:r>
                        <a:rPr lang="en-GB" sz="800" b="1" kern="1200" baseline="0" dirty="0">
                          <a:effectLst/>
                          <a:latin typeface="+mn-lt"/>
                          <a:ea typeface="Calibri"/>
                          <a:cs typeface="Arial"/>
                        </a:rPr>
                        <a:t> service restriction</a:t>
                      </a:r>
                    </a:p>
                    <a:p>
                      <a:pPr algn="ctr">
                        <a:lnSpc>
                          <a:spcPct val="110000"/>
                        </a:lnSpc>
                        <a:spcBef>
                          <a:spcPts val="100"/>
                        </a:spcBef>
                        <a:spcAft>
                          <a:spcPts val="100"/>
                        </a:spcAft>
                      </a:pPr>
                      <a:r>
                        <a:rPr lang="en-GB" sz="800" b="1" kern="1200" baseline="0" dirty="0">
                          <a:solidFill>
                            <a:schemeClr val="tx1"/>
                          </a:solidFill>
                          <a:effectLst/>
                          <a:latin typeface="+mn-lt"/>
                          <a:ea typeface="Calibri"/>
                          <a:cs typeface="Arial"/>
                        </a:rPr>
                        <a:t>Minor impact</a:t>
                      </a:r>
                      <a:r>
                        <a:rPr lang="en-GB" sz="800" b="0" kern="1200" baseline="0" dirty="0">
                          <a:solidFill>
                            <a:schemeClr val="tx1"/>
                          </a:solidFill>
                          <a:effectLst/>
                          <a:latin typeface="+mn-lt"/>
                          <a:ea typeface="Calibri"/>
                          <a:cs typeface="Arial"/>
                        </a:rPr>
                        <a:t> on patient experience</a:t>
                      </a:r>
                      <a:endParaRPr lang="en-GB" sz="800" b="0" dirty="0">
                        <a:solidFill>
                          <a:schemeClr val="tx1"/>
                        </a:solidFill>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indent="0" algn="ctr" defTabSz="914400" rtl="0" eaLnBrk="1" fontAlgn="auto" latinLnBrk="0" hangingPunct="1">
                        <a:lnSpc>
                          <a:spcPct val="110000"/>
                        </a:lnSpc>
                        <a:spcBef>
                          <a:spcPts val="100"/>
                        </a:spcBef>
                        <a:spcAft>
                          <a:spcPts val="100"/>
                        </a:spcAft>
                        <a:buClrTx/>
                        <a:buSzTx/>
                        <a:buFontTx/>
                        <a:buNone/>
                        <a:tabLst/>
                        <a:defRPr/>
                      </a:pPr>
                      <a:r>
                        <a:rPr lang="en-GB" sz="800" b="1" kern="1200" dirty="0">
                          <a:effectLst/>
                          <a:latin typeface="+mn-lt"/>
                          <a:ea typeface="Calibri"/>
                          <a:cs typeface="Arial"/>
                        </a:rPr>
                        <a:t>Short lived</a:t>
                      </a:r>
                      <a:r>
                        <a:rPr lang="en-GB" sz="800" kern="1200" dirty="0">
                          <a:effectLst/>
                          <a:latin typeface="+mn-lt"/>
                          <a:ea typeface="Calibri"/>
                          <a:cs typeface="Arial"/>
                        </a:rPr>
                        <a:t> adverse social / local / national media coverage which </a:t>
                      </a:r>
                      <a:r>
                        <a:rPr lang="en-GB" sz="800" b="1" kern="1200" dirty="0">
                          <a:effectLst/>
                          <a:latin typeface="+mn-lt"/>
                          <a:ea typeface="Calibri"/>
                          <a:cs typeface="Arial"/>
                        </a:rPr>
                        <a:t>may impact </a:t>
                      </a:r>
                      <a:r>
                        <a:rPr lang="en-GB" sz="800" kern="1200" dirty="0">
                          <a:solidFill>
                            <a:schemeClr val="tx1"/>
                          </a:solidFill>
                          <a:effectLst/>
                          <a:latin typeface="Trebuchet MS"/>
                          <a:ea typeface="Calibri"/>
                          <a:cs typeface="Arial"/>
                        </a:rPr>
                        <a:t>on patient</a:t>
                      </a:r>
                      <a:r>
                        <a:rPr lang="en-GB" sz="800" kern="1200" baseline="0" dirty="0">
                          <a:solidFill>
                            <a:schemeClr val="tx1"/>
                          </a:solidFill>
                          <a:effectLst/>
                          <a:latin typeface="Trebuchet MS"/>
                          <a:ea typeface="Calibri"/>
                          <a:cs typeface="Arial"/>
                        </a:rPr>
                        <a:t> trust and public confidence</a:t>
                      </a:r>
                      <a:r>
                        <a:rPr lang="en-GB" sz="800" kern="1200" dirty="0">
                          <a:effectLst/>
                          <a:latin typeface="+mn-lt"/>
                          <a:ea typeface="Calibri"/>
                          <a:cs typeface="Arial"/>
                        </a:rPr>
                        <a:t> in the short term</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£50k - £100k</a:t>
                      </a:r>
                      <a:r>
                        <a:rPr lang="en-GB" sz="800" kern="1200" dirty="0">
                          <a:effectLst/>
                          <a:latin typeface="+mn-lt"/>
                          <a:ea typeface="Calibri"/>
                          <a:cs typeface="Arial"/>
                        </a:rPr>
                        <a:t> directly attributable loss / unplanned cost / reduction in change related benefits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Department / CSU material impact</a:t>
                      </a:r>
                      <a:r>
                        <a:rPr lang="en-GB" sz="800" kern="1200" dirty="0">
                          <a:effectLst/>
                          <a:latin typeface="+mn-lt"/>
                          <a:ea typeface="Calibri"/>
                          <a:cs typeface="Arial"/>
                        </a:rPr>
                        <a:t> on workforce experience / engagement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Calibri"/>
                          <a:cs typeface="Arial"/>
                        </a:rPr>
                        <a:t>Breach of regulation or other circumstances that may affect our standing with our regulators, with minor impact on patient outcomes</a:t>
                      </a:r>
                      <a:endParaRPr lang="en-GB" sz="800" dirty="0">
                        <a:effectLst/>
                        <a:latin typeface="+mn-lt"/>
                        <a:ea typeface="Calibri"/>
                        <a:cs typeface="Times New Roman"/>
                      </a:endParaRPr>
                    </a:p>
                    <a:p>
                      <a:pPr algn="ctr">
                        <a:lnSpc>
                          <a:spcPct val="110000"/>
                        </a:lnSpc>
                        <a:spcBef>
                          <a:spcPts val="100"/>
                        </a:spcBef>
                        <a:spcAft>
                          <a:spcPts val="100"/>
                        </a:spcAft>
                      </a:pPr>
                      <a:r>
                        <a:rPr lang="en-GB" sz="800" kern="1200" dirty="0">
                          <a:effectLst/>
                          <a:latin typeface="+mn-lt"/>
                          <a:ea typeface="Times New Roman"/>
                          <a:cs typeface="Arial"/>
                        </a:rPr>
                        <a:t>Civil/Criminal </a:t>
                      </a:r>
                      <a:r>
                        <a:rPr lang="en-GB" sz="800" b="1" kern="1200" dirty="0">
                          <a:effectLst/>
                          <a:latin typeface="+mn-lt"/>
                          <a:ea typeface="Times New Roman"/>
                          <a:cs typeface="Arial"/>
                        </a:rPr>
                        <a:t>Liability &lt; £2.5m</a:t>
                      </a:r>
                      <a:r>
                        <a:rPr lang="en-GB" sz="800" kern="1200" dirty="0">
                          <a:effectLst/>
                          <a:latin typeface="+mn-lt"/>
                          <a:ea typeface="Times New Roman"/>
                          <a:cs typeface="Arial"/>
                        </a:rPr>
                        <a: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33511">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Service</a:t>
                      </a:r>
                      <a:r>
                        <a:rPr lang="en-GB" sz="800" b="1" kern="1200" baseline="0" dirty="0">
                          <a:effectLst/>
                          <a:latin typeface="+mn-lt"/>
                          <a:ea typeface="Calibri"/>
                          <a:cs typeface="Arial"/>
                        </a:rPr>
                        <a:t> continues with limited/no patient impact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Short lived</a:t>
                      </a:r>
                      <a:r>
                        <a:rPr lang="en-GB" sz="800" kern="1200" dirty="0">
                          <a:effectLst/>
                          <a:latin typeface="+mn-lt"/>
                          <a:ea typeface="Calibri"/>
                          <a:cs typeface="Arial"/>
                        </a:rPr>
                        <a:t> adverse social / local / traditional national media coverage with </a:t>
                      </a:r>
                      <a:r>
                        <a:rPr lang="en-GB" sz="800" b="1" kern="1200" dirty="0">
                          <a:effectLst/>
                          <a:latin typeface="+mn-lt"/>
                          <a:ea typeface="Calibri"/>
                          <a:cs typeface="Arial"/>
                        </a:rPr>
                        <a:t>no impact </a:t>
                      </a:r>
                      <a:r>
                        <a:rPr lang="en-GB" sz="800" kern="1200" dirty="0">
                          <a:effectLst/>
                          <a:latin typeface="+mn-lt"/>
                          <a:ea typeface="Calibri"/>
                          <a:cs typeface="Arial"/>
                        </a:rPr>
                        <a:t>on patient trust and public</a:t>
                      </a:r>
                      <a:r>
                        <a:rPr lang="en-GB" sz="800" kern="1200" baseline="0" dirty="0">
                          <a:effectLst/>
                          <a:latin typeface="+mn-lt"/>
                          <a:ea typeface="Calibri"/>
                          <a:cs typeface="Arial"/>
                        </a:rPr>
                        <a:t> confidence</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£Nil - £50k</a:t>
                      </a:r>
                      <a:r>
                        <a:rPr lang="en-GB" sz="800" kern="1200" dirty="0">
                          <a:effectLst/>
                          <a:latin typeface="+mn-lt"/>
                          <a:ea typeface="Calibri"/>
                          <a:cs typeface="Arial"/>
                        </a:rPr>
                        <a:t> directly attributable loss / unplanned cost / reduction in change related benefits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b="1" kern="1200" dirty="0">
                          <a:effectLst/>
                          <a:latin typeface="+mn-lt"/>
                          <a:ea typeface="Calibri"/>
                          <a:cs typeface="Arial"/>
                        </a:rPr>
                        <a:t>Material impact</a:t>
                      </a:r>
                      <a:r>
                        <a:rPr lang="en-GB" sz="800" kern="1200" dirty="0">
                          <a:effectLst/>
                          <a:latin typeface="+mn-lt"/>
                          <a:ea typeface="Calibri"/>
                          <a:cs typeface="Arial"/>
                        </a:rPr>
                        <a:t> on workforce experience / engagement for a </a:t>
                      </a:r>
                      <a:r>
                        <a:rPr lang="en-GB" sz="800" b="1" kern="1200" dirty="0">
                          <a:effectLst/>
                          <a:latin typeface="+mn-lt"/>
                          <a:ea typeface="Calibri"/>
                          <a:cs typeface="Arial"/>
                        </a:rPr>
                        <a:t>small number of colleagues</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800" kern="1200" dirty="0">
                          <a:effectLst/>
                          <a:latin typeface="+mn-lt"/>
                          <a:ea typeface="Calibri"/>
                          <a:cs typeface="Arial"/>
                        </a:rPr>
                        <a:t>Breach of regulation or other circumstances with limited impact on patient outcomes.</a:t>
                      </a:r>
                      <a:endParaRPr lang="en-GB" sz="800" dirty="0">
                        <a:effectLst/>
                        <a:latin typeface="+mn-lt"/>
                        <a:ea typeface="Calibri"/>
                        <a:cs typeface="Times New Roman"/>
                      </a:endParaRPr>
                    </a:p>
                    <a:p>
                      <a:pPr algn="ctr">
                        <a:lnSpc>
                          <a:spcPct val="110000"/>
                        </a:lnSpc>
                        <a:spcBef>
                          <a:spcPts val="100"/>
                        </a:spcBef>
                        <a:spcAft>
                          <a:spcPts val="100"/>
                        </a:spcAft>
                      </a:pPr>
                      <a:r>
                        <a:rPr lang="en-GB" sz="800" kern="1200" dirty="0">
                          <a:effectLst/>
                          <a:latin typeface="+mn-lt"/>
                          <a:ea typeface="Times New Roman"/>
                          <a:cs typeface="Arial"/>
                        </a:rPr>
                        <a:t>Civil/Criminal </a:t>
                      </a:r>
                      <a:r>
                        <a:rPr lang="en-GB" sz="800" b="1" kern="1200" dirty="0">
                          <a:effectLst/>
                          <a:latin typeface="+mn-lt"/>
                          <a:ea typeface="Times New Roman"/>
                          <a:cs typeface="Arial"/>
                        </a:rPr>
                        <a:t>Liability &lt; £1m</a:t>
                      </a:r>
                      <a:r>
                        <a:rPr lang="en-GB" sz="800" kern="1200" dirty="0">
                          <a:effectLst/>
                          <a:latin typeface="+mn-lt"/>
                          <a:ea typeface="Times New Roman"/>
                          <a:cs typeface="Arial"/>
                        </a:rPr>
                        <a:t>.</a:t>
                      </a:r>
                      <a:endParaRPr lang="en-GB" sz="800" dirty="0">
                        <a:effectLst/>
                        <a:latin typeface="+mn-lt"/>
                        <a:ea typeface="Calibri"/>
                        <a:cs typeface="Times New Roman"/>
                      </a:endParaRP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3" name="Rounded Rectangle 6">
            <a:extLst>
              <a:ext uri="{FF2B5EF4-FFF2-40B4-BE49-F238E27FC236}">
                <a16:creationId xmlns:a16="http://schemas.microsoft.com/office/drawing/2014/main" id="{25637DA5-5ED6-46AC-9D70-C8899B631C78}"/>
              </a:ext>
            </a:extLst>
          </p:cNvPr>
          <p:cNvSpPr/>
          <p:nvPr/>
        </p:nvSpPr>
        <p:spPr>
          <a:xfrm>
            <a:off x="346350" y="1280900"/>
            <a:ext cx="312278" cy="4026785"/>
          </a:xfrm>
          <a:prstGeom prst="roundRect">
            <a:avLst/>
          </a:prstGeom>
          <a:solidFill>
            <a:srgbClr val="C00000"/>
          </a:solidFill>
          <a:ln w="9525" cap="flat" cmpd="sng" algn="ctr">
            <a:solidFill>
              <a:srgbClr val="4F81BD">
                <a:shade val="95000"/>
                <a:satMod val="105000"/>
              </a:srgbClr>
            </a:solidFill>
            <a:prstDash val="solid"/>
          </a:ln>
          <a:effectLst/>
        </p:spPr>
        <p:txBody>
          <a:bodyPr vert="vert270"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Consequence</a:t>
            </a:r>
          </a:p>
        </p:txBody>
      </p:sp>
      <p:sp>
        <p:nvSpPr>
          <p:cNvPr id="14" name="Rounded Rectangle 11">
            <a:extLst>
              <a:ext uri="{FF2B5EF4-FFF2-40B4-BE49-F238E27FC236}">
                <a16:creationId xmlns:a16="http://schemas.microsoft.com/office/drawing/2014/main" id="{572A5AC4-53DB-40C8-B4AC-B1453FC87AD8}"/>
              </a:ext>
            </a:extLst>
          </p:cNvPr>
          <p:cNvSpPr/>
          <p:nvPr/>
        </p:nvSpPr>
        <p:spPr>
          <a:xfrm>
            <a:off x="788519" y="1280900"/>
            <a:ext cx="723562" cy="71419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5</a:t>
            </a:r>
          </a:p>
        </p:txBody>
      </p:sp>
      <p:sp>
        <p:nvSpPr>
          <p:cNvPr id="15" name="Rounded Rectangle 12">
            <a:extLst>
              <a:ext uri="{FF2B5EF4-FFF2-40B4-BE49-F238E27FC236}">
                <a16:creationId xmlns:a16="http://schemas.microsoft.com/office/drawing/2014/main" id="{8511BF71-C581-48FA-ADAD-2E28450B728E}"/>
              </a:ext>
            </a:extLst>
          </p:cNvPr>
          <p:cNvSpPr/>
          <p:nvPr/>
        </p:nvSpPr>
        <p:spPr>
          <a:xfrm>
            <a:off x="787991" y="2096941"/>
            <a:ext cx="724090" cy="71419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4</a:t>
            </a:r>
          </a:p>
        </p:txBody>
      </p:sp>
      <p:sp>
        <p:nvSpPr>
          <p:cNvPr id="16" name="Rounded Rectangle 13">
            <a:extLst>
              <a:ext uri="{FF2B5EF4-FFF2-40B4-BE49-F238E27FC236}">
                <a16:creationId xmlns:a16="http://schemas.microsoft.com/office/drawing/2014/main" id="{76E23C79-CBF4-4278-93D3-3F4D278E765F}"/>
              </a:ext>
            </a:extLst>
          </p:cNvPr>
          <p:cNvSpPr/>
          <p:nvPr/>
        </p:nvSpPr>
        <p:spPr>
          <a:xfrm>
            <a:off x="788519" y="2927284"/>
            <a:ext cx="723562" cy="70620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3</a:t>
            </a:r>
          </a:p>
        </p:txBody>
      </p:sp>
      <p:sp>
        <p:nvSpPr>
          <p:cNvPr id="17" name="Rounded Rectangle 14">
            <a:extLst>
              <a:ext uri="{FF2B5EF4-FFF2-40B4-BE49-F238E27FC236}">
                <a16:creationId xmlns:a16="http://schemas.microsoft.com/office/drawing/2014/main" id="{29966396-904F-4D00-9105-718BF71782F1}"/>
              </a:ext>
            </a:extLst>
          </p:cNvPr>
          <p:cNvSpPr/>
          <p:nvPr/>
        </p:nvSpPr>
        <p:spPr>
          <a:xfrm>
            <a:off x="787991" y="3763367"/>
            <a:ext cx="723562" cy="714200"/>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2</a:t>
            </a:r>
          </a:p>
        </p:txBody>
      </p:sp>
      <p:sp>
        <p:nvSpPr>
          <p:cNvPr id="18" name="Rounded Rectangle 15">
            <a:extLst>
              <a:ext uri="{FF2B5EF4-FFF2-40B4-BE49-F238E27FC236}">
                <a16:creationId xmlns:a16="http://schemas.microsoft.com/office/drawing/2014/main" id="{2D262105-4D47-4981-8CBE-C608BCD4E2CC}"/>
              </a:ext>
            </a:extLst>
          </p:cNvPr>
          <p:cNvSpPr/>
          <p:nvPr/>
        </p:nvSpPr>
        <p:spPr>
          <a:xfrm>
            <a:off x="787991" y="4601475"/>
            <a:ext cx="723562" cy="706210"/>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1</a:t>
            </a:r>
          </a:p>
        </p:txBody>
      </p:sp>
      <p:sp>
        <p:nvSpPr>
          <p:cNvPr id="19" name="Text Box 2">
            <a:extLst>
              <a:ext uri="{FF2B5EF4-FFF2-40B4-BE49-F238E27FC236}">
                <a16:creationId xmlns:a16="http://schemas.microsoft.com/office/drawing/2014/main" id="{BDBD5FA4-811F-4F7B-BB5B-4C429AA56976}"/>
              </a:ext>
            </a:extLst>
          </p:cNvPr>
          <p:cNvSpPr txBox="1">
            <a:spLocks noChangeArrowheads="1"/>
          </p:cNvSpPr>
          <p:nvPr/>
        </p:nvSpPr>
        <p:spPr bwMode="auto">
          <a:xfrm>
            <a:off x="717193" y="1406341"/>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Catastrophic</a:t>
            </a:r>
            <a:endParaRPr lang="en-GB" sz="900" dirty="0">
              <a:solidFill>
                <a:prstClr val="black"/>
              </a:solidFill>
              <a:latin typeface="Arial"/>
              <a:ea typeface="Calibri"/>
              <a:cs typeface="Times New Roman"/>
            </a:endParaRPr>
          </a:p>
        </p:txBody>
      </p:sp>
      <p:sp>
        <p:nvSpPr>
          <p:cNvPr id="20" name="Text Box 2">
            <a:extLst>
              <a:ext uri="{FF2B5EF4-FFF2-40B4-BE49-F238E27FC236}">
                <a16:creationId xmlns:a16="http://schemas.microsoft.com/office/drawing/2014/main" id="{18FEA8A7-8898-4FF4-9E8A-F2BC388F3D29}"/>
              </a:ext>
            </a:extLst>
          </p:cNvPr>
          <p:cNvSpPr txBox="1">
            <a:spLocks noChangeArrowheads="1"/>
          </p:cNvSpPr>
          <p:nvPr/>
        </p:nvSpPr>
        <p:spPr bwMode="auto">
          <a:xfrm>
            <a:off x="717193" y="2200559"/>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Severe</a:t>
            </a:r>
            <a:endParaRPr lang="en-GB" sz="900" dirty="0">
              <a:solidFill>
                <a:prstClr val="black"/>
              </a:solidFill>
              <a:latin typeface="Arial"/>
              <a:ea typeface="Calibri"/>
              <a:cs typeface="Times New Roman"/>
            </a:endParaRPr>
          </a:p>
        </p:txBody>
      </p:sp>
      <p:sp>
        <p:nvSpPr>
          <p:cNvPr id="21" name="Text Box 2">
            <a:extLst>
              <a:ext uri="{FF2B5EF4-FFF2-40B4-BE49-F238E27FC236}">
                <a16:creationId xmlns:a16="http://schemas.microsoft.com/office/drawing/2014/main" id="{E27A1042-F98D-43CF-866A-3D076003AD42}"/>
              </a:ext>
            </a:extLst>
          </p:cNvPr>
          <p:cNvSpPr txBox="1">
            <a:spLocks noChangeArrowheads="1"/>
          </p:cNvSpPr>
          <p:nvPr/>
        </p:nvSpPr>
        <p:spPr bwMode="auto">
          <a:xfrm>
            <a:off x="709138" y="3018978"/>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Moderate</a:t>
            </a:r>
            <a:endParaRPr lang="en-GB" sz="900" dirty="0">
              <a:solidFill>
                <a:prstClr val="black"/>
              </a:solidFill>
              <a:latin typeface="Arial"/>
              <a:ea typeface="Calibri"/>
              <a:cs typeface="Times New Roman"/>
            </a:endParaRPr>
          </a:p>
        </p:txBody>
      </p:sp>
      <p:sp>
        <p:nvSpPr>
          <p:cNvPr id="22" name="Text Box 2">
            <a:extLst>
              <a:ext uri="{FF2B5EF4-FFF2-40B4-BE49-F238E27FC236}">
                <a16:creationId xmlns:a16="http://schemas.microsoft.com/office/drawing/2014/main" id="{1371810F-DD73-4444-9D28-62FCF21DB6F3}"/>
              </a:ext>
            </a:extLst>
          </p:cNvPr>
          <p:cNvSpPr txBox="1">
            <a:spLocks noChangeArrowheads="1"/>
          </p:cNvSpPr>
          <p:nvPr/>
        </p:nvSpPr>
        <p:spPr bwMode="auto">
          <a:xfrm>
            <a:off x="705550" y="3889657"/>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Minor</a:t>
            </a:r>
            <a:endParaRPr lang="en-GB" sz="900" dirty="0">
              <a:solidFill>
                <a:prstClr val="black"/>
              </a:solidFill>
              <a:latin typeface="Arial"/>
              <a:ea typeface="Calibri"/>
              <a:cs typeface="Times New Roman"/>
            </a:endParaRPr>
          </a:p>
        </p:txBody>
      </p:sp>
      <p:sp>
        <p:nvSpPr>
          <p:cNvPr id="23" name="Text Box 2">
            <a:extLst>
              <a:ext uri="{FF2B5EF4-FFF2-40B4-BE49-F238E27FC236}">
                <a16:creationId xmlns:a16="http://schemas.microsoft.com/office/drawing/2014/main" id="{906EF67D-3989-4B66-80B9-773A8BA73113}"/>
              </a:ext>
            </a:extLst>
          </p:cNvPr>
          <p:cNvSpPr txBox="1">
            <a:spLocks noChangeArrowheads="1"/>
          </p:cNvSpPr>
          <p:nvPr/>
        </p:nvSpPr>
        <p:spPr bwMode="auto">
          <a:xfrm>
            <a:off x="705550" y="4746773"/>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Limited</a:t>
            </a:r>
            <a:endParaRPr lang="en-GB" sz="900" dirty="0">
              <a:solidFill>
                <a:prstClr val="black"/>
              </a:solidFill>
              <a:latin typeface="Arial"/>
              <a:ea typeface="Calibri"/>
              <a:cs typeface="Times New Roman"/>
            </a:endParaRPr>
          </a:p>
        </p:txBody>
      </p:sp>
      <p:sp>
        <p:nvSpPr>
          <p:cNvPr id="25" name="Rounded Rectangle 22">
            <a:extLst>
              <a:ext uri="{FF2B5EF4-FFF2-40B4-BE49-F238E27FC236}">
                <a16:creationId xmlns:a16="http://schemas.microsoft.com/office/drawing/2014/main" id="{8C8AE140-677E-41FF-B842-D3CAE40E1998}"/>
              </a:ext>
            </a:extLst>
          </p:cNvPr>
          <p:cNvSpPr/>
          <p:nvPr/>
        </p:nvSpPr>
        <p:spPr>
          <a:xfrm>
            <a:off x="1604895" y="5368929"/>
            <a:ext cx="1957018"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1</a:t>
            </a:r>
          </a:p>
        </p:txBody>
      </p:sp>
      <p:sp>
        <p:nvSpPr>
          <p:cNvPr id="26" name="TextBox 25">
            <a:extLst>
              <a:ext uri="{FF2B5EF4-FFF2-40B4-BE49-F238E27FC236}">
                <a16:creationId xmlns:a16="http://schemas.microsoft.com/office/drawing/2014/main" id="{7EBDBCBE-E66C-45CE-B45B-C08CFC83C3B7}"/>
              </a:ext>
            </a:extLst>
          </p:cNvPr>
          <p:cNvSpPr txBox="1"/>
          <p:nvPr/>
        </p:nvSpPr>
        <p:spPr>
          <a:xfrm>
            <a:off x="1860250" y="5559452"/>
            <a:ext cx="1446308"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Extremely Unlikely</a:t>
            </a:r>
          </a:p>
        </p:txBody>
      </p:sp>
      <p:sp>
        <p:nvSpPr>
          <p:cNvPr id="27" name="Rounded Rectangle 33">
            <a:extLst>
              <a:ext uri="{FF2B5EF4-FFF2-40B4-BE49-F238E27FC236}">
                <a16:creationId xmlns:a16="http://schemas.microsoft.com/office/drawing/2014/main" id="{5216B2FA-A473-4EC0-959E-4745C08F88BA}"/>
              </a:ext>
            </a:extLst>
          </p:cNvPr>
          <p:cNvSpPr/>
          <p:nvPr/>
        </p:nvSpPr>
        <p:spPr>
          <a:xfrm>
            <a:off x="1570118" y="6066724"/>
            <a:ext cx="10168230" cy="302175"/>
          </a:xfrm>
          <a:prstGeom prst="roundRect">
            <a:avLst/>
          </a:prstGeom>
          <a:solidFill>
            <a:srgbClr val="C00000"/>
          </a:solidFill>
          <a:ln w="9525" cap="flat" cmpd="sng" algn="ctr">
            <a:solidFill>
              <a:srgbClr val="4F81BD">
                <a:shade val="95000"/>
                <a:satMod val="105000"/>
              </a:srgbClr>
            </a:solidFill>
            <a:prstDash val="solid"/>
          </a:ln>
          <a:effectLst/>
        </p:spPr>
        <p:txBody>
          <a:bodyPr vert="horz"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Likelihood</a:t>
            </a:r>
          </a:p>
        </p:txBody>
      </p:sp>
      <p:sp>
        <p:nvSpPr>
          <p:cNvPr id="28" name="Rounded Rectangle 34">
            <a:extLst>
              <a:ext uri="{FF2B5EF4-FFF2-40B4-BE49-F238E27FC236}">
                <a16:creationId xmlns:a16="http://schemas.microsoft.com/office/drawing/2014/main" id="{5D67A7F6-945E-4B63-9D01-3DF98779290E}"/>
              </a:ext>
            </a:extLst>
          </p:cNvPr>
          <p:cNvSpPr/>
          <p:nvPr/>
        </p:nvSpPr>
        <p:spPr>
          <a:xfrm>
            <a:off x="3648055" y="5383041"/>
            <a:ext cx="1957018"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2</a:t>
            </a:r>
          </a:p>
        </p:txBody>
      </p:sp>
      <p:sp>
        <p:nvSpPr>
          <p:cNvPr id="29" name="TextBox 28">
            <a:extLst>
              <a:ext uri="{FF2B5EF4-FFF2-40B4-BE49-F238E27FC236}">
                <a16:creationId xmlns:a16="http://schemas.microsoft.com/office/drawing/2014/main" id="{F522A984-284C-4EFB-80B0-2C3D2546C167}"/>
              </a:ext>
            </a:extLst>
          </p:cNvPr>
          <p:cNvSpPr txBox="1"/>
          <p:nvPr/>
        </p:nvSpPr>
        <p:spPr>
          <a:xfrm>
            <a:off x="4188785" y="5559452"/>
            <a:ext cx="935203"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Unlikely</a:t>
            </a:r>
          </a:p>
        </p:txBody>
      </p:sp>
      <p:sp>
        <p:nvSpPr>
          <p:cNvPr id="30" name="Rounded Rectangle 36">
            <a:extLst>
              <a:ext uri="{FF2B5EF4-FFF2-40B4-BE49-F238E27FC236}">
                <a16:creationId xmlns:a16="http://schemas.microsoft.com/office/drawing/2014/main" id="{61057D20-43AA-473C-A7AD-724CD50CAD39}"/>
              </a:ext>
            </a:extLst>
          </p:cNvPr>
          <p:cNvSpPr/>
          <p:nvPr/>
        </p:nvSpPr>
        <p:spPr>
          <a:xfrm>
            <a:off x="5691215" y="5367782"/>
            <a:ext cx="1957017"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3</a:t>
            </a:r>
          </a:p>
        </p:txBody>
      </p:sp>
      <p:sp>
        <p:nvSpPr>
          <p:cNvPr id="31" name="TextBox 30">
            <a:extLst>
              <a:ext uri="{FF2B5EF4-FFF2-40B4-BE49-F238E27FC236}">
                <a16:creationId xmlns:a16="http://schemas.microsoft.com/office/drawing/2014/main" id="{D6C17E7A-7538-4B17-9C7B-E29C4EA3D2B7}"/>
              </a:ext>
            </a:extLst>
          </p:cNvPr>
          <p:cNvSpPr txBox="1"/>
          <p:nvPr/>
        </p:nvSpPr>
        <p:spPr>
          <a:xfrm>
            <a:off x="6220147" y="5559452"/>
            <a:ext cx="935203"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Possible</a:t>
            </a:r>
          </a:p>
        </p:txBody>
      </p:sp>
      <p:sp>
        <p:nvSpPr>
          <p:cNvPr id="32" name="Rounded Rectangle 38">
            <a:extLst>
              <a:ext uri="{FF2B5EF4-FFF2-40B4-BE49-F238E27FC236}">
                <a16:creationId xmlns:a16="http://schemas.microsoft.com/office/drawing/2014/main" id="{A2E62B3F-832F-4738-A0CA-1DA4802EFA6E}"/>
              </a:ext>
            </a:extLst>
          </p:cNvPr>
          <p:cNvSpPr/>
          <p:nvPr/>
        </p:nvSpPr>
        <p:spPr>
          <a:xfrm>
            <a:off x="7734374" y="5367782"/>
            <a:ext cx="1957016"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4</a:t>
            </a:r>
          </a:p>
        </p:txBody>
      </p:sp>
      <p:sp>
        <p:nvSpPr>
          <p:cNvPr id="33" name="TextBox 32">
            <a:extLst>
              <a:ext uri="{FF2B5EF4-FFF2-40B4-BE49-F238E27FC236}">
                <a16:creationId xmlns:a16="http://schemas.microsoft.com/office/drawing/2014/main" id="{73376891-8C0B-406C-9B81-CA20C0EA568A}"/>
              </a:ext>
            </a:extLst>
          </p:cNvPr>
          <p:cNvSpPr txBox="1"/>
          <p:nvPr/>
        </p:nvSpPr>
        <p:spPr>
          <a:xfrm>
            <a:off x="7757604" y="5555973"/>
            <a:ext cx="1957016"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Somewhat Likely</a:t>
            </a:r>
          </a:p>
        </p:txBody>
      </p:sp>
      <p:sp>
        <p:nvSpPr>
          <p:cNvPr id="34" name="Rounded Rectangle 40">
            <a:extLst>
              <a:ext uri="{FF2B5EF4-FFF2-40B4-BE49-F238E27FC236}">
                <a16:creationId xmlns:a16="http://schemas.microsoft.com/office/drawing/2014/main" id="{4C58C963-636A-4F25-A62D-FC80276AB8E3}"/>
              </a:ext>
            </a:extLst>
          </p:cNvPr>
          <p:cNvSpPr/>
          <p:nvPr/>
        </p:nvSpPr>
        <p:spPr>
          <a:xfrm>
            <a:off x="9777532" y="5383041"/>
            <a:ext cx="1957016"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5</a:t>
            </a:r>
          </a:p>
        </p:txBody>
      </p:sp>
      <p:sp>
        <p:nvSpPr>
          <p:cNvPr id="35" name="TextBox 34">
            <a:extLst>
              <a:ext uri="{FF2B5EF4-FFF2-40B4-BE49-F238E27FC236}">
                <a16:creationId xmlns:a16="http://schemas.microsoft.com/office/drawing/2014/main" id="{EB0F6F7B-EBB0-434B-940F-BC34BAA3FAAC}"/>
              </a:ext>
            </a:extLst>
          </p:cNvPr>
          <p:cNvSpPr txBox="1"/>
          <p:nvPr/>
        </p:nvSpPr>
        <p:spPr>
          <a:xfrm>
            <a:off x="10261148" y="5555973"/>
            <a:ext cx="935203"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Very Likely</a:t>
            </a:r>
          </a:p>
        </p:txBody>
      </p:sp>
      <p:sp>
        <p:nvSpPr>
          <p:cNvPr id="2" name="Rectangle 1">
            <a:extLst>
              <a:ext uri="{FF2B5EF4-FFF2-40B4-BE49-F238E27FC236}">
                <a16:creationId xmlns:a16="http://schemas.microsoft.com/office/drawing/2014/main" id="{526BC9C5-8FED-4AD6-ADFA-3FF103DE3FF1}"/>
              </a:ext>
            </a:extLst>
          </p:cNvPr>
          <p:cNvSpPr/>
          <p:nvPr/>
        </p:nvSpPr>
        <p:spPr>
          <a:xfrm>
            <a:off x="87677" y="6554912"/>
            <a:ext cx="795901" cy="228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lide Number Placeholder 3">
            <a:extLst>
              <a:ext uri="{FF2B5EF4-FFF2-40B4-BE49-F238E27FC236}">
                <a16:creationId xmlns:a16="http://schemas.microsoft.com/office/drawing/2014/main" id="{4954D475-F4E5-4D74-9A2D-D656D31663DC}"/>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B42E12-A786-4CC2-B533-7A1658A15C83}" type="slidenum">
              <a:rPr kumimoji="0" lang="en-GB" sz="800" b="0" i="0" u="none" strike="noStrike" kern="1200" cap="none" spc="0" normalizeH="0" baseline="0" noProof="0" smtClean="0">
                <a:ln>
                  <a:noFill/>
                </a:ln>
                <a:solidFill>
                  <a:srgbClr val="2C273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800" b="0" i="0" u="none" strike="noStrike" kern="1200" cap="none" spc="0" normalizeH="0" baseline="0" noProof="0" dirty="0">
              <a:ln>
                <a:noFill/>
              </a:ln>
              <a:solidFill>
                <a:srgbClr val="2C273D"/>
              </a:solidFill>
              <a:effectLst/>
              <a:uLnTx/>
              <a:uFillTx/>
              <a:latin typeface="Arial"/>
              <a:ea typeface="+mn-ea"/>
              <a:cs typeface="+mn-cs"/>
            </a:endParaRPr>
          </a:p>
        </p:txBody>
      </p:sp>
    </p:spTree>
    <p:extLst>
      <p:ext uri="{BB962C8B-B14F-4D97-AF65-F5344CB8AC3E}">
        <p14:creationId xmlns:p14="http://schemas.microsoft.com/office/powerpoint/2010/main" val="342290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2F18A7DA-898D-4380-A72C-C0D5CEA11C76}"/>
              </a:ext>
            </a:extLst>
          </p:cNvPr>
          <p:cNvSpPr txBox="1"/>
          <p:nvPr/>
        </p:nvSpPr>
        <p:spPr>
          <a:xfrm>
            <a:off x="87677" y="206825"/>
            <a:ext cx="800369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APPENDICES -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Risk Exposure Matrix</a:t>
            </a:r>
          </a:p>
        </p:txBody>
      </p:sp>
      <p:cxnSp>
        <p:nvCxnSpPr>
          <p:cNvPr id="51" name="Straight Connector 50">
            <a:extLst>
              <a:ext uri="{FF2B5EF4-FFF2-40B4-BE49-F238E27FC236}">
                <a16:creationId xmlns:a16="http://schemas.microsoft.com/office/drawing/2014/main" id="{6DE49712-F6BC-47B6-886A-4E0A5DE1EC1E}"/>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2" name="Picture 7" descr="Image result for NHS Providers Logo. Size: 220 x 106. Source: jobs.theguardian.com">
            <a:extLst>
              <a:ext uri="{FF2B5EF4-FFF2-40B4-BE49-F238E27FC236}">
                <a16:creationId xmlns:a16="http://schemas.microsoft.com/office/drawing/2014/main" id="{E0F50083-66B4-497B-BA16-AFA5C9F644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6" name="Table 35">
            <a:extLst>
              <a:ext uri="{FF2B5EF4-FFF2-40B4-BE49-F238E27FC236}">
                <a16:creationId xmlns:a16="http://schemas.microsoft.com/office/drawing/2014/main" id="{0CC8A1CE-DABC-4DC4-9B1C-7A76805B1302}"/>
              </a:ext>
            </a:extLst>
          </p:cNvPr>
          <p:cNvGraphicFramePr>
            <a:graphicFrameLocks noGrp="1"/>
          </p:cNvGraphicFramePr>
          <p:nvPr>
            <p:extLst>
              <p:ext uri="{D42A27DB-BD31-4B8C-83A1-F6EECF244321}">
                <p14:modId xmlns:p14="http://schemas.microsoft.com/office/powerpoint/2010/main" val="2739539510"/>
              </p:ext>
            </p:extLst>
          </p:nvPr>
        </p:nvGraphicFramePr>
        <p:xfrm>
          <a:off x="2675912" y="1188440"/>
          <a:ext cx="7690840" cy="4062582"/>
        </p:xfrm>
        <a:graphic>
          <a:graphicData uri="http://schemas.openxmlformats.org/drawingml/2006/table">
            <a:tbl>
              <a:tblPr firstRow="1" firstCol="1" bandRow="1"/>
              <a:tblGrid>
                <a:gridCol w="1532561">
                  <a:extLst>
                    <a:ext uri="{9D8B030D-6E8A-4147-A177-3AD203B41FA5}">
                      <a16:colId xmlns:a16="http://schemas.microsoft.com/office/drawing/2014/main" val="20000"/>
                    </a:ext>
                  </a:extLst>
                </a:gridCol>
                <a:gridCol w="1541906">
                  <a:extLst>
                    <a:ext uri="{9D8B030D-6E8A-4147-A177-3AD203B41FA5}">
                      <a16:colId xmlns:a16="http://schemas.microsoft.com/office/drawing/2014/main" val="20001"/>
                    </a:ext>
                  </a:extLst>
                </a:gridCol>
                <a:gridCol w="1532561">
                  <a:extLst>
                    <a:ext uri="{9D8B030D-6E8A-4147-A177-3AD203B41FA5}">
                      <a16:colId xmlns:a16="http://schemas.microsoft.com/office/drawing/2014/main" val="20002"/>
                    </a:ext>
                  </a:extLst>
                </a:gridCol>
                <a:gridCol w="1541906">
                  <a:extLst>
                    <a:ext uri="{9D8B030D-6E8A-4147-A177-3AD203B41FA5}">
                      <a16:colId xmlns:a16="http://schemas.microsoft.com/office/drawing/2014/main" val="20003"/>
                    </a:ext>
                  </a:extLst>
                </a:gridCol>
                <a:gridCol w="1541906">
                  <a:extLst>
                    <a:ext uri="{9D8B030D-6E8A-4147-A177-3AD203B41FA5}">
                      <a16:colId xmlns:a16="http://schemas.microsoft.com/office/drawing/2014/main" val="20004"/>
                    </a:ext>
                  </a:extLst>
                </a:gridCol>
              </a:tblGrid>
              <a:tr h="796294">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2">
                              <a:lumMod val="75000"/>
                            </a:schemeClr>
                          </a:solidFill>
                          <a:effectLst/>
                          <a:uLnTx/>
                          <a:uFillTx/>
                          <a:latin typeface="Calibri"/>
                          <a:ea typeface="+mn-ea"/>
                          <a:cs typeface="+mn-cs"/>
                        </a:rPr>
                        <a:t>H</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kumimoji="0" lang="en-GB" sz="4800" b="0" i="0" u="none" strike="noStrike" kern="0" cap="none" spc="0" normalizeH="0" baseline="0" noProof="0" dirty="0">
                          <a:ln>
                            <a:noFill/>
                          </a:ln>
                          <a:solidFill>
                            <a:schemeClr val="accent2">
                              <a:lumMod val="75000"/>
                            </a:schemeClr>
                          </a:solidFill>
                          <a:effectLst/>
                          <a:uLnTx/>
                          <a:uFillTx/>
                          <a:latin typeface="Calibri"/>
                          <a:ea typeface="+mn-ea"/>
                          <a:cs typeface="+mn-cs"/>
                        </a:rPr>
                        <a:t>H</a:t>
                      </a:r>
                      <a:endParaRPr lang="en-GB" sz="4800" dirty="0">
                        <a:solidFill>
                          <a:schemeClr val="accent2">
                            <a:lumMod val="75000"/>
                          </a:schemeClr>
                        </a:solidFill>
                        <a:effectLst/>
                        <a:latin typeface="+mn-lt"/>
                        <a:ea typeface="Calibri"/>
                        <a:cs typeface="Times New Roman"/>
                      </a:endParaRP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4800" dirty="0">
                          <a:solidFill>
                            <a:schemeClr val="accent2">
                              <a:lumMod val="75000"/>
                            </a:schemeClr>
                          </a:solidFill>
                          <a:effectLst/>
                          <a:latin typeface="+mn-lt"/>
                          <a:ea typeface="Calibri"/>
                          <a:cs typeface="Times New Roman"/>
                        </a:rPr>
                        <a:t>H</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extLst>
                  <a:ext uri="{0D108BD9-81ED-4DB2-BD59-A6C34878D82A}">
                    <a16:rowId xmlns:a16="http://schemas.microsoft.com/office/drawing/2014/main" val="10001"/>
                  </a:ext>
                </a:extLst>
              </a:tr>
              <a:tr h="77940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4800" dirty="0">
                          <a:solidFill>
                            <a:schemeClr val="accent2">
                              <a:lumMod val="75000"/>
                            </a:schemeClr>
                          </a:solidFill>
                          <a:effectLst/>
                          <a:latin typeface="+mn-lt"/>
                          <a:ea typeface="Calibri"/>
                          <a:cs typeface="Times New Roman"/>
                        </a:rPr>
                        <a:t>H</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4800" dirty="0">
                          <a:solidFill>
                            <a:schemeClr val="accent2">
                              <a:lumMod val="75000"/>
                            </a:schemeClr>
                          </a:solidFill>
                          <a:effectLst/>
                          <a:latin typeface="+mn-lt"/>
                          <a:ea typeface="Calibri"/>
                          <a:cs typeface="Times New Roman"/>
                        </a:rPr>
                        <a:t>H</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extLst>
                  <a:ext uri="{0D108BD9-81ED-4DB2-BD59-A6C34878D82A}">
                    <a16:rowId xmlns:a16="http://schemas.microsoft.com/office/drawing/2014/main" val="10002"/>
                  </a:ext>
                </a:extLst>
              </a:tr>
              <a:tr h="893135">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algn="ctr">
                        <a:lnSpc>
                          <a:spcPct val="110000"/>
                        </a:lnSpc>
                        <a:spcBef>
                          <a:spcPts val="100"/>
                        </a:spcBef>
                        <a:spcAft>
                          <a:spcPts val="100"/>
                        </a:spcAft>
                      </a:pPr>
                      <a:r>
                        <a:rPr lang="en-GB" sz="4800" dirty="0">
                          <a:solidFill>
                            <a:schemeClr val="accent2">
                              <a:lumMod val="75000"/>
                            </a:schemeClr>
                          </a:solidFill>
                          <a:effectLst/>
                          <a:latin typeface="+mn-lt"/>
                          <a:ea typeface="Calibri"/>
                          <a:cs typeface="Times New Roman"/>
                        </a:rPr>
                        <a:t>H</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7957"/>
                    </a:solidFill>
                  </a:tcPr>
                </a:tc>
                <a:extLst>
                  <a:ext uri="{0D108BD9-81ED-4DB2-BD59-A6C34878D82A}">
                    <a16:rowId xmlns:a16="http://schemas.microsoft.com/office/drawing/2014/main" val="10003"/>
                  </a:ext>
                </a:extLst>
              </a:tr>
              <a:tr h="829340">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4">
                              <a:lumMod val="75000"/>
                            </a:schemeClr>
                          </a:solidFill>
                          <a:effectLst/>
                          <a:uLnTx/>
                          <a:uFillTx/>
                          <a:latin typeface="Calibri"/>
                          <a:ea typeface="+mn-ea"/>
                          <a:cs typeface="+mn-cs"/>
                        </a:rPr>
                        <a:t>M</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4"/>
                  </a:ext>
                </a:extLst>
              </a:tr>
              <a:tr h="733511">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noProof="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Trebuchet MS"/>
                        </a:defRPr>
                      </a:lvl1pPr>
                      <a:lvl2pPr marL="457200" algn="l" defTabSz="914400" rtl="0" eaLnBrk="1" latinLnBrk="0" hangingPunct="1">
                        <a:defRPr sz="1800" kern="1200">
                          <a:solidFill>
                            <a:schemeClr val="tx1"/>
                          </a:solidFill>
                          <a:latin typeface="Trebuchet MS"/>
                        </a:defRPr>
                      </a:lvl2pPr>
                      <a:lvl3pPr marL="914400" algn="l" defTabSz="914400" rtl="0" eaLnBrk="1" latinLnBrk="0" hangingPunct="1">
                        <a:defRPr sz="1800" kern="1200">
                          <a:solidFill>
                            <a:schemeClr val="tx1"/>
                          </a:solidFill>
                          <a:latin typeface="Trebuchet MS"/>
                        </a:defRPr>
                      </a:lvl3pPr>
                      <a:lvl4pPr marL="1371600" algn="l" defTabSz="914400" rtl="0" eaLnBrk="1" latinLnBrk="0" hangingPunct="1">
                        <a:defRPr sz="1800" kern="1200">
                          <a:solidFill>
                            <a:schemeClr val="tx1"/>
                          </a:solidFill>
                          <a:latin typeface="Trebuchet MS"/>
                        </a:defRPr>
                      </a:lvl4pPr>
                      <a:lvl5pPr marL="1828800" algn="l" defTabSz="914400" rtl="0" eaLnBrk="1" latinLnBrk="0" hangingPunct="1">
                        <a:defRPr sz="1800" kern="1200">
                          <a:solidFill>
                            <a:schemeClr val="tx1"/>
                          </a:solidFill>
                          <a:latin typeface="Trebuchet MS"/>
                        </a:defRPr>
                      </a:lvl5pPr>
                      <a:lvl6pPr marL="2286000" algn="l" defTabSz="914400" rtl="0" eaLnBrk="1" latinLnBrk="0" hangingPunct="1">
                        <a:defRPr sz="1800" kern="1200">
                          <a:solidFill>
                            <a:schemeClr val="tx1"/>
                          </a:solidFill>
                          <a:latin typeface="Trebuchet MS"/>
                        </a:defRPr>
                      </a:lvl6pPr>
                      <a:lvl7pPr marL="2743200" algn="l" defTabSz="914400" rtl="0" eaLnBrk="1" latinLnBrk="0" hangingPunct="1">
                        <a:defRPr sz="1800" kern="1200">
                          <a:solidFill>
                            <a:schemeClr val="tx1"/>
                          </a:solidFill>
                          <a:latin typeface="Trebuchet MS"/>
                        </a:defRPr>
                      </a:lvl7pPr>
                      <a:lvl8pPr marL="3200400" algn="l" defTabSz="914400" rtl="0" eaLnBrk="1" latinLnBrk="0" hangingPunct="1">
                        <a:defRPr sz="1800" kern="1200">
                          <a:solidFill>
                            <a:schemeClr val="tx1"/>
                          </a:solidFill>
                          <a:latin typeface="Trebuchet MS"/>
                        </a:defRPr>
                      </a:lvl8pPr>
                      <a:lvl9pPr marL="3657600" algn="l" defTabSz="914400" rtl="0" eaLnBrk="1" latinLnBrk="0" hangingPunct="1">
                        <a:defRPr sz="1800" kern="1200">
                          <a:solidFill>
                            <a:schemeClr val="tx1"/>
                          </a:solidFill>
                          <a:latin typeface="Trebuchet MS"/>
                        </a:defRPr>
                      </a:lvl9pPr>
                    </a:lstStyle>
                    <a:p>
                      <a:pPr marL="0" marR="0" lvl="0" indent="0" algn="ctr" defTabSz="914400" rtl="0" eaLnBrk="1" fontAlgn="auto" latinLnBrk="0" hangingPunct="1">
                        <a:lnSpc>
                          <a:spcPct val="110000"/>
                        </a:lnSpc>
                        <a:spcBef>
                          <a:spcPts val="100"/>
                        </a:spcBef>
                        <a:spcAft>
                          <a:spcPts val="100"/>
                        </a:spcAft>
                        <a:buClrTx/>
                        <a:buSzTx/>
                        <a:buFontTx/>
                        <a:buNone/>
                        <a:tabLst/>
                        <a:defRPr/>
                      </a:pPr>
                      <a:r>
                        <a:rPr kumimoji="0" lang="en-GB" sz="4800" b="0" i="0" u="none" strike="noStrike" kern="0" cap="none" spc="0" normalizeH="0" baseline="0" dirty="0">
                          <a:ln>
                            <a:noFill/>
                          </a:ln>
                          <a:solidFill>
                            <a:schemeClr val="accent6">
                              <a:lumMod val="75000"/>
                            </a:schemeClr>
                          </a:solidFill>
                          <a:effectLst/>
                          <a:uLnTx/>
                          <a:uFillTx/>
                          <a:latin typeface="Calibri"/>
                          <a:ea typeface="+mn-ea"/>
                          <a:cs typeface="+mn-cs"/>
                        </a:rPr>
                        <a:t>L</a:t>
                      </a:r>
                    </a:p>
                  </a:txBody>
                  <a:tcPr marL="84407" marR="844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5"/>
                  </a:ext>
                </a:extLst>
              </a:tr>
            </a:tbl>
          </a:graphicData>
        </a:graphic>
      </p:graphicFrame>
      <p:sp>
        <p:nvSpPr>
          <p:cNvPr id="37" name="Rounded Rectangle 6">
            <a:extLst>
              <a:ext uri="{FF2B5EF4-FFF2-40B4-BE49-F238E27FC236}">
                <a16:creationId xmlns:a16="http://schemas.microsoft.com/office/drawing/2014/main" id="{E86E139F-7B58-4042-87A1-58A1022F1497}"/>
              </a:ext>
            </a:extLst>
          </p:cNvPr>
          <p:cNvSpPr/>
          <p:nvPr/>
        </p:nvSpPr>
        <p:spPr>
          <a:xfrm>
            <a:off x="1452143" y="1217096"/>
            <a:ext cx="312278" cy="4026785"/>
          </a:xfrm>
          <a:prstGeom prst="roundRect">
            <a:avLst/>
          </a:prstGeom>
          <a:solidFill>
            <a:srgbClr val="C00000"/>
          </a:solidFill>
          <a:ln w="9525" cap="flat" cmpd="sng" algn="ctr">
            <a:solidFill>
              <a:srgbClr val="4F81BD">
                <a:shade val="95000"/>
                <a:satMod val="105000"/>
              </a:srgbClr>
            </a:solidFill>
            <a:prstDash val="solid"/>
          </a:ln>
          <a:effectLst/>
        </p:spPr>
        <p:txBody>
          <a:bodyPr vert="vert270"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Consequence</a:t>
            </a:r>
          </a:p>
        </p:txBody>
      </p:sp>
      <p:sp>
        <p:nvSpPr>
          <p:cNvPr id="38" name="Rounded Rectangle 11">
            <a:extLst>
              <a:ext uri="{FF2B5EF4-FFF2-40B4-BE49-F238E27FC236}">
                <a16:creationId xmlns:a16="http://schemas.microsoft.com/office/drawing/2014/main" id="{F29BB9D6-D692-4A15-B31E-1F9CC0F7ACC1}"/>
              </a:ext>
            </a:extLst>
          </p:cNvPr>
          <p:cNvSpPr/>
          <p:nvPr/>
        </p:nvSpPr>
        <p:spPr>
          <a:xfrm>
            <a:off x="1894312" y="1217096"/>
            <a:ext cx="723562" cy="71419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5</a:t>
            </a:r>
          </a:p>
        </p:txBody>
      </p:sp>
      <p:sp>
        <p:nvSpPr>
          <p:cNvPr id="39" name="Rounded Rectangle 12">
            <a:extLst>
              <a:ext uri="{FF2B5EF4-FFF2-40B4-BE49-F238E27FC236}">
                <a16:creationId xmlns:a16="http://schemas.microsoft.com/office/drawing/2014/main" id="{1A9FB915-9E36-4902-AC61-843716F51E88}"/>
              </a:ext>
            </a:extLst>
          </p:cNvPr>
          <p:cNvSpPr/>
          <p:nvPr/>
        </p:nvSpPr>
        <p:spPr>
          <a:xfrm>
            <a:off x="1893784" y="2033137"/>
            <a:ext cx="724090" cy="71419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4</a:t>
            </a:r>
          </a:p>
        </p:txBody>
      </p:sp>
      <p:sp>
        <p:nvSpPr>
          <p:cNvPr id="40" name="Rounded Rectangle 13">
            <a:extLst>
              <a:ext uri="{FF2B5EF4-FFF2-40B4-BE49-F238E27FC236}">
                <a16:creationId xmlns:a16="http://schemas.microsoft.com/office/drawing/2014/main" id="{C84FEF69-6DB7-460B-AA67-C990FF2A1B4F}"/>
              </a:ext>
            </a:extLst>
          </p:cNvPr>
          <p:cNvSpPr/>
          <p:nvPr/>
        </p:nvSpPr>
        <p:spPr>
          <a:xfrm>
            <a:off x="1894312" y="2863480"/>
            <a:ext cx="723562" cy="706209"/>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3</a:t>
            </a:r>
          </a:p>
        </p:txBody>
      </p:sp>
      <p:sp>
        <p:nvSpPr>
          <p:cNvPr id="41" name="Rounded Rectangle 14">
            <a:extLst>
              <a:ext uri="{FF2B5EF4-FFF2-40B4-BE49-F238E27FC236}">
                <a16:creationId xmlns:a16="http://schemas.microsoft.com/office/drawing/2014/main" id="{B5C75E85-6CEF-421C-92D2-4F59C3CF610D}"/>
              </a:ext>
            </a:extLst>
          </p:cNvPr>
          <p:cNvSpPr/>
          <p:nvPr/>
        </p:nvSpPr>
        <p:spPr>
          <a:xfrm>
            <a:off x="1893784" y="3699563"/>
            <a:ext cx="723562" cy="714200"/>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2</a:t>
            </a:r>
          </a:p>
        </p:txBody>
      </p:sp>
      <p:sp>
        <p:nvSpPr>
          <p:cNvPr id="42" name="Rounded Rectangle 15">
            <a:extLst>
              <a:ext uri="{FF2B5EF4-FFF2-40B4-BE49-F238E27FC236}">
                <a16:creationId xmlns:a16="http://schemas.microsoft.com/office/drawing/2014/main" id="{9B541985-A0D2-4D82-AA7B-8E37BAEF444E}"/>
              </a:ext>
            </a:extLst>
          </p:cNvPr>
          <p:cNvSpPr/>
          <p:nvPr/>
        </p:nvSpPr>
        <p:spPr>
          <a:xfrm>
            <a:off x="1893784" y="4537671"/>
            <a:ext cx="723562" cy="706210"/>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6000" b="0" i="0" u="none" strike="noStrike" kern="0" cap="none" spc="0" normalizeH="0" baseline="0" noProof="0" dirty="0">
                <a:ln>
                  <a:noFill/>
                </a:ln>
                <a:solidFill>
                  <a:prstClr val="white"/>
                </a:solidFill>
                <a:effectLst/>
                <a:uLnTx/>
                <a:uFillTx/>
                <a:latin typeface="Calibri"/>
                <a:ea typeface="+mn-ea"/>
                <a:cs typeface="+mn-cs"/>
              </a:rPr>
              <a:t>1</a:t>
            </a:r>
          </a:p>
        </p:txBody>
      </p:sp>
      <p:sp>
        <p:nvSpPr>
          <p:cNvPr id="43" name="Text Box 2">
            <a:extLst>
              <a:ext uri="{FF2B5EF4-FFF2-40B4-BE49-F238E27FC236}">
                <a16:creationId xmlns:a16="http://schemas.microsoft.com/office/drawing/2014/main" id="{A187AE86-BF44-4B24-B2F6-BA422FF7F99B}"/>
              </a:ext>
            </a:extLst>
          </p:cNvPr>
          <p:cNvSpPr txBox="1">
            <a:spLocks noChangeArrowheads="1"/>
          </p:cNvSpPr>
          <p:nvPr/>
        </p:nvSpPr>
        <p:spPr bwMode="auto">
          <a:xfrm>
            <a:off x="1822986" y="1342537"/>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Catastrophic</a:t>
            </a:r>
            <a:endParaRPr lang="en-GB" sz="900" dirty="0">
              <a:solidFill>
                <a:prstClr val="black"/>
              </a:solidFill>
              <a:latin typeface="Arial"/>
              <a:ea typeface="Calibri"/>
              <a:cs typeface="Times New Roman"/>
            </a:endParaRPr>
          </a:p>
        </p:txBody>
      </p:sp>
      <p:sp>
        <p:nvSpPr>
          <p:cNvPr id="44" name="Text Box 2">
            <a:extLst>
              <a:ext uri="{FF2B5EF4-FFF2-40B4-BE49-F238E27FC236}">
                <a16:creationId xmlns:a16="http://schemas.microsoft.com/office/drawing/2014/main" id="{AED73519-3BA9-4B48-B858-AC389F37A7A6}"/>
              </a:ext>
            </a:extLst>
          </p:cNvPr>
          <p:cNvSpPr txBox="1">
            <a:spLocks noChangeArrowheads="1"/>
          </p:cNvSpPr>
          <p:nvPr/>
        </p:nvSpPr>
        <p:spPr bwMode="auto">
          <a:xfrm>
            <a:off x="1822986" y="2136755"/>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Severe</a:t>
            </a:r>
            <a:endParaRPr lang="en-GB" sz="900" dirty="0">
              <a:solidFill>
                <a:prstClr val="black"/>
              </a:solidFill>
              <a:latin typeface="Arial"/>
              <a:ea typeface="Calibri"/>
              <a:cs typeface="Times New Roman"/>
            </a:endParaRPr>
          </a:p>
        </p:txBody>
      </p:sp>
      <p:sp>
        <p:nvSpPr>
          <p:cNvPr id="45" name="Text Box 2">
            <a:extLst>
              <a:ext uri="{FF2B5EF4-FFF2-40B4-BE49-F238E27FC236}">
                <a16:creationId xmlns:a16="http://schemas.microsoft.com/office/drawing/2014/main" id="{E134E2CE-BA40-482D-AEC8-E1557452D99E}"/>
              </a:ext>
            </a:extLst>
          </p:cNvPr>
          <p:cNvSpPr txBox="1">
            <a:spLocks noChangeArrowheads="1"/>
          </p:cNvSpPr>
          <p:nvPr/>
        </p:nvSpPr>
        <p:spPr bwMode="auto">
          <a:xfrm>
            <a:off x="1814931" y="2955174"/>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Moderate</a:t>
            </a:r>
            <a:endParaRPr lang="en-GB" sz="900" dirty="0">
              <a:solidFill>
                <a:prstClr val="black"/>
              </a:solidFill>
              <a:latin typeface="Arial"/>
              <a:ea typeface="Calibri"/>
              <a:cs typeface="Times New Roman"/>
            </a:endParaRPr>
          </a:p>
        </p:txBody>
      </p:sp>
      <p:sp>
        <p:nvSpPr>
          <p:cNvPr id="46" name="Text Box 2">
            <a:extLst>
              <a:ext uri="{FF2B5EF4-FFF2-40B4-BE49-F238E27FC236}">
                <a16:creationId xmlns:a16="http://schemas.microsoft.com/office/drawing/2014/main" id="{8DABB5C5-5B43-4D87-ACE3-5DEC66DF3535}"/>
              </a:ext>
            </a:extLst>
          </p:cNvPr>
          <p:cNvSpPr txBox="1">
            <a:spLocks noChangeArrowheads="1"/>
          </p:cNvSpPr>
          <p:nvPr/>
        </p:nvSpPr>
        <p:spPr bwMode="auto">
          <a:xfrm>
            <a:off x="1811343" y="3825853"/>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Minor</a:t>
            </a:r>
            <a:endParaRPr lang="en-GB" sz="900" dirty="0">
              <a:solidFill>
                <a:prstClr val="black"/>
              </a:solidFill>
              <a:latin typeface="Arial"/>
              <a:ea typeface="Calibri"/>
              <a:cs typeface="Times New Roman"/>
            </a:endParaRPr>
          </a:p>
        </p:txBody>
      </p:sp>
      <p:sp>
        <p:nvSpPr>
          <p:cNvPr id="47" name="Text Box 2">
            <a:extLst>
              <a:ext uri="{FF2B5EF4-FFF2-40B4-BE49-F238E27FC236}">
                <a16:creationId xmlns:a16="http://schemas.microsoft.com/office/drawing/2014/main" id="{9FC14D18-C11E-4052-8FAB-2BED54CA77BB}"/>
              </a:ext>
            </a:extLst>
          </p:cNvPr>
          <p:cNvSpPr txBox="1">
            <a:spLocks noChangeArrowheads="1"/>
          </p:cNvSpPr>
          <p:nvPr/>
        </p:nvSpPr>
        <p:spPr bwMode="auto">
          <a:xfrm>
            <a:off x="1811343" y="4682969"/>
            <a:ext cx="888444" cy="485140"/>
          </a:xfrm>
          <a:prstGeom prst="rect">
            <a:avLst/>
          </a:prstGeom>
          <a:noFill/>
          <a:ln w="9525">
            <a:noFill/>
            <a:miter lim="800000"/>
            <a:headEnd/>
            <a:tailEnd/>
          </a:ln>
        </p:spPr>
        <p:txBody>
          <a:bodyPr rot="0" vert="horz" wrap="square" lIns="91440" tIns="45720" rIns="91440" bIns="45720" anchor="ctr" anchorCtr="0">
            <a:noAutofit/>
          </a:bodyPr>
          <a:lstStyle/>
          <a:p>
            <a:pPr algn="ctr">
              <a:lnSpc>
                <a:spcPct val="115000"/>
              </a:lnSpc>
            </a:pPr>
            <a:r>
              <a:rPr lang="en-GB" sz="900" b="1" dirty="0">
                <a:solidFill>
                  <a:prstClr val="black"/>
                </a:solidFill>
                <a:latin typeface="Arial"/>
                <a:ea typeface="Calibri"/>
                <a:cs typeface="Times New Roman"/>
              </a:rPr>
              <a:t>Limited</a:t>
            </a:r>
            <a:endParaRPr lang="en-GB" sz="900" dirty="0">
              <a:solidFill>
                <a:prstClr val="black"/>
              </a:solidFill>
              <a:latin typeface="Arial"/>
              <a:ea typeface="Calibri"/>
              <a:cs typeface="Times New Roman"/>
            </a:endParaRPr>
          </a:p>
        </p:txBody>
      </p:sp>
      <p:sp>
        <p:nvSpPr>
          <p:cNvPr id="48" name="Rounded Rectangle 22">
            <a:extLst>
              <a:ext uri="{FF2B5EF4-FFF2-40B4-BE49-F238E27FC236}">
                <a16:creationId xmlns:a16="http://schemas.microsoft.com/office/drawing/2014/main" id="{ADD16B22-59A7-46A6-BE42-3234FDAE98C2}"/>
              </a:ext>
            </a:extLst>
          </p:cNvPr>
          <p:cNvSpPr/>
          <p:nvPr/>
        </p:nvSpPr>
        <p:spPr>
          <a:xfrm>
            <a:off x="2700046" y="5326397"/>
            <a:ext cx="1446308"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1</a:t>
            </a:r>
          </a:p>
        </p:txBody>
      </p:sp>
      <p:sp>
        <p:nvSpPr>
          <p:cNvPr id="49" name="TextBox 48">
            <a:extLst>
              <a:ext uri="{FF2B5EF4-FFF2-40B4-BE49-F238E27FC236}">
                <a16:creationId xmlns:a16="http://schemas.microsoft.com/office/drawing/2014/main" id="{47A206A9-84B1-4C53-A07C-5BD40ED86B8E}"/>
              </a:ext>
            </a:extLst>
          </p:cNvPr>
          <p:cNvSpPr txBox="1"/>
          <p:nvPr/>
        </p:nvSpPr>
        <p:spPr>
          <a:xfrm>
            <a:off x="2742747" y="5516920"/>
            <a:ext cx="1446308"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Extremely Unlikely</a:t>
            </a:r>
          </a:p>
        </p:txBody>
      </p:sp>
      <p:sp>
        <p:nvSpPr>
          <p:cNvPr id="53" name="Rounded Rectangle 33">
            <a:extLst>
              <a:ext uri="{FF2B5EF4-FFF2-40B4-BE49-F238E27FC236}">
                <a16:creationId xmlns:a16="http://schemas.microsoft.com/office/drawing/2014/main" id="{18FCAD98-CEDC-4FEA-A20D-6EF63FB15E50}"/>
              </a:ext>
            </a:extLst>
          </p:cNvPr>
          <p:cNvSpPr/>
          <p:nvPr/>
        </p:nvSpPr>
        <p:spPr>
          <a:xfrm>
            <a:off x="2690032" y="6024192"/>
            <a:ext cx="7690840" cy="323425"/>
          </a:xfrm>
          <a:prstGeom prst="roundRect">
            <a:avLst/>
          </a:prstGeom>
          <a:solidFill>
            <a:srgbClr val="C00000"/>
          </a:solidFill>
          <a:ln w="9525" cap="flat" cmpd="sng" algn="ctr">
            <a:solidFill>
              <a:srgbClr val="4F81BD">
                <a:shade val="95000"/>
                <a:satMod val="105000"/>
              </a:srgbClr>
            </a:solidFill>
            <a:prstDash val="solid"/>
          </a:ln>
          <a:effectLst/>
        </p:spPr>
        <p:txBody>
          <a:bodyPr vert="horz"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Likelihood</a:t>
            </a:r>
          </a:p>
        </p:txBody>
      </p:sp>
      <p:sp>
        <p:nvSpPr>
          <p:cNvPr id="54" name="Rounded Rectangle 34">
            <a:extLst>
              <a:ext uri="{FF2B5EF4-FFF2-40B4-BE49-F238E27FC236}">
                <a16:creationId xmlns:a16="http://schemas.microsoft.com/office/drawing/2014/main" id="{7A86DCA7-4E03-40A6-8927-73B9B115033D}"/>
              </a:ext>
            </a:extLst>
          </p:cNvPr>
          <p:cNvSpPr/>
          <p:nvPr/>
        </p:nvSpPr>
        <p:spPr>
          <a:xfrm>
            <a:off x="4251967" y="5326397"/>
            <a:ext cx="1446308"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2</a:t>
            </a:r>
          </a:p>
        </p:txBody>
      </p:sp>
      <p:sp>
        <p:nvSpPr>
          <p:cNvPr id="55" name="TextBox 54">
            <a:extLst>
              <a:ext uri="{FF2B5EF4-FFF2-40B4-BE49-F238E27FC236}">
                <a16:creationId xmlns:a16="http://schemas.microsoft.com/office/drawing/2014/main" id="{DE1F2E87-005D-4EAC-BC60-2C7BE5842C68}"/>
              </a:ext>
            </a:extLst>
          </p:cNvPr>
          <p:cNvSpPr txBox="1"/>
          <p:nvPr/>
        </p:nvSpPr>
        <p:spPr>
          <a:xfrm>
            <a:off x="4675733" y="5513441"/>
            <a:ext cx="691149"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Unlikely</a:t>
            </a:r>
          </a:p>
        </p:txBody>
      </p:sp>
      <p:sp>
        <p:nvSpPr>
          <p:cNvPr id="56" name="Rounded Rectangle 36">
            <a:extLst>
              <a:ext uri="{FF2B5EF4-FFF2-40B4-BE49-F238E27FC236}">
                <a16:creationId xmlns:a16="http://schemas.microsoft.com/office/drawing/2014/main" id="{027EE4D2-969D-4456-978C-7F64B0B1FB4A}"/>
              </a:ext>
            </a:extLst>
          </p:cNvPr>
          <p:cNvSpPr/>
          <p:nvPr/>
        </p:nvSpPr>
        <p:spPr>
          <a:xfrm>
            <a:off x="5812417" y="5340442"/>
            <a:ext cx="1430435"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3</a:t>
            </a:r>
          </a:p>
        </p:txBody>
      </p:sp>
      <p:sp>
        <p:nvSpPr>
          <p:cNvPr id="57" name="TextBox 56">
            <a:extLst>
              <a:ext uri="{FF2B5EF4-FFF2-40B4-BE49-F238E27FC236}">
                <a16:creationId xmlns:a16="http://schemas.microsoft.com/office/drawing/2014/main" id="{6D4747F1-81B2-40FB-9EB0-197EDA9E2ED7}"/>
              </a:ext>
            </a:extLst>
          </p:cNvPr>
          <p:cNvSpPr txBox="1"/>
          <p:nvPr/>
        </p:nvSpPr>
        <p:spPr>
          <a:xfrm>
            <a:off x="6181852" y="5510846"/>
            <a:ext cx="683564"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Possible</a:t>
            </a:r>
          </a:p>
        </p:txBody>
      </p:sp>
      <p:sp>
        <p:nvSpPr>
          <p:cNvPr id="58" name="Rounded Rectangle 38">
            <a:extLst>
              <a:ext uri="{FF2B5EF4-FFF2-40B4-BE49-F238E27FC236}">
                <a16:creationId xmlns:a16="http://schemas.microsoft.com/office/drawing/2014/main" id="{1ACD5D5F-1DDE-486D-AEBE-8FC4242A514D}"/>
              </a:ext>
            </a:extLst>
          </p:cNvPr>
          <p:cNvSpPr/>
          <p:nvPr/>
        </p:nvSpPr>
        <p:spPr>
          <a:xfrm>
            <a:off x="7349032" y="5334145"/>
            <a:ext cx="1430435"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4</a:t>
            </a:r>
          </a:p>
        </p:txBody>
      </p:sp>
      <p:sp>
        <p:nvSpPr>
          <p:cNvPr id="59" name="TextBox 58">
            <a:extLst>
              <a:ext uri="{FF2B5EF4-FFF2-40B4-BE49-F238E27FC236}">
                <a16:creationId xmlns:a16="http://schemas.microsoft.com/office/drawing/2014/main" id="{97C9680F-AA28-4D1C-A89B-3E5558204A20}"/>
              </a:ext>
            </a:extLst>
          </p:cNvPr>
          <p:cNvSpPr txBox="1"/>
          <p:nvPr/>
        </p:nvSpPr>
        <p:spPr>
          <a:xfrm>
            <a:off x="7159606" y="5522336"/>
            <a:ext cx="1957016"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Somewhat Likely</a:t>
            </a:r>
          </a:p>
        </p:txBody>
      </p:sp>
      <p:sp>
        <p:nvSpPr>
          <p:cNvPr id="60" name="Rounded Rectangle 40">
            <a:extLst>
              <a:ext uri="{FF2B5EF4-FFF2-40B4-BE49-F238E27FC236}">
                <a16:creationId xmlns:a16="http://schemas.microsoft.com/office/drawing/2014/main" id="{7241A896-7EBE-4A9F-BECA-D9B1F6C5AA33}"/>
              </a:ext>
            </a:extLst>
          </p:cNvPr>
          <p:cNvSpPr/>
          <p:nvPr/>
        </p:nvSpPr>
        <p:spPr>
          <a:xfrm>
            <a:off x="8885647" y="5329366"/>
            <a:ext cx="1430435" cy="585948"/>
          </a:xfrm>
          <a:prstGeom prst="roundRect">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GB" sz="4800" b="0" i="0" u="none" strike="noStrike" kern="0" cap="none" spc="0" normalizeH="0" baseline="0" noProof="0" dirty="0">
                <a:ln>
                  <a:noFill/>
                </a:ln>
                <a:solidFill>
                  <a:prstClr val="white"/>
                </a:solidFill>
                <a:effectLst/>
                <a:uLnTx/>
                <a:uFillTx/>
                <a:latin typeface="Calibri"/>
                <a:ea typeface="+mn-ea"/>
                <a:cs typeface="+mn-cs"/>
              </a:rPr>
              <a:t>5</a:t>
            </a:r>
          </a:p>
        </p:txBody>
      </p:sp>
      <p:sp>
        <p:nvSpPr>
          <p:cNvPr id="61" name="TextBox 60">
            <a:extLst>
              <a:ext uri="{FF2B5EF4-FFF2-40B4-BE49-F238E27FC236}">
                <a16:creationId xmlns:a16="http://schemas.microsoft.com/office/drawing/2014/main" id="{7BF147BF-3189-451F-ACEA-CEC653CECFF4}"/>
              </a:ext>
            </a:extLst>
          </p:cNvPr>
          <p:cNvSpPr txBox="1"/>
          <p:nvPr/>
        </p:nvSpPr>
        <p:spPr>
          <a:xfrm>
            <a:off x="9160167" y="5523564"/>
            <a:ext cx="871404" cy="230832"/>
          </a:xfrm>
          <a:prstGeom prst="rect">
            <a:avLst/>
          </a:prstGeom>
          <a:noFill/>
        </p:spPr>
        <p:txBody>
          <a:bodyPr wrap="square" rtlCol="0">
            <a:spAutoFit/>
          </a:bodyPr>
          <a:lstStyle/>
          <a:p>
            <a:pPr algn="ctr" defTabSz="457200" fontAlgn="base">
              <a:spcBef>
                <a:spcPct val="0"/>
              </a:spcBef>
              <a:spcAft>
                <a:spcPct val="0"/>
              </a:spcAft>
            </a:pPr>
            <a:r>
              <a:rPr lang="en-GB" sz="900" b="1" dirty="0">
                <a:solidFill>
                  <a:prstClr val="black"/>
                </a:solidFill>
                <a:latin typeface="Arial" charset="0"/>
                <a:ea typeface="ＭＳ Ｐゴシック" charset="0"/>
              </a:rPr>
              <a:t>Very Likely</a:t>
            </a:r>
          </a:p>
        </p:txBody>
      </p:sp>
      <p:sp>
        <p:nvSpPr>
          <p:cNvPr id="2" name="TextBox 1">
            <a:extLst>
              <a:ext uri="{FF2B5EF4-FFF2-40B4-BE49-F238E27FC236}">
                <a16:creationId xmlns:a16="http://schemas.microsoft.com/office/drawing/2014/main" id="{2A914E5C-021D-4AF5-A19E-9E322F4989AC}"/>
              </a:ext>
            </a:extLst>
          </p:cNvPr>
          <p:cNvSpPr txBox="1"/>
          <p:nvPr/>
        </p:nvSpPr>
        <p:spPr>
          <a:xfrm>
            <a:off x="3882191" y="4462696"/>
            <a:ext cx="414669" cy="307777"/>
          </a:xfrm>
          <a:prstGeom prst="rect">
            <a:avLst/>
          </a:prstGeom>
          <a:noFill/>
        </p:spPr>
        <p:txBody>
          <a:bodyPr wrap="square" rtlCol="0">
            <a:spAutoFit/>
          </a:bodyPr>
          <a:lstStyle/>
          <a:p>
            <a:r>
              <a:rPr lang="en-GB" sz="1400" b="1" dirty="0">
                <a:solidFill>
                  <a:schemeClr val="tx2"/>
                </a:solidFill>
              </a:rPr>
              <a:t>1</a:t>
            </a:r>
          </a:p>
        </p:txBody>
      </p:sp>
      <p:sp>
        <p:nvSpPr>
          <p:cNvPr id="62" name="TextBox 61">
            <a:extLst>
              <a:ext uri="{FF2B5EF4-FFF2-40B4-BE49-F238E27FC236}">
                <a16:creationId xmlns:a16="http://schemas.microsoft.com/office/drawing/2014/main" id="{1B40D26A-9165-404D-BEAA-EB2871B1B497}"/>
              </a:ext>
            </a:extLst>
          </p:cNvPr>
          <p:cNvSpPr txBox="1"/>
          <p:nvPr/>
        </p:nvSpPr>
        <p:spPr>
          <a:xfrm>
            <a:off x="5448722" y="4466237"/>
            <a:ext cx="414669" cy="307777"/>
          </a:xfrm>
          <a:prstGeom prst="rect">
            <a:avLst/>
          </a:prstGeom>
          <a:noFill/>
        </p:spPr>
        <p:txBody>
          <a:bodyPr wrap="square" rtlCol="0">
            <a:spAutoFit/>
          </a:bodyPr>
          <a:lstStyle/>
          <a:p>
            <a:r>
              <a:rPr lang="en-GB" sz="1400" b="1" dirty="0">
                <a:solidFill>
                  <a:schemeClr val="tx2"/>
                </a:solidFill>
              </a:rPr>
              <a:t>2</a:t>
            </a:r>
          </a:p>
        </p:txBody>
      </p:sp>
      <p:sp>
        <p:nvSpPr>
          <p:cNvPr id="63" name="TextBox 62">
            <a:extLst>
              <a:ext uri="{FF2B5EF4-FFF2-40B4-BE49-F238E27FC236}">
                <a16:creationId xmlns:a16="http://schemas.microsoft.com/office/drawing/2014/main" id="{9C76EC6F-6214-433A-84B3-6E9766952EE4}"/>
              </a:ext>
            </a:extLst>
          </p:cNvPr>
          <p:cNvSpPr txBox="1"/>
          <p:nvPr/>
        </p:nvSpPr>
        <p:spPr>
          <a:xfrm>
            <a:off x="6983358" y="4459148"/>
            <a:ext cx="414669" cy="307777"/>
          </a:xfrm>
          <a:prstGeom prst="rect">
            <a:avLst/>
          </a:prstGeom>
          <a:noFill/>
        </p:spPr>
        <p:txBody>
          <a:bodyPr wrap="square" rtlCol="0">
            <a:spAutoFit/>
          </a:bodyPr>
          <a:lstStyle/>
          <a:p>
            <a:r>
              <a:rPr lang="en-GB" sz="1400" b="1" dirty="0">
                <a:solidFill>
                  <a:schemeClr val="tx2"/>
                </a:solidFill>
              </a:rPr>
              <a:t>3</a:t>
            </a:r>
          </a:p>
        </p:txBody>
      </p:sp>
      <p:sp>
        <p:nvSpPr>
          <p:cNvPr id="64" name="TextBox 63">
            <a:extLst>
              <a:ext uri="{FF2B5EF4-FFF2-40B4-BE49-F238E27FC236}">
                <a16:creationId xmlns:a16="http://schemas.microsoft.com/office/drawing/2014/main" id="{C6CBD68C-297A-422B-82EE-DCD3D122B762}"/>
              </a:ext>
            </a:extLst>
          </p:cNvPr>
          <p:cNvSpPr txBox="1"/>
          <p:nvPr/>
        </p:nvSpPr>
        <p:spPr>
          <a:xfrm>
            <a:off x="8539254" y="4462690"/>
            <a:ext cx="414669" cy="307777"/>
          </a:xfrm>
          <a:prstGeom prst="rect">
            <a:avLst/>
          </a:prstGeom>
          <a:noFill/>
        </p:spPr>
        <p:txBody>
          <a:bodyPr wrap="square" rtlCol="0">
            <a:spAutoFit/>
          </a:bodyPr>
          <a:lstStyle/>
          <a:p>
            <a:r>
              <a:rPr lang="en-GB" sz="1400" b="1" dirty="0">
                <a:solidFill>
                  <a:schemeClr val="tx2"/>
                </a:solidFill>
              </a:rPr>
              <a:t>4</a:t>
            </a:r>
          </a:p>
        </p:txBody>
      </p:sp>
      <p:sp>
        <p:nvSpPr>
          <p:cNvPr id="65" name="TextBox 64">
            <a:extLst>
              <a:ext uri="{FF2B5EF4-FFF2-40B4-BE49-F238E27FC236}">
                <a16:creationId xmlns:a16="http://schemas.microsoft.com/office/drawing/2014/main" id="{15FF05FC-5B3D-46E0-BC72-EFA9B889C23E}"/>
              </a:ext>
            </a:extLst>
          </p:cNvPr>
          <p:cNvSpPr txBox="1"/>
          <p:nvPr/>
        </p:nvSpPr>
        <p:spPr>
          <a:xfrm>
            <a:off x="10095146" y="4466233"/>
            <a:ext cx="414669" cy="307777"/>
          </a:xfrm>
          <a:prstGeom prst="rect">
            <a:avLst/>
          </a:prstGeom>
          <a:noFill/>
        </p:spPr>
        <p:txBody>
          <a:bodyPr wrap="square" rtlCol="0">
            <a:spAutoFit/>
          </a:bodyPr>
          <a:lstStyle/>
          <a:p>
            <a:r>
              <a:rPr lang="en-GB" sz="1400" b="1" dirty="0">
                <a:solidFill>
                  <a:schemeClr val="tx2"/>
                </a:solidFill>
              </a:rPr>
              <a:t>5</a:t>
            </a:r>
          </a:p>
        </p:txBody>
      </p:sp>
      <p:sp>
        <p:nvSpPr>
          <p:cNvPr id="66" name="TextBox 65">
            <a:extLst>
              <a:ext uri="{FF2B5EF4-FFF2-40B4-BE49-F238E27FC236}">
                <a16:creationId xmlns:a16="http://schemas.microsoft.com/office/drawing/2014/main" id="{44690F6D-F96D-4E8B-8901-D87640F0EECF}"/>
              </a:ext>
            </a:extLst>
          </p:cNvPr>
          <p:cNvSpPr txBox="1"/>
          <p:nvPr/>
        </p:nvSpPr>
        <p:spPr>
          <a:xfrm>
            <a:off x="3885733" y="3647524"/>
            <a:ext cx="414669" cy="307777"/>
          </a:xfrm>
          <a:prstGeom prst="rect">
            <a:avLst/>
          </a:prstGeom>
          <a:noFill/>
        </p:spPr>
        <p:txBody>
          <a:bodyPr wrap="square" rtlCol="0">
            <a:spAutoFit/>
          </a:bodyPr>
          <a:lstStyle/>
          <a:p>
            <a:r>
              <a:rPr lang="en-GB" sz="1400" b="1" dirty="0">
                <a:solidFill>
                  <a:schemeClr val="tx2"/>
                </a:solidFill>
              </a:rPr>
              <a:t>2</a:t>
            </a:r>
          </a:p>
        </p:txBody>
      </p:sp>
      <p:sp>
        <p:nvSpPr>
          <p:cNvPr id="67" name="TextBox 66">
            <a:extLst>
              <a:ext uri="{FF2B5EF4-FFF2-40B4-BE49-F238E27FC236}">
                <a16:creationId xmlns:a16="http://schemas.microsoft.com/office/drawing/2014/main" id="{B0B3739C-7381-403F-B87D-449DEE49B94F}"/>
              </a:ext>
            </a:extLst>
          </p:cNvPr>
          <p:cNvSpPr txBox="1"/>
          <p:nvPr/>
        </p:nvSpPr>
        <p:spPr>
          <a:xfrm>
            <a:off x="5452263" y="3640432"/>
            <a:ext cx="414669" cy="307777"/>
          </a:xfrm>
          <a:prstGeom prst="rect">
            <a:avLst/>
          </a:prstGeom>
          <a:noFill/>
        </p:spPr>
        <p:txBody>
          <a:bodyPr wrap="square" rtlCol="0">
            <a:spAutoFit/>
          </a:bodyPr>
          <a:lstStyle/>
          <a:p>
            <a:r>
              <a:rPr lang="en-GB" sz="1400" b="1" dirty="0">
                <a:solidFill>
                  <a:schemeClr val="tx2"/>
                </a:solidFill>
              </a:rPr>
              <a:t>4</a:t>
            </a:r>
          </a:p>
        </p:txBody>
      </p:sp>
      <p:sp>
        <p:nvSpPr>
          <p:cNvPr id="68" name="TextBox 67">
            <a:extLst>
              <a:ext uri="{FF2B5EF4-FFF2-40B4-BE49-F238E27FC236}">
                <a16:creationId xmlns:a16="http://schemas.microsoft.com/office/drawing/2014/main" id="{C308F948-8692-407A-A15E-B1D826FE81A1}"/>
              </a:ext>
            </a:extLst>
          </p:cNvPr>
          <p:cNvSpPr txBox="1"/>
          <p:nvPr/>
        </p:nvSpPr>
        <p:spPr>
          <a:xfrm>
            <a:off x="6997524" y="3643973"/>
            <a:ext cx="414669" cy="307777"/>
          </a:xfrm>
          <a:prstGeom prst="rect">
            <a:avLst/>
          </a:prstGeom>
          <a:noFill/>
        </p:spPr>
        <p:txBody>
          <a:bodyPr wrap="square" rtlCol="0">
            <a:spAutoFit/>
          </a:bodyPr>
          <a:lstStyle/>
          <a:p>
            <a:r>
              <a:rPr lang="en-GB" sz="1400" b="1" dirty="0">
                <a:solidFill>
                  <a:schemeClr val="tx2"/>
                </a:solidFill>
              </a:rPr>
              <a:t>6</a:t>
            </a:r>
          </a:p>
        </p:txBody>
      </p:sp>
      <p:sp>
        <p:nvSpPr>
          <p:cNvPr id="69" name="TextBox 68">
            <a:extLst>
              <a:ext uri="{FF2B5EF4-FFF2-40B4-BE49-F238E27FC236}">
                <a16:creationId xmlns:a16="http://schemas.microsoft.com/office/drawing/2014/main" id="{0B0DA738-13E4-474B-AA5F-C61AE11A26EA}"/>
              </a:ext>
            </a:extLst>
          </p:cNvPr>
          <p:cNvSpPr txBox="1"/>
          <p:nvPr/>
        </p:nvSpPr>
        <p:spPr>
          <a:xfrm>
            <a:off x="8542790" y="3647513"/>
            <a:ext cx="414669" cy="307777"/>
          </a:xfrm>
          <a:prstGeom prst="rect">
            <a:avLst/>
          </a:prstGeom>
          <a:noFill/>
        </p:spPr>
        <p:txBody>
          <a:bodyPr wrap="square" rtlCol="0">
            <a:spAutoFit/>
          </a:bodyPr>
          <a:lstStyle/>
          <a:p>
            <a:r>
              <a:rPr lang="en-GB" sz="1400" b="1" dirty="0">
                <a:solidFill>
                  <a:schemeClr val="tx2"/>
                </a:solidFill>
              </a:rPr>
              <a:t>8</a:t>
            </a:r>
          </a:p>
        </p:txBody>
      </p:sp>
      <p:sp>
        <p:nvSpPr>
          <p:cNvPr id="70" name="TextBox 69">
            <a:extLst>
              <a:ext uri="{FF2B5EF4-FFF2-40B4-BE49-F238E27FC236}">
                <a16:creationId xmlns:a16="http://schemas.microsoft.com/office/drawing/2014/main" id="{60DEE08B-7217-4AF7-B8FD-7A457ABE9CAC}"/>
              </a:ext>
            </a:extLst>
          </p:cNvPr>
          <p:cNvSpPr txBox="1"/>
          <p:nvPr/>
        </p:nvSpPr>
        <p:spPr>
          <a:xfrm>
            <a:off x="10002988" y="3640422"/>
            <a:ext cx="414669" cy="307777"/>
          </a:xfrm>
          <a:prstGeom prst="rect">
            <a:avLst/>
          </a:prstGeom>
          <a:noFill/>
        </p:spPr>
        <p:txBody>
          <a:bodyPr wrap="square" rtlCol="0">
            <a:spAutoFit/>
          </a:bodyPr>
          <a:lstStyle/>
          <a:p>
            <a:r>
              <a:rPr lang="en-GB" sz="1400" b="1" dirty="0">
                <a:solidFill>
                  <a:schemeClr val="tx2"/>
                </a:solidFill>
              </a:rPr>
              <a:t>10</a:t>
            </a:r>
          </a:p>
        </p:txBody>
      </p:sp>
      <p:sp>
        <p:nvSpPr>
          <p:cNvPr id="71" name="TextBox 70">
            <a:extLst>
              <a:ext uri="{FF2B5EF4-FFF2-40B4-BE49-F238E27FC236}">
                <a16:creationId xmlns:a16="http://schemas.microsoft.com/office/drawing/2014/main" id="{C1C347B7-421C-4B73-B208-ACF178822B3A}"/>
              </a:ext>
            </a:extLst>
          </p:cNvPr>
          <p:cNvSpPr txBox="1"/>
          <p:nvPr/>
        </p:nvSpPr>
        <p:spPr>
          <a:xfrm>
            <a:off x="3878642" y="2779192"/>
            <a:ext cx="414669" cy="307777"/>
          </a:xfrm>
          <a:prstGeom prst="rect">
            <a:avLst/>
          </a:prstGeom>
          <a:noFill/>
        </p:spPr>
        <p:txBody>
          <a:bodyPr wrap="square" rtlCol="0">
            <a:spAutoFit/>
          </a:bodyPr>
          <a:lstStyle/>
          <a:p>
            <a:r>
              <a:rPr lang="en-GB" sz="1400" b="1" dirty="0">
                <a:solidFill>
                  <a:schemeClr val="tx2"/>
                </a:solidFill>
              </a:rPr>
              <a:t>3</a:t>
            </a:r>
          </a:p>
        </p:txBody>
      </p:sp>
      <p:sp>
        <p:nvSpPr>
          <p:cNvPr id="72" name="TextBox 71">
            <a:extLst>
              <a:ext uri="{FF2B5EF4-FFF2-40B4-BE49-F238E27FC236}">
                <a16:creationId xmlns:a16="http://schemas.microsoft.com/office/drawing/2014/main" id="{4F541E05-8FD8-45F1-8D54-40C5C099E052}"/>
              </a:ext>
            </a:extLst>
          </p:cNvPr>
          <p:cNvSpPr txBox="1"/>
          <p:nvPr/>
        </p:nvSpPr>
        <p:spPr>
          <a:xfrm>
            <a:off x="5452268" y="2779190"/>
            <a:ext cx="414669" cy="307777"/>
          </a:xfrm>
          <a:prstGeom prst="rect">
            <a:avLst/>
          </a:prstGeom>
          <a:noFill/>
        </p:spPr>
        <p:txBody>
          <a:bodyPr wrap="square" rtlCol="0">
            <a:spAutoFit/>
          </a:bodyPr>
          <a:lstStyle/>
          <a:p>
            <a:r>
              <a:rPr lang="en-GB" sz="1400" b="1" dirty="0">
                <a:solidFill>
                  <a:schemeClr val="tx2"/>
                </a:solidFill>
              </a:rPr>
              <a:t>6</a:t>
            </a:r>
          </a:p>
        </p:txBody>
      </p:sp>
      <p:sp>
        <p:nvSpPr>
          <p:cNvPr id="73" name="TextBox 72">
            <a:extLst>
              <a:ext uri="{FF2B5EF4-FFF2-40B4-BE49-F238E27FC236}">
                <a16:creationId xmlns:a16="http://schemas.microsoft.com/office/drawing/2014/main" id="{54E18C61-66EC-4C14-BEF2-B63E2CB3F124}"/>
              </a:ext>
            </a:extLst>
          </p:cNvPr>
          <p:cNvSpPr txBox="1"/>
          <p:nvPr/>
        </p:nvSpPr>
        <p:spPr>
          <a:xfrm>
            <a:off x="5455809" y="1995917"/>
            <a:ext cx="414669" cy="307777"/>
          </a:xfrm>
          <a:prstGeom prst="rect">
            <a:avLst/>
          </a:prstGeom>
          <a:noFill/>
        </p:spPr>
        <p:txBody>
          <a:bodyPr wrap="square" rtlCol="0">
            <a:spAutoFit/>
          </a:bodyPr>
          <a:lstStyle/>
          <a:p>
            <a:r>
              <a:rPr lang="en-GB" sz="1400" b="1" dirty="0">
                <a:solidFill>
                  <a:schemeClr val="tx2"/>
                </a:solidFill>
              </a:rPr>
              <a:t>8</a:t>
            </a:r>
          </a:p>
        </p:txBody>
      </p:sp>
      <p:sp>
        <p:nvSpPr>
          <p:cNvPr id="74" name="TextBox 73">
            <a:extLst>
              <a:ext uri="{FF2B5EF4-FFF2-40B4-BE49-F238E27FC236}">
                <a16:creationId xmlns:a16="http://schemas.microsoft.com/office/drawing/2014/main" id="{5AC10EEB-FCDF-4EED-A314-07A03AA95A3B}"/>
              </a:ext>
            </a:extLst>
          </p:cNvPr>
          <p:cNvSpPr txBox="1"/>
          <p:nvPr/>
        </p:nvSpPr>
        <p:spPr>
          <a:xfrm>
            <a:off x="3882183" y="1985291"/>
            <a:ext cx="414669" cy="307777"/>
          </a:xfrm>
          <a:prstGeom prst="rect">
            <a:avLst/>
          </a:prstGeom>
          <a:noFill/>
        </p:spPr>
        <p:txBody>
          <a:bodyPr wrap="square" rtlCol="0">
            <a:spAutoFit/>
          </a:bodyPr>
          <a:lstStyle/>
          <a:p>
            <a:r>
              <a:rPr lang="en-GB" sz="1400" b="1" dirty="0">
                <a:solidFill>
                  <a:schemeClr val="tx2"/>
                </a:solidFill>
              </a:rPr>
              <a:t>4</a:t>
            </a:r>
          </a:p>
        </p:txBody>
      </p:sp>
      <p:sp>
        <p:nvSpPr>
          <p:cNvPr id="75" name="TextBox 74">
            <a:extLst>
              <a:ext uri="{FF2B5EF4-FFF2-40B4-BE49-F238E27FC236}">
                <a16:creationId xmlns:a16="http://schemas.microsoft.com/office/drawing/2014/main" id="{7AA160E9-E53F-47C7-A4E9-F292AD9B48A1}"/>
              </a:ext>
            </a:extLst>
          </p:cNvPr>
          <p:cNvSpPr txBox="1"/>
          <p:nvPr/>
        </p:nvSpPr>
        <p:spPr>
          <a:xfrm>
            <a:off x="3885725" y="1191394"/>
            <a:ext cx="414669" cy="307777"/>
          </a:xfrm>
          <a:prstGeom prst="rect">
            <a:avLst/>
          </a:prstGeom>
          <a:noFill/>
        </p:spPr>
        <p:txBody>
          <a:bodyPr wrap="square" rtlCol="0">
            <a:spAutoFit/>
          </a:bodyPr>
          <a:lstStyle/>
          <a:p>
            <a:r>
              <a:rPr lang="en-GB" sz="1400" b="1" dirty="0">
                <a:solidFill>
                  <a:schemeClr val="tx2"/>
                </a:solidFill>
              </a:rPr>
              <a:t>5</a:t>
            </a:r>
          </a:p>
        </p:txBody>
      </p:sp>
      <p:sp>
        <p:nvSpPr>
          <p:cNvPr id="76" name="TextBox 75">
            <a:extLst>
              <a:ext uri="{FF2B5EF4-FFF2-40B4-BE49-F238E27FC236}">
                <a16:creationId xmlns:a16="http://schemas.microsoft.com/office/drawing/2014/main" id="{83B52A1B-F6E4-44F6-9D83-298DC1459CC7}"/>
              </a:ext>
            </a:extLst>
          </p:cNvPr>
          <p:cNvSpPr txBox="1"/>
          <p:nvPr/>
        </p:nvSpPr>
        <p:spPr>
          <a:xfrm>
            <a:off x="5406187" y="1202016"/>
            <a:ext cx="414669" cy="307777"/>
          </a:xfrm>
          <a:prstGeom prst="rect">
            <a:avLst/>
          </a:prstGeom>
          <a:noFill/>
        </p:spPr>
        <p:txBody>
          <a:bodyPr wrap="square" rtlCol="0">
            <a:spAutoFit/>
          </a:bodyPr>
          <a:lstStyle/>
          <a:p>
            <a:r>
              <a:rPr lang="en-GB" sz="1400" b="1" dirty="0">
                <a:solidFill>
                  <a:schemeClr val="tx2"/>
                </a:solidFill>
              </a:rPr>
              <a:t>10</a:t>
            </a:r>
          </a:p>
        </p:txBody>
      </p:sp>
      <p:sp>
        <p:nvSpPr>
          <p:cNvPr id="77" name="TextBox 76">
            <a:extLst>
              <a:ext uri="{FF2B5EF4-FFF2-40B4-BE49-F238E27FC236}">
                <a16:creationId xmlns:a16="http://schemas.microsoft.com/office/drawing/2014/main" id="{D9FB4054-573E-48CB-BA9B-6539F9DDEB33}"/>
              </a:ext>
            </a:extLst>
          </p:cNvPr>
          <p:cNvSpPr txBox="1"/>
          <p:nvPr/>
        </p:nvSpPr>
        <p:spPr>
          <a:xfrm>
            <a:off x="7001066" y="2775645"/>
            <a:ext cx="414669" cy="307777"/>
          </a:xfrm>
          <a:prstGeom prst="rect">
            <a:avLst/>
          </a:prstGeom>
          <a:noFill/>
        </p:spPr>
        <p:txBody>
          <a:bodyPr wrap="square" rtlCol="0">
            <a:spAutoFit/>
          </a:bodyPr>
          <a:lstStyle/>
          <a:p>
            <a:r>
              <a:rPr lang="en-GB" sz="1400" b="1" dirty="0">
                <a:solidFill>
                  <a:schemeClr val="tx2"/>
                </a:solidFill>
              </a:rPr>
              <a:t>9</a:t>
            </a:r>
          </a:p>
        </p:txBody>
      </p:sp>
      <p:sp>
        <p:nvSpPr>
          <p:cNvPr id="78" name="TextBox 77">
            <a:extLst>
              <a:ext uri="{FF2B5EF4-FFF2-40B4-BE49-F238E27FC236}">
                <a16:creationId xmlns:a16="http://schemas.microsoft.com/office/drawing/2014/main" id="{A1D17FFF-36FB-4E04-929B-FAC5A993DF4B}"/>
              </a:ext>
            </a:extLst>
          </p:cNvPr>
          <p:cNvSpPr txBox="1"/>
          <p:nvPr/>
        </p:nvSpPr>
        <p:spPr>
          <a:xfrm>
            <a:off x="6937269" y="1999466"/>
            <a:ext cx="414669" cy="307777"/>
          </a:xfrm>
          <a:prstGeom prst="rect">
            <a:avLst/>
          </a:prstGeom>
          <a:noFill/>
        </p:spPr>
        <p:txBody>
          <a:bodyPr wrap="square" rtlCol="0">
            <a:spAutoFit/>
          </a:bodyPr>
          <a:lstStyle/>
          <a:p>
            <a:r>
              <a:rPr lang="en-GB" sz="1400" b="1" dirty="0">
                <a:solidFill>
                  <a:schemeClr val="tx2"/>
                </a:solidFill>
              </a:rPr>
              <a:t>12</a:t>
            </a:r>
          </a:p>
        </p:txBody>
      </p:sp>
      <p:sp>
        <p:nvSpPr>
          <p:cNvPr id="79" name="TextBox 78">
            <a:extLst>
              <a:ext uri="{FF2B5EF4-FFF2-40B4-BE49-F238E27FC236}">
                <a16:creationId xmlns:a16="http://schemas.microsoft.com/office/drawing/2014/main" id="{1B29BD81-428D-4372-B8C9-46207DD18D0D}"/>
              </a:ext>
            </a:extLst>
          </p:cNvPr>
          <p:cNvSpPr txBox="1"/>
          <p:nvPr/>
        </p:nvSpPr>
        <p:spPr>
          <a:xfrm>
            <a:off x="6940811" y="1194927"/>
            <a:ext cx="414669" cy="307777"/>
          </a:xfrm>
          <a:prstGeom prst="rect">
            <a:avLst/>
          </a:prstGeom>
          <a:noFill/>
        </p:spPr>
        <p:txBody>
          <a:bodyPr wrap="square" rtlCol="0">
            <a:spAutoFit/>
          </a:bodyPr>
          <a:lstStyle/>
          <a:p>
            <a:r>
              <a:rPr lang="en-GB" sz="1400" b="1" dirty="0">
                <a:solidFill>
                  <a:schemeClr val="tx2"/>
                </a:solidFill>
              </a:rPr>
              <a:t>15</a:t>
            </a:r>
          </a:p>
        </p:txBody>
      </p:sp>
      <p:sp>
        <p:nvSpPr>
          <p:cNvPr id="80" name="TextBox 79">
            <a:extLst>
              <a:ext uri="{FF2B5EF4-FFF2-40B4-BE49-F238E27FC236}">
                <a16:creationId xmlns:a16="http://schemas.microsoft.com/office/drawing/2014/main" id="{601223A2-21CF-4A76-A0B6-9E7DF4D2B88E}"/>
              </a:ext>
            </a:extLst>
          </p:cNvPr>
          <p:cNvSpPr txBox="1"/>
          <p:nvPr/>
        </p:nvSpPr>
        <p:spPr>
          <a:xfrm>
            <a:off x="8471902" y="2779189"/>
            <a:ext cx="414669" cy="307777"/>
          </a:xfrm>
          <a:prstGeom prst="rect">
            <a:avLst/>
          </a:prstGeom>
          <a:noFill/>
        </p:spPr>
        <p:txBody>
          <a:bodyPr wrap="square" rtlCol="0">
            <a:spAutoFit/>
          </a:bodyPr>
          <a:lstStyle/>
          <a:p>
            <a:r>
              <a:rPr lang="en-GB" sz="1400" b="1" dirty="0">
                <a:solidFill>
                  <a:schemeClr val="tx2"/>
                </a:solidFill>
              </a:rPr>
              <a:t>12</a:t>
            </a:r>
          </a:p>
        </p:txBody>
      </p:sp>
      <p:sp>
        <p:nvSpPr>
          <p:cNvPr id="81" name="TextBox 80">
            <a:extLst>
              <a:ext uri="{FF2B5EF4-FFF2-40B4-BE49-F238E27FC236}">
                <a16:creationId xmlns:a16="http://schemas.microsoft.com/office/drawing/2014/main" id="{239AF6FF-3CC8-43FF-A073-DCA8C8C05593}"/>
              </a:ext>
            </a:extLst>
          </p:cNvPr>
          <p:cNvSpPr txBox="1"/>
          <p:nvPr/>
        </p:nvSpPr>
        <p:spPr>
          <a:xfrm>
            <a:off x="8471897" y="1992376"/>
            <a:ext cx="414669" cy="307777"/>
          </a:xfrm>
          <a:prstGeom prst="rect">
            <a:avLst/>
          </a:prstGeom>
          <a:noFill/>
        </p:spPr>
        <p:txBody>
          <a:bodyPr wrap="square" rtlCol="0">
            <a:spAutoFit/>
          </a:bodyPr>
          <a:lstStyle/>
          <a:p>
            <a:r>
              <a:rPr lang="en-GB" sz="1400" b="1" dirty="0">
                <a:solidFill>
                  <a:schemeClr val="tx2"/>
                </a:solidFill>
              </a:rPr>
              <a:t>16</a:t>
            </a:r>
          </a:p>
        </p:txBody>
      </p:sp>
      <p:sp>
        <p:nvSpPr>
          <p:cNvPr id="82" name="TextBox 81">
            <a:extLst>
              <a:ext uri="{FF2B5EF4-FFF2-40B4-BE49-F238E27FC236}">
                <a16:creationId xmlns:a16="http://schemas.microsoft.com/office/drawing/2014/main" id="{74684107-E84E-447E-AA0C-BD9CE7B2CE59}"/>
              </a:ext>
            </a:extLst>
          </p:cNvPr>
          <p:cNvSpPr txBox="1"/>
          <p:nvPr/>
        </p:nvSpPr>
        <p:spPr>
          <a:xfrm>
            <a:off x="8475438" y="1198470"/>
            <a:ext cx="414669" cy="307777"/>
          </a:xfrm>
          <a:prstGeom prst="rect">
            <a:avLst/>
          </a:prstGeom>
          <a:noFill/>
        </p:spPr>
        <p:txBody>
          <a:bodyPr wrap="square" rtlCol="0">
            <a:spAutoFit/>
          </a:bodyPr>
          <a:lstStyle/>
          <a:p>
            <a:r>
              <a:rPr lang="en-GB" sz="1400" b="1" dirty="0">
                <a:solidFill>
                  <a:schemeClr val="tx2"/>
                </a:solidFill>
              </a:rPr>
              <a:t>20</a:t>
            </a:r>
          </a:p>
        </p:txBody>
      </p:sp>
      <p:sp>
        <p:nvSpPr>
          <p:cNvPr id="83" name="TextBox 82">
            <a:extLst>
              <a:ext uri="{FF2B5EF4-FFF2-40B4-BE49-F238E27FC236}">
                <a16:creationId xmlns:a16="http://schemas.microsoft.com/office/drawing/2014/main" id="{7CD0CFBD-AC6D-44C8-A922-7B592EE878AE}"/>
              </a:ext>
            </a:extLst>
          </p:cNvPr>
          <p:cNvSpPr txBox="1"/>
          <p:nvPr/>
        </p:nvSpPr>
        <p:spPr>
          <a:xfrm>
            <a:off x="10006531" y="2772092"/>
            <a:ext cx="414669" cy="307777"/>
          </a:xfrm>
          <a:prstGeom prst="rect">
            <a:avLst/>
          </a:prstGeom>
          <a:noFill/>
        </p:spPr>
        <p:txBody>
          <a:bodyPr wrap="square" rtlCol="0">
            <a:spAutoFit/>
          </a:bodyPr>
          <a:lstStyle/>
          <a:p>
            <a:r>
              <a:rPr lang="en-GB" sz="1400" b="1" dirty="0">
                <a:solidFill>
                  <a:schemeClr val="tx2"/>
                </a:solidFill>
              </a:rPr>
              <a:t>15</a:t>
            </a:r>
          </a:p>
        </p:txBody>
      </p:sp>
      <p:sp>
        <p:nvSpPr>
          <p:cNvPr id="84" name="TextBox 83">
            <a:extLst>
              <a:ext uri="{FF2B5EF4-FFF2-40B4-BE49-F238E27FC236}">
                <a16:creationId xmlns:a16="http://schemas.microsoft.com/office/drawing/2014/main" id="{9AF1B9C7-19B1-4C92-B941-0A30FD357974}"/>
              </a:ext>
            </a:extLst>
          </p:cNvPr>
          <p:cNvSpPr txBox="1"/>
          <p:nvPr/>
        </p:nvSpPr>
        <p:spPr>
          <a:xfrm>
            <a:off x="10010071" y="1988820"/>
            <a:ext cx="414669" cy="307777"/>
          </a:xfrm>
          <a:prstGeom prst="rect">
            <a:avLst/>
          </a:prstGeom>
          <a:noFill/>
        </p:spPr>
        <p:txBody>
          <a:bodyPr wrap="square" rtlCol="0">
            <a:spAutoFit/>
          </a:bodyPr>
          <a:lstStyle/>
          <a:p>
            <a:r>
              <a:rPr lang="en-GB" sz="1400" b="1" dirty="0">
                <a:solidFill>
                  <a:schemeClr val="tx2"/>
                </a:solidFill>
              </a:rPr>
              <a:t>20</a:t>
            </a:r>
          </a:p>
        </p:txBody>
      </p:sp>
      <p:sp>
        <p:nvSpPr>
          <p:cNvPr id="85" name="TextBox 84">
            <a:extLst>
              <a:ext uri="{FF2B5EF4-FFF2-40B4-BE49-F238E27FC236}">
                <a16:creationId xmlns:a16="http://schemas.microsoft.com/office/drawing/2014/main" id="{52777629-9CAF-4ADD-BFF0-968ACCD1DB0F}"/>
              </a:ext>
            </a:extLst>
          </p:cNvPr>
          <p:cNvSpPr txBox="1"/>
          <p:nvPr/>
        </p:nvSpPr>
        <p:spPr>
          <a:xfrm>
            <a:off x="10013614" y="1194917"/>
            <a:ext cx="414669" cy="307777"/>
          </a:xfrm>
          <a:prstGeom prst="rect">
            <a:avLst/>
          </a:prstGeom>
          <a:noFill/>
        </p:spPr>
        <p:txBody>
          <a:bodyPr wrap="square" rtlCol="0">
            <a:spAutoFit/>
          </a:bodyPr>
          <a:lstStyle/>
          <a:p>
            <a:r>
              <a:rPr lang="en-GB" sz="1400" b="1" dirty="0">
                <a:solidFill>
                  <a:schemeClr val="tx2"/>
                </a:solidFill>
              </a:rPr>
              <a:t>25</a:t>
            </a:r>
          </a:p>
        </p:txBody>
      </p:sp>
      <p:sp>
        <p:nvSpPr>
          <p:cNvPr id="87" name="Rectangle 86">
            <a:extLst>
              <a:ext uri="{FF2B5EF4-FFF2-40B4-BE49-F238E27FC236}">
                <a16:creationId xmlns:a16="http://schemas.microsoft.com/office/drawing/2014/main" id="{A2E55F28-2D3D-4B53-B26A-7F1D0DAADA51}"/>
              </a:ext>
            </a:extLst>
          </p:cNvPr>
          <p:cNvSpPr/>
          <p:nvPr/>
        </p:nvSpPr>
        <p:spPr>
          <a:xfrm>
            <a:off x="87677" y="6554912"/>
            <a:ext cx="795901" cy="228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lide Number Placeholder 3">
            <a:extLst>
              <a:ext uri="{FF2B5EF4-FFF2-40B4-BE49-F238E27FC236}">
                <a16:creationId xmlns:a16="http://schemas.microsoft.com/office/drawing/2014/main" id="{545580E5-D6C1-4484-9492-5EA7FA38A8EA}"/>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DB42E12-A786-4CC2-B533-7A1658A15C83}" type="slidenum">
              <a:rPr kumimoji="0" lang="en-GB" sz="800" b="0" i="0" u="none" strike="noStrike" kern="1200" cap="none" spc="0" normalizeH="0" baseline="0" noProof="0" smtClean="0">
                <a:ln>
                  <a:noFill/>
                </a:ln>
                <a:solidFill>
                  <a:srgbClr val="2C273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800" b="0" i="0" u="none" strike="noStrike" kern="1200" cap="none" spc="0" normalizeH="0" baseline="0" noProof="0" dirty="0">
              <a:ln>
                <a:noFill/>
              </a:ln>
              <a:solidFill>
                <a:srgbClr val="2C273D"/>
              </a:solidFill>
              <a:effectLst/>
              <a:uLnTx/>
              <a:uFillTx/>
              <a:latin typeface="Arial"/>
              <a:ea typeface="+mn-ea"/>
              <a:cs typeface="+mn-cs"/>
            </a:endParaRPr>
          </a:p>
        </p:txBody>
      </p:sp>
    </p:spTree>
    <p:extLst>
      <p:ext uri="{BB962C8B-B14F-4D97-AF65-F5344CB8AC3E}">
        <p14:creationId xmlns:p14="http://schemas.microsoft.com/office/powerpoint/2010/main" val="411483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2F18A7DA-898D-4380-A72C-C0D5CEA11C76}"/>
              </a:ext>
            </a:extLst>
          </p:cNvPr>
          <p:cNvSpPr txBox="1"/>
          <p:nvPr/>
        </p:nvSpPr>
        <p:spPr>
          <a:xfrm>
            <a:off x="87677" y="206825"/>
            <a:ext cx="819508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APPENDICES - Corporate Risk Register Dashboard – Risk </a:t>
            </a:r>
            <a:r>
              <a:rPr lang="en-GB" b="1" dirty="0">
                <a:solidFill>
                  <a:prstClr val="black"/>
                </a:solidFill>
                <a:latin typeface="Calibri" panose="020F0502020204030204"/>
              </a:rPr>
              <a:t>Types &amp; </a:t>
            </a: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Categories</a:t>
            </a:r>
          </a:p>
        </p:txBody>
      </p:sp>
      <p:cxnSp>
        <p:nvCxnSpPr>
          <p:cNvPr id="51" name="Straight Connector 50">
            <a:extLst>
              <a:ext uri="{FF2B5EF4-FFF2-40B4-BE49-F238E27FC236}">
                <a16:creationId xmlns:a16="http://schemas.microsoft.com/office/drawing/2014/main" id="{6DE49712-F6BC-47B6-886A-4E0A5DE1EC1E}"/>
              </a:ext>
            </a:extLst>
          </p:cNvPr>
          <p:cNvCxnSpPr>
            <a:cxnSpLocks/>
          </p:cNvCxnSpPr>
          <p:nvPr/>
        </p:nvCxnSpPr>
        <p:spPr>
          <a:xfrm>
            <a:off x="165100" y="739739"/>
            <a:ext cx="11811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2" name="Picture 7" descr="Image result for NHS Providers Logo. Size: 220 x 106. Source: jobs.theguardian.com">
            <a:extLst>
              <a:ext uri="{FF2B5EF4-FFF2-40B4-BE49-F238E27FC236}">
                <a16:creationId xmlns:a16="http://schemas.microsoft.com/office/drawing/2014/main" id="{E0F50083-66B4-497B-BA16-AFA5C9F644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467" y="69215"/>
            <a:ext cx="1313171" cy="632710"/>
          </a:xfrm>
          <a:prstGeom prst="rect">
            <a:avLst/>
          </a:prstGeom>
          <a:noFill/>
          <a:extLst>
            <a:ext uri="{909E8E84-426E-40DD-AFC4-6F175D3DCCD1}">
              <a14:hiddenFill xmlns:a14="http://schemas.microsoft.com/office/drawing/2010/main">
                <a:solidFill>
                  <a:srgbClr val="FFFFFF"/>
                </a:solidFill>
              </a14:hiddenFill>
            </a:ext>
          </a:extLst>
        </p:spPr>
      </p:pic>
      <p:grpSp>
        <p:nvGrpSpPr>
          <p:cNvPr id="36" name="Group 35">
            <a:extLst>
              <a:ext uri="{FF2B5EF4-FFF2-40B4-BE49-F238E27FC236}">
                <a16:creationId xmlns:a16="http://schemas.microsoft.com/office/drawing/2014/main" id="{C2180C68-2861-4B2D-A849-13C037498728}"/>
              </a:ext>
            </a:extLst>
          </p:cNvPr>
          <p:cNvGrpSpPr/>
          <p:nvPr/>
        </p:nvGrpSpPr>
        <p:grpSpPr>
          <a:xfrm>
            <a:off x="1021510" y="1562966"/>
            <a:ext cx="9908759" cy="4147075"/>
            <a:chOff x="1021510" y="1275885"/>
            <a:chExt cx="9908759" cy="4147075"/>
          </a:xfrm>
        </p:grpSpPr>
        <p:sp>
          <p:nvSpPr>
            <p:cNvPr id="37" name="Rectangle 36">
              <a:extLst>
                <a:ext uri="{FF2B5EF4-FFF2-40B4-BE49-F238E27FC236}">
                  <a16:creationId xmlns:a16="http://schemas.microsoft.com/office/drawing/2014/main" id="{D3E69FFC-CFBB-4B79-8F0D-A3663DD89294}"/>
                </a:ext>
              </a:extLst>
            </p:cNvPr>
            <p:cNvSpPr/>
            <p:nvPr/>
          </p:nvSpPr>
          <p:spPr>
            <a:xfrm>
              <a:off x="1377113" y="1275885"/>
              <a:ext cx="9553156" cy="667387"/>
            </a:xfrm>
            <a:prstGeom prst="rect">
              <a:avLst/>
            </a:prstGeom>
            <a:noFill/>
            <a:ln w="9525" cap="flat" cmpd="sng" algn="ctr">
              <a:solidFill>
                <a:srgbClr val="C00000"/>
              </a:solidFill>
              <a:prstDash val="dash"/>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i="0" u="none" strike="noStrike" kern="0" cap="none" spc="0" normalizeH="0" baseline="0" noProof="0">
                <a:ln>
                  <a:noFill/>
                </a:ln>
                <a:solidFill>
                  <a:prstClr val="white"/>
                </a:solidFill>
                <a:effectLst/>
                <a:uLnTx/>
                <a:uFillTx/>
                <a:latin typeface="Calibri"/>
                <a:ea typeface="+mn-ea"/>
                <a:cs typeface="+mn-cs"/>
              </a:endParaRPr>
            </a:p>
          </p:txBody>
        </p:sp>
        <p:sp>
          <p:nvSpPr>
            <p:cNvPr id="38" name="Rectangle 37">
              <a:extLst>
                <a:ext uri="{FF2B5EF4-FFF2-40B4-BE49-F238E27FC236}">
                  <a16:creationId xmlns:a16="http://schemas.microsoft.com/office/drawing/2014/main" id="{1E3EDEFA-30FA-473C-96DA-4290907880AD}"/>
                </a:ext>
              </a:extLst>
            </p:cNvPr>
            <p:cNvSpPr/>
            <p:nvPr/>
          </p:nvSpPr>
          <p:spPr>
            <a:xfrm>
              <a:off x="1021510" y="1275885"/>
              <a:ext cx="291057" cy="667387"/>
            </a:xfrm>
            <a:prstGeom prst="rect">
              <a:avLst/>
            </a:prstGeom>
            <a:noFill/>
            <a:ln w="9525" cap="flat" cmpd="sng" algn="ctr">
              <a:solidFill>
                <a:srgbClr val="C00000"/>
              </a:solidFill>
              <a:prstDash val="dash"/>
            </a:ln>
            <a:effectLst>
              <a:outerShdw blurRad="40000" dist="23000" dir="5400000" rotWithShape="0">
                <a:srgbClr val="000000">
                  <a:alpha val="35000"/>
                </a:srgbClr>
              </a:outerShdw>
            </a:effectLst>
          </p:spPr>
          <p:txBody>
            <a:bodyPr vert="vert27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000" i="0" u="none" strike="noStrike" kern="0" cap="none" spc="0" normalizeH="0" baseline="0" noProof="0" dirty="0">
                  <a:ln>
                    <a:noFill/>
                  </a:ln>
                  <a:solidFill>
                    <a:prstClr val="black"/>
                  </a:solidFill>
                  <a:effectLst/>
                  <a:uLnTx/>
                  <a:uFillTx/>
                  <a:latin typeface="Calibri"/>
                  <a:ea typeface="+mn-ea"/>
                  <a:cs typeface="+mn-cs"/>
                </a:rPr>
                <a:t>Level 1</a:t>
              </a:r>
            </a:p>
          </p:txBody>
        </p:sp>
        <p:sp>
          <p:nvSpPr>
            <p:cNvPr id="39" name="Rectangle 38">
              <a:extLst>
                <a:ext uri="{FF2B5EF4-FFF2-40B4-BE49-F238E27FC236}">
                  <a16:creationId xmlns:a16="http://schemas.microsoft.com/office/drawing/2014/main" id="{857BA2A0-8A6C-4CBB-8F4C-9EA0D5BE8BDF}"/>
                </a:ext>
              </a:extLst>
            </p:cNvPr>
            <p:cNvSpPr/>
            <p:nvPr/>
          </p:nvSpPr>
          <p:spPr>
            <a:xfrm>
              <a:off x="1027056" y="2080411"/>
              <a:ext cx="285512" cy="3342549"/>
            </a:xfrm>
            <a:prstGeom prst="rect">
              <a:avLst/>
            </a:prstGeom>
            <a:noFill/>
            <a:ln w="9525" cap="flat" cmpd="sng" algn="ctr">
              <a:solidFill>
                <a:srgbClr val="C00000"/>
              </a:solidFill>
              <a:prstDash val="dash"/>
            </a:ln>
            <a:effectLst>
              <a:outerShdw blurRad="40000" dist="23000" dir="5400000" rotWithShape="0">
                <a:srgbClr val="000000">
                  <a:alpha val="35000"/>
                </a:srgbClr>
              </a:outerShdw>
            </a:effectLst>
          </p:spPr>
          <p:txBody>
            <a:bodyPr vert="vert27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000" i="0" u="none" strike="noStrike" kern="0" cap="none" spc="0" normalizeH="0" baseline="0" noProof="0" dirty="0">
                  <a:ln>
                    <a:noFill/>
                  </a:ln>
                  <a:solidFill>
                    <a:prstClr val="black"/>
                  </a:solidFill>
                  <a:effectLst/>
                  <a:uLnTx/>
                  <a:uFillTx/>
                  <a:latin typeface="Calibri"/>
                  <a:ea typeface="+mn-ea"/>
                  <a:cs typeface="+mn-cs"/>
                </a:rPr>
                <a:t>Level 2</a:t>
              </a:r>
            </a:p>
          </p:txBody>
        </p:sp>
        <p:sp>
          <p:nvSpPr>
            <p:cNvPr id="40" name="Rectangle: Rounded Corners 4">
              <a:extLst>
                <a:ext uri="{FF2B5EF4-FFF2-40B4-BE49-F238E27FC236}">
                  <a16:creationId xmlns:a16="http://schemas.microsoft.com/office/drawing/2014/main" id="{55D08B1C-1FF7-435E-B668-CF3101B284CE}"/>
                </a:ext>
              </a:extLst>
            </p:cNvPr>
            <p:cNvSpPr/>
            <p:nvPr/>
          </p:nvSpPr>
          <p:spPr>
            <a:xfrm>
              <a:off x="1483442" y="1335613"/>
              <a:ext cx="1812649" cy="532476"/>
            </a:xfrm>
            <a:prstGeom prst="roundRect">
              <a:avLst/>
            </a:prstGeom>
            <a:solidFill>
              <a:srgbClr val="C00000"/>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Workforce Risk</a:t>
              </a:r>
            </a:p>
          </p:txBody>
        </p:sp>
        <p:sp>
          <p:nvSpPr>
            <p:cNvPr id="41" name="Rectangle: Rounded Corners 47">
              <a:extLst>
                <a:ext uri="{FF2B5EF4-FFF2-40B4-BE49-F238E27FC236}">
                  <a16:creationId xmlns:a16="http://schemas.microsoft.com/office/drawing/2014/main" id="{9447DDF1-C73E-475C-AEC1-054A06832CC1}"/>
                </a:ext>
              </a:extLst>
            </p:cNvPr>
            <p:cNvSpPr/>
            <p:nvPr/>
          </p:nvSpPr>
          <p:spPr>
            <a:xfrm>
              <a:off x="1483442" y="216323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Workforce Supply Risk</a:t>
              </a:r>
            </a:p>
          </p:txBody>
        </p:sp>
        <p:sp>
          <p:nvSpPr>
            <p:cNvPr id="42" name="Rectangle: Rounded Corners 4">
              <a:extLst>
                <a:ext uri="{FF2B5EF4-FFF2-40B4-BE49-F238E27FC236}">
                  <a16:creationId xmlns:a16="http://schemas.microsoft.com/office/drawing/2014/main" id="{A490ECDA-AF76-4386-B19E-9693D5778391}"/>
                </a:ext>
              </a:extLst>
            </p:cNvPr>
            <p:cNvSpPr/>
            <p:nvPr/>
          </p:nvSpPr>
          <p:spPr>
            <a:xfrm>
              <a:off x="3360637" y="1335613"/>
              <a:ext cx="1812649" cy="532476"/>
            </a:xfrm>
            <a:prstGeom prst="roundRect">
              <a:avLst/>
            </a:prstGeom>
            <a:solidFill>
              <a:srgbClr val="C00000"/>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Operational Risk</a:t>
              </a:r>
            </a:p>
          </p:txBody>
        </p:sp>
        <p:sp>
          <p:nvSpPr>
            <p:cNvPr id="43" name="Rectangle: Rounded Corners 4">
              <a:extLst>
                <a:ext uri="{FF2B5EF4-FFF2-40B4-BE49-F238E27FC236}">
                  <a16:creationId xmlns:a16="http://schemas.microsoft.com/office/drawing/2014/main" id="{F6E11D48-8FC4-4454-A5CF-30E3A410C231}"/>
                </a:ext>
              </a:extLst>
            </p:cNvPr>
            <p:cNvSpPr/>
            <p:nvPr/>
          </p:nvSpPr>
          <p:spPr>
            <a:xfrm>
              <a:off x="5237832" y="1335613"/>
              <a:ext cx="1812649" cy="532476"/>
            </a:xfrm>
            <a:prstGeom prst="roundRect">
              <a:avLst/>
            </a:prstGeom>
            <a:solidFill>
              <a:srgbClr val="C00000"/>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Clinical Risk</a:t>
              </a:r>
            </a:p>
          </p:txBody>
        </p:sp>
        <p:sp>
          <p:nvSpPr>
            <p:cNvPr id="44" name="Rectangle: Rounded Corners 4">
              <a:extLst>
                <a:ext uri="{FF2B5EF4-FFF2-40B4-BE49-F238E27FC236}">
                  <a16:creationId xmlns:a16="http://schemas.microsoft.com/office/drawing/2014/main" id="{DBFB6249-AB00-4B92-A04A-DABA6DA212B8}"/>
                </a:ext>
              </a:extLst>
            </p:cNvPr>
            <p:cNvSpPr/>
            <p:nvPr/>
          </p:nvSpPr>
          <p:spPr>
            <a:xfrm>
              <a:off x="7115027" y="1335613"/>
              <a:ext cx="1812649" cy="532476"/>
            </a:xfrm>
            <a:prstGeom prst="roundRect">
              <a:avLst/>
            </a:prstGeom>
            <a:solidFill>
              <a:srgbClr val="C00000"/>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Financial Risk</a:t>
              </a:r>
            </a:p>
          </p:txBody>
        </p:sp>
        <p:sp>
          <p:nvSpPr>
            <p:cNvPr id="45" name="Rectangle: Rounded Corners 4">
              <a:extLst>
                <a:ext uri="{FF2B5EF4-FFF2-40B4-BE49-F238E27FC236}">
                  <a16:creationId xmlns:a16="http://schemas.microsoft.com/office/drawing/2014/main" id="{7CA1D4B7-33C7-41F2-A9D1-7352D69B8C77}"/>
                </a:ext>
              </a:extLst>
            </p:cNvPr>
            <p:cNvSpPr/>
            <p:nvPr/>
          </p:nvSpPr>
          <p:spPr>
            <a:xfrm>
              <a:off x="8992222" y="1338889"/>
              <a:ext cx="1812649" cy="532476"/>
            </a:xfrm>
            <a:prstGeom prst="roundRect">
              <a:avLst/>
            </a:prstGeom>
            <a:solidFill>
              <a:srgbClr val="C00000"/>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External Risk</a:t>
              </a:r>
            </a:p>
          </p:txBody>
        </p:sp>
        <p:sp>
          <p:nvSpPr>
            <p:cNvPr id="46" name="Rectangle: Rounded Corners 47">
              <a:extLst>
                <a:ext uri="{FF2B5EF4-FFF2-40B4-BE49-F238E27FC236}">
                  <a16:creationId xmlns:a16="http://schemas.microsoft.com/office/drawing/2014/main" id="{3AA5FA3B-059B-4F70-8DCF-95CF3B7EDDDC}"/>
                </a:ext>
              </a:extLst>
            </p:cNvPr>
            <p:cNvSpPr/>
            <p:nvPr/>
          </p:nvSpPr>
          <p:spPr>
            <a:xfrm>
              <a:off x="1483442" y="263841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Workforce </a:t>
              </a:r>
              <a:r>
                <a:rPr lang="en-GB" sz="1100" kern="0" dirty="0">
                  <a:solidFill>
                    <a:prstClr val="black"/>
                  </a:solidFill>
                  <a:latin typeface="Calibri"/>
                </a:rPr>
                <a:t>Deployment</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47" name="Rectangle: Rounded Corners 47">
              <a:extLst>
                <a:ext uri="{FF2B5EF4-FFF2-40B4-BE49-F238E27FC236}">
                  <a16:creationId xmlns:a16="http://schemas.microsoft.com/office/drawing/2014/main" id="{FEA9E86E-48DA-4AE6-98F0-83B31F49F9C8}"/>
                </a:ext>
              </a:extLst>
            </p:cNvPr>
            <p:cNvSpPr/>
            <p:nvPr/>
          </p:nvSpPr>
          <p:spPr>
            <a:xfrm>
              <a:off x="1483442" y="311360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Workforce </a:t>
              </a:r>
              <a:r>
                <a:rPr lang="en-GB" sz="1100" kern="0" dirty="0">
                  <a:solidFill>
                    <a:prstClr val="black"/>
                  </a:solidFill>
                  <a:latin typeface="Calibri"/>
                </a:rPr>
                <a:t>Performance</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48" name="Rectangle: Rounded Corners 47">
              <a:extLst>
                <a:ext uri="{FF2B5EF4-FFF2-40B4-BE49-F238E27FC236}">
                  <a16:creationId xmlns:a16="http://schemas.microsoft.com/office/drawing/2014/main" id="{8D3D12FB-947C-4BF0-BBAB-5B92ADE411AB}"/>
                </a:ext>
              </a:extLst>
            </p:cNvPr>
            <p:cNvSpPr/>
            <p:nvPr/>
          </p:nvSpPr>
          <p:spPr>
            <a:xfrm>
              <a:off x="1483442" y="359418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Workforce </a:t>
              </a:r>
              <a:r>
                <a:rPr lang="en-GB" sz="1100" kern="0" dirty="0">
                  <a:solidFill>
                    <a:prstClr val="black"/>
                  </a:solidFill>
                  <a:latin typeface="Calibri"/>
                </a:rPr>
                <a:t>Retention</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49" name="Rectangle: Rounded Corners 47">
              <a:extLst>
                <a:ext uri="{FF2B5EF4-FFF2-40B4-BE49-F238E27FC236}">
                  <a16:creationId xmlns:a16="http://schemas.microsoft.com/office/drawing/2014/main" id="{3261010E-CC40-4B24-ADEB-0387666696B3}"/>
                </a:ext>
              </a:extLst>
            </p:cNvPr>
            <p:cNvSpPr/>
            <p:nvPr/>
          </p:nvSpPr>
          <p:spPr>
            <a:xfrm>
              <a:off x="3360637" y="216323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Business Continuity</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3" name="Rectangle: Rounded Corners 47">
              <a:extLst>
                <a:ext uri="{FF2B5EF4-FFF2-40B4-BE49-F238E27FC236}">
                  <a16:creationId xmlns:a16="http://schemas.microsoft.com/office/drawing/2014/main" id="{F50C74D4-614D-4E06-8893-D7BB84F8217D}"/>
                </a:ext>
              </a:extLst>
            </p:cNvPr>
            <p:cNvSpPr/>
            <p:nvPr/>
          </p:nvSpPr>
          <p:spPr>
            <a:xfrm>
              <a:off x="3360637" y="263841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Change</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4" name="Rectangle: Rounded Corners 53">
              <a:extLst>
                <a:ext uri="{FF2B5EF4-FFF2-40B4-BE49-F238E27FC236}">
                  <a16:creationId xmlns:a16="http://schemas.microsoft.com/office/drawing/2014/main" id="{A40B842D-17EE-4935-B11F-64773571A44D}"/>
                </a:ext>
              </a:extLst>
            </p:cNvPr>
            <p:cNvSpPr/>
            <p:nvPr/>
          </p:nvSpPr>
          <p:spPr>
            <a:xfrm>
              <a:off x="3360637" y="311360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Health &amp; Safety</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5" name="Rectangle: Rounded Corners 47">
              <a:extLst>
                <a:ext uri="{FF2B5EF4-FFF2-40B4-BE49-F238E27FC236}">
                  <a16:creationId xmlns:a16="http://schemas.microsoft.com/office/drawing/2014/main" id="{F3FA33DF-6A49-4E96-A5A4-A540E1F97B1B}"/>
                </a:ext>
              </a:extLst>
            </p:cNvPr>
            <p:cNvSpPr/>
            <p:nvPr/>
          </p:nvSpPr>
          <p:spPr>
            <a:xfrm>
              <a:off x="3360637" y="359418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Information Governance</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6" name="Rectangle: Rounded Corners 47">
              <a:extLst>
                <a:ext uri="{FF2B5EF4-FFF2-40B4-BE49-F238E27FC236}">
                  <a16:creationId xmlns:a16="http://schemas.microsoft.com/office/drawing/2014/main" id="{F1ADE45D-0AD2-4195-9057-7BE8F59B9FC1}"/>
                </a:ext>
              </a:extLst>
            </p:cNvPr>
            <p:cNvSpPr/>
            <p:nvPr/>
          </p:nvSpPr>
          <p:spPr>
            <a:xfrm>
              <a:off x="3360637" y="4078612"/>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Information Security</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7" name="Rectangle: Rounded Corners 56">
              <a:extLst>
                <a:ext uri="{FF2B5EF4-FFF2-40B4-BE49-F238E27FC236}">
                  <a16:creationId xmlns:a16="http://schemas.microsoft.com/office/drawing/2014/main" id="{2B43F3E9-09AA-47CB-A06B-B7B2BFA79C10}"/>
                </a:ext>
              </a:extLst>
            </p:cNvPr>
            <p:cNvSpPr/>
            <p:nvPr/>
          </p:nvSpPr>
          <p:spPr>
            <a:xfrm>
              <a:off x="3360637" y="4553797"/>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Information Technology</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8" name="Rectangle: Rounded Corners 47">
              <a:extLst>
                <a:ext uri="{FF2B5EF4-FFF2-40B4-BE49-F238E27FC236}">
                  <a16:creationId xmlns:a16="http://schemas.microsoft.com/office/drawing/2014/main" id="{0BD4637B-9599-4EE0-AF71-22EDBE65EC80}"/>
                </a:ext>
              </a:extLst>
            </p:cNvPr>
            <p:cNvSpPr/>
            <p:nvPr/>
          </p:nvSpPr>
          <p:spPr>
            <a:xfrm>
              <a:off x="3360637" y="5034377"/>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Physical Assets</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59" name="Rectangle: Rounded Corners 58">
              <a:extLst>
                <a:ext uri="{FF2B5EF4-FFF2-40B4-BE49-F238E27FC236}">
                  <a16:creationId xmlns:a16="http://schemas.microsoft.com/office/drawing/2014/main" id="{26A49C21-51E8-4EDA-B2CD-0713A969FC4F}"/>
                </a:ext>
              </a:extLst>
            </p:cNvPr>
            <p:cNvSpPr/>
            <p:nvPr/>
          </p:nvSpPr>
          <p:spPr>
            <a:xfrm>
              <a:off x="5237832" y="215783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Capacity Planning Risk</a:t>
              </a:r>
            </a:p>
          </p:txBody>
        </p:sp>
        <p:sp>
          <p:nvSpPr>
            <p:cNvPr id="60" name="Rectangle: Rounded Corners 47">
              <a:extLst>
                <a:ext uri="{FF2B5EF4-FFF2-40B4-BE49-F238E27FC236}">
                  <a16:creationId xmlns:a16="http://schemas.microsoft.com/office/drawing/2014/main" id="{A98D6E24-114F-4587-B385-407CD6AD171A}"/>
                </a:ext>
              </a:extLst>
            </p:cNvPr>
            <p:cNvSpPr/>
            <p:nvPr/>
          </p:nvSpPr>
          <p:spPr>
            <a:xfrm>
              <a:off x="5237832" y="263841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Infection Prevention &amp; Control</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61" name="Rectangle: Rounded Corners 47">
              <a:extLst>
                <a:ext uri="{FF2B5EF4-FFF2-40B4-BE49-F238E27FC236}">
                  <a16:creationId xmlns:a16="http://schemas.microsoft.com/office/drawing/2014/main" id="{CE48782D-625C-4B2F-8828-6297F698E7B1}"/>
                </a:ext>
              </a:extLst>
            </p:cNvPr>
            <p:cNvSpPr/>
            <p:nvPr/>
          </p:nvSpPr>
          <p:spPr>
            <a:xfrm>
              <a:off x="5237832" y="3122847"/>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Patient Experience Risk</a:t>
              </a:r>
            </a:p>
          </p:txBody>
        </p:sp>
        <p:sp>
          <p:nvSpPr>
            <p:cNvPr id="62" name="Rectangle: Rounded Corners 61">
              <a:extLst>
                <a:ext uri="{FF2B5EF4-FFF2-40B4-BE49-F238E27FC236}">
                  <a16:creationId xmlns:a16="http://schemas.microsoft.com/office/drawing/2014/main" id="{2935A29B-8013-4914-9A4B-D2182D29C4C0}"/>
                </a:ext>
              </a:extLst>
            </p:cNvPr>
            <p:cNvSpPr/>
            <p:nvPr/>
          </p:nvSpPr>
          <p:spPr>
            <a:xfrm>
              <a:off x="5237832" y="3598032"/>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Patient Safety &amp; Outcomes Risk</a:t>
              </a:r>
            </a:p>
          </p:txBody>
        </p:sp>
        <p:sp>
          <p:nvSpPr>
            <p:cNvPr id="63" name="Rectangle: Rounded Corners 47">
              <a:extLst>
                <a:ext uri="{FF2B5EF4-FFF2-40B4-BE49-F238E27FC236}">
                  <a16:creationId xmlns:a16="http://schemas.microsoft.com/office/drawing/2014/main" id="{4E88E760-49A9-4F8A-AB93-253AEAB424AC}"/>
                </a:ext>
              </a:extLst>
            </p:cNvPr>
            <p:cNvSpPr/>
            <p:nvPr/>
          </p:nvSpPr>
          <p:spPr>
            <a:xfrm>
              <a:off x="5237832" y="4078612"/>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Research, Innovation &amp; </a:t>
              </a:r>
              <a:r>
                <a:rPr lang="en-GB" sz="1100" kern="0" dirty="0">
                  <a:solidFill>
                    <a:prstClr val="black"/>
                  </a:solidFill>
                  <a:latin typeface="Calibri"/>
                </a:rPr>
                <a:t>Development</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64" name="Rectangle: Rounded Corners 63">
              <a:extLst>
                <a:ext uri="{FF2B5EF4-FFF2-40B4-BE49-F238E27FC236}">
                  <a16:creationId xmlns:a16="http://schemas.microsoft.com/office/drawing/2014/main" id="{8AF49B67-FDD9-4E5B-AAE3-732A3EC53A44}"/>
                </a:ext>
              </a:extLst>
            </p:cNvPr>
            <p:cNvSpPr/>
            <p:nvPr/>
          </p:nvSpPr>
          <p:spPr>
            <a:xfrm>
              <a:off x="7115026" y="215783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Counter-Fraud Risk</a:t>
              </a:r>
            </a:p>
          </p:txBody>
        </p:sp>
        <p:sp>
          <p:nvSpPr>
            <p:cNvPr id="65" name="Rectangle: Rounded Corners 47">
              <a:extLst>
                <a:ext uri="{FF2B5EF4-FFF2-40B4-BE49-F238E27FC236}">
                  <a16:creationId xmlns:a16="http://schemas.microsoft.com/office/drawing/2014/main" id="{0354C200-6EDE-42D6-A869-52755158D438}"/>
                </a:ext>
              </a:extLst>
            </p:cNvPr>
            <p:cNvSpPr/>
            <p:nvPr/>
          </p:nvSpPr>
          <p:spPr>
            <a:xfrm>
              <a:off x="7115026" y="263841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Financial Management &amp; Waste Reduction Risk</a:t>
              </a:r>
            </a:p>
          </p:txBody>
        </p:sp>
        <p:sp>
          <p:nvSpPr>
            <p:cNvPr id="66" name="Rectangle: Rounded Corners 47">
              <a:extLst>
                <a:ext uri="{FF2B5EF4-FFF2-40B4-BE49-F238E27FC236}">
                  <a16:creationId xmlns:a16="http://schemas.microsoft.com/office/drawing/2014/main" id="{66EC4BE9-E5B4-4781-94AF-C63AF86B99FB}"/>
                </a:ext>
              </a:extLst>
            </p:cNvPr>
            <p:cNvSpPr/>
            <p:nvPr/>
          </p:nvSpPr>
          <p:spPr>
            <a:xfrm>
              <a:off x="7115026" y="3122847"/>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Financial Reporting</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67" name="Rectangle: Rounded Corners 66">
              <a:extLst>
                <a:ext uri="{FF2B5EF4-FFF2-40B4-BE49-F238E27FC236}">
                  <a16:creationId xmlns:a16="http://schemas.microsoft.com/office/drawing/2014/main" id="{790B1D80-3C67-4398-AE6F-9FCCDCD0F81B}"/>
                </a:ext>
              </a:extLst>
            </p:cNvPr>
            <p:cNvSpPr/>
            <p:nvPr/>
          </p:nvSpPr>
          <p:spPr>
            <a:xfrm>
              <a:off x="7115026" y="3598032"/>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Revenue Funding &amp; Cash Management</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68" name="Rectangle: Rounded Corners 47">
              <a:extLst>
                <a:ext uri="{FF2B5EF4-FFF2-40B4-BE49-F238E27FC236}">
                  <a16:creationId xmlns:a16="http://schemas.microsoft.com/office/drawing/2014/main" id="{26D17D01-9964-43B7-A496-02C22D57C1AF}"/>
                </a:ext>
              </a:extLst>
            </p:cNvPr>
            <p:cNvSpPr/>
            <p:nvPr/>
          </p:nvSpPr>
          <p:spPr>
            <a:xfrm>
              <a:off x="7115026" y="4078612"/>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Supply Chain</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69" name="Rectangle: Rounded Corners 68">
              <a:extLst>
                <a:ext uri="{FF2B5EF4-FFF2-40B4-BE49-F238E27FC236}">
                  <a16:creationId xmlns:a16="http://schemas.microsoft.com/office/drawing/2014/main" id="{540DFA6C-B615-4C66-8F3A-69DC17F65E8C}"/>
                </a:ext>
              </a:extLst>
            </p:cNvPr>
            <p:cNvSpPr/>
            <p:nvPr/>
          </p:nvSpPr>
          <p:spPr>
            <a:xfrm>
              <a:off x="8992220" y="2153985"/>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Legal &amp; Governance</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70" name="Rectangle: Rounded Corners 47">
              <a:extLst>
                <a:ext uri="{FF2B5EF4-FFF2-40B4-BE49-F238E27FC236}">
                  <a16:creationId xmlns:a16="http://schemas.microsoft.com/office/drawing/2014/main" id="{E2DB4BA5-DCAE-4A45-9BE3-CBC1F10AD762}"/>
                </a:ext>
              </a:extLst>
            </p:cNvPr>
            <p:cNvSpPr/>
            <p:nvPr/>
          </p:nvSpPr>
          <p:spPr>
            <a:xfrm>
              <a:off x="8992220" y="2634565"/>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GB" sz="1100" kern="0" dirty="0">
                  <a:solidFill>
                    <a:prstClr val="black"/>
                  </a:solidFill>
                  <a:latin typeface="Calibri"/>
                </a:rPr>
                <a:t>Partnership Working</a:t>
              </a:r>
              <a:r>
                <a:rPr kumimoji="0" lang="en-GB" sz="1100" i="0" u="none" strike="noStrike" kern="0" cap="none" spc="0" normalizeH="0" baseline="0" noProof="0" dirty="0">
                  <a:ln>
                    <a:noFill/>
                  </a:ln>
                  <a:solidFill>
                    <a:prstClr val="black"/>
                  </a:solidFill>
                  <a:effectLst/>
                  <a:uLnTx/>
                  <a:uFillTx/>
                  <a:latin typeface="Calibri"/>
                  <a:ea typeface="+mn-ea"/>
                  <a:cs typeface="+mn-cs"/>
                </a:rPr>
                <a:t> Risk</a:t>
              </a:r>
            </a:p>
          </p:txBody>
        </p:sp>
        <p:sp>
          <p:nvSpPr>
            <p:cNvPr id="71" name="Rectangle: Rounded Corners 47">
              <a:extLst>
                <a:ext uri="{FF2B5EF4-FFF2-40B4-BE49-F238E27FC236}">
                  <a16:creationId xmlns:a16="http://schemas.microsoft.com/office/drawing/2014/main" id="{566BCB21-AF8C-40DE-88E7-EED9E66DEC4E}"/>
                </a:ext>
              </a:extLst>
            </p:cNvPr>
            <p:cNvSpPr/>
            <p:nvPr/>
          </p:nvSpPr>
          <p:spPr>
            <a:xfrm>
              <a:off x="8992220" y="3118996"/>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Regulatory Risk</a:t>
              </a:r>
            </a:p>
          </p:txBody>
        </p:sp>
        <p:sp>
          <p:nvSpPr>
            <p:cNvPr id="72" name="Rectangle: Rounded Corners 71">
              <a:extLst>
                <a:ext uri="{FF2B5EF4-FFF2-40B4-BE49-F238E27FC236}">
                  <a16:creationId xmlns:a16="http://schemas.microsoft.com/office/drawing/2014/main" id="{CBF61410-707C-40D1-82A1-540099C87092}"/>
                </a:ext>
              </a:extLst>
            </p:cNvPr>
            <p:cNvSpPr/>
            <p:nvPr/>
          </p:nvSpPr>
          <p:spPr>
            <a:xfrm>
              <a:off x="8992220" y="3594181"/>
              <a:ext cx="1812649" cy="388583"/>
            </a:xfrm>
            <a:prstGeom prst="roundRect">
              <a:avLst/>
            </a:prstGeom>
            <a:solidFill>
              <a:sysClr val="window" lastClr="FFFFFF"/>
            </a:solidFill>
            <a:ln w="952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100" i="0" u="none" strike="noStrike" kern="0" cap="none" spc="0" normalizeH="0" baseline="0" noProof="0" dirty="0">
                  <a:ln>
                    <a:noFill/>
                  </a:ln>
                  <a:solidFill>
                    <a:prstClr val="black"/>
                  </a:solidFill>
                  <a:effectLst/>
                  <a:uLnTx/>
                  <a:uFillTx/>
                  <a:latin typeface="Calibri"/>
                  <a:ea typeface="+mn-ea"/>
                  <a:cs typeface="+mn-cs"/>
                </a:rPr>
                <a:t>Strategic Planning Risk</a:t>
              </a:r>
            </a:p>
          </p:txBody>
        </p:sp>
      </p:grpSp>
      <p:sp>
        <p:nvSpPr>
          <p:cNvPr id="73" name="Rectangle 72">
            <a:extLst>
              <a:ext uri="{FF2B5EF4-FFF2-40B4-BE49-F238E27FC236}">
                <a16:creationId xmlns:a16="http://schemas.microsoft.com/office/drawing/2014/main" id="{58976611-4AE1-4E1E-91FF-FEF2CD814453}"/>
              </a:ext>
            </a:extLst>
          </p:cNvPr>
          <p:cNvSpPr/>
          <p:nvPr/>
        </p:nvSpPr>
        <p:spPr>
          <a:xfrm>
            <a:off x="843516" y="1348546"/>
            <a:ext cx="10246242" cy="453289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lide Number Placeholder 3">
            <a:extLst>
              <a:ext uri="{FF2B5EF4-FFF2-40B4-BE49-F238E27FC236}">
                <a16:creationId xmlns:a16="http://schemas.microsoft.com/office/drawing/2014/main" id="{EFBD8AFB-9296-4711-9DC3-3AA69B148DD0}"/>
              </a:ext>
            </a:extLst>
          </p:cNvPr>
          <p:cNvSpPr txBox="1">
            <a:spLocks/>
          </p:cNvSpPr>
          <p:nvPr/>
        </p:nvSpPr>
        <p:spPr>
          <a:xfrm>
            <a:off x="10970001" y="6587834"/>
            <a:ext cx="1081706" cy="196847"/>
          </a:xfrm>
          <a:prstGeom prst="rect">
            <a:avLst/>
          </a:prstGeom>
        </p:spPr>
        <p:txBody>
          <a:bodyPr vert="horz" lIns="0" tIns="0" rIns="0" bIns="0" rtlCol="0" anchor="ctr"/>
          <a:lstStyle>
            <a:defPPr>
              <a:defRPr lang="en-US"/>
            </a:defPPr>
            <a:lvl1pPr marL="0" algn="r" defTabSz="914400" rtl="0" eaLnBrk="1" latinLnBrk="0" hangingPunct="1">
              <a:defRPr sz="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B42E12-A786-4CC2-B533-7A1658A15C83}" type="slidenum">
              <a:rPr lang="en-GB" smtClean="0">
                <a:solidFill>
                  <a:srgbClr val="2C273D"/>
                </a:solidFill>
                <a:latin typeface="Arial"/>
              </a:rPr>
              <a:pPr/>
              <a:t>7</a:t>
            </a:fld>
            <a:endParaRPr lang="en-GB" dirty="0">
              <a:solidFill>
                <a:srgbClr val="2C273D"/>
              </a:solidFill>
              <a:latin typeface="Arial"/>
            </a:endParaRPr>
          </a:p>
        </p:txBody>
      </p:sp>
    </p:spTree>
    <p:extLst>
      <p:ext uri="{BB962C8B-B14F-4D97-AF65-F5344CB8AC3E}">
        <p14:creationId xmlns:p14="http://schemas.microsoft.com/office/powerpoint/2010/main" val="1982891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361F09B21A804F824D0804817B9451" ma:contentTypeVersion="16" ma:contentTypeDescription="Create a new document." ma:contentTypeScope="" ma:versionID="849e9642288f645911ab88569331696b">
  <xsd:schema xmlns:xsd="http://www.w3.org/2001/XMLSchema" xmlns:xs="http://www.w3.org/2001/XMLSchema" xmlns:p="http://schemas.microsoft.com/office/2006/metadata/properties" xmlns:ns2="47dd78af-cfc5-4e7a-8799-591ad7ced2cf" xmlns:ns3="91879da0-9969-4788-bbb1-7f1899c198fe" targetNamespace="http://schemas.microsoft.com/office/2006/metadata/properties" ma:root="true" ma:fieldsID="eddd31e92899fff87e4962bf49a94a7a" ns2:_="" ns3:_="">
    <xsd:import namespace="47dd78af-cfc5-4e7a-8799-591ad7ced2cf"/>
    <xsd:import namespace="91879da0-9969-4788-bbb1-7f1899c198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dd78af-cfc5-4e7a-8799-591ad7ced2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eb73b0-c5d4-4c05-b12e-b4108c0f0e2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879da0-9969-4788-bbb1-7f1899c198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2e16324-b103-49ce-bb9c-8eb177c64a7c}" ma:internalName="TaxCatchAll" ma:showField="CatchAllData" ma:web="91879da0-9969-4788-bbb1-7f1899c19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7dd78af-cfc5-4e7a-8799-591ad7ced2cf">
      <Terms xmlns="http://schemas.microsoft.com/office/infopath/2007/PartnerControls"/>
    </lcf76f155ced4ddcb4097134ff3c332f>
    <TaxCatchAll xmlns="91879da0-9969-4788-bbb1-7f1899c198fe" xsi:nil="true"/>
  </documentManagement>
</p:properties>
</file>

<file path=customXml/itemProps1.xml><?xml version="1.0" encoding="utf-8"?>
<ds:datastoreItem xmlns:ds="http://schemas.openxmlformats.org/officeDocument/2006/customXml" ds:itemID="{5C0B3029-E2B2-4A0F-AFCF-93BA5DD4B5E2}">
  <ds:schemaRefs>
    <ds:schemaRef ds:uri="http://schemas.microsoft.com/sharepoint/v3/contenttype/forms"/>
  </ds:schemaRefs>
</ds:datastoreItem>
</file>

<file path=customXml/itemProps2.xml><?xml version="1.0" encoding="utf-8"?>
<ds:datastoreItem xmlns:ds="http://schemas.openxmlformats.org/officeDocument/2006/customXml" ds:itemID="{D31F5A0D-F3E4-4B08-87CB-1C7B7032939F}"/>
</file>

<file path=customXml/itemProps3.xml><?xml version="1.0" encoding="utf-8"?>
<ds:datastoreItem xmlns:ds="http://schemas.openxmlformats.org/officeDocument/2006/customXml" ds:itemID="{915BB23C-3309-4D11-9883-E06400B114CA}"/>
</file>

<file path=docProps/app.xml><?xml version="1.0" encoding="utf-8"?>
<Properties xmlns="http://schemas.openxmlformats.org/officeDocument/2006/extended-properties" xmlns:vt="http://schemas.openxmlformats.org/officeDocument/2006/docPropsVTypes">
  <TotalTime>1552</TotalTime>
  <Words>1906</Words>
  <Application>Microsoft Office PowerPoint</Application>
  <PresentationFormat>Widescreen</PresentationFormat>
  <Paragraphs>381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Trebuchet MS</vt:lpstr>
      <vt:lpstr>YBSG Headline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Kurau</dc:creator>
  <cp:lastModifiedBy>Laura Ward</cp:lastModifiedBy>
  <cp:revision>22</cp:revision>
  <cp:lastPrinted>2023-04-18T15:39:50Z</cp:lastPrinted>
  <dcterms:created xsi:type="dcterms:W3CDTF">2022-09-05T12:18:58Z</dcterms:created>
  <dcterms:modified xsi:type="dcterms:W3CDTF">2023-04-18T15:41:33Z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49ab29-f4da-4d83-b5ca-f40d5a93f0f3_Enabled">
    <vt:lpwstr>true</vt:lpwstr>
  </property>
  <property fmtid="{D5CDD505-2E9C-101B-9397-08002B2CF9AE}" pid="3" name="MSIP_Label_bf49ab29-f4da-4d83-b5ca-f40d5a93f0f3_SetDate">
    <vt:lpwstr>2022-10-31T09:52:56Z</vt:lpwstr>
  </property>
  <property fmtid="{D5CDD505-2E9C-101B-9397-08002B2CF9AE}" pid="4" name="MSIP_Label_bf49ab29-f4da-4d83-b5ca-f40d5a93f0f3_Method">
    <vt:lpwstr>Standard</vt:lpwstr>
  </property>
  <property fmtid="{D5CDD505-2E9C-101B-9397-08002B2CF9AE}" pid="5" name="MSIP_Label_bf49ab29-f4da-4d83-b5ca-f40d5a93f0f3_Name">
    <vt:lpwstr>Confidential</vt:lpwstr>
  </property>
  <property fmtid="{D5CDD505-2E9C-101B-9397-08002B2CF9AE}" pid="6" name="MSIP_Label_bf49ab29-f4da-4d83-b5ca-f40d5a93f0f3_SiteId">
    <vt:lpwstr>75406e2b-2de1-4cff-b842-2a519f5780c7</vt:lpwstr>
  </property>
  <property fmtid="{D5CDD505-2E9C-101B-9397-08002B2CF9AE}" pid="7" name="MSIP_Label_bf49ab29-f4da-4d83-b5ca-f40d5a93f0f3_ActionId">
    <vt:lpwstr>e0ab1645-3b6c-43bb-90bf-bc75d41655c4</vt:lpwstr>
  </property>
  <property fmtid="{D5CDD505-2E9C-101B-9397-08002B2CF9AE}" pid="8" name="MSIP_Label_bf49ab29-f4da-4d83-b5ca-f40d5a93f0f3_ContentBits">
    <vt:lpwstr>2</vt:lpwstr>
  </property>
  <property fmtid="{D5CDD505-2E9C-101B-9397-08002B2CF9AE}" pid="9" name="ContentTypeId">
    <vt:lpwstr>0x01010036361F09B21A804F824D0804817B9451</vt:lpwstr>
  </property>
</Properties>
</file>