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Lst>
  <p:notesMasterIdLst>
    <p:notesMasterId r:id="rId14"/>
  </p:notesMasterIdLst>
  <p:sldIdLst>
    <p:sldId id="268" r:id="rId5"/>
    <p:sldId id="260" r:id="rId6"/>
    <p:sldId id="263" r:id="rId7"/>
    <p:sldId id="270" r:id="rId8"/>
    <p:sldId id="269" r:id="rId9"/>
    <p:sldId id="271" r:id="rId10"/>
    <p:sldId id="272" r:id="rId11"/>
    <p:sldId id="273" r:id="rId12"/>
    <p:sldId id="274" r:id="rId13"/>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66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CFD8BF5-4399-4B6F-ADF9-81A27D9A9354}" v="2080" dt="2022-11-22T13:02:25.72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19" autoAdjust="0"/>
    <p:restoredTop sz="77698" autoAdjust="0"/>
  </p:normalViewPr>
  <p:slideViewPr>
    <p:cSldViewPr snapToGrid="0" snapToObjects="1">
      <p:cViewPr varScale="1">
        <p:scale>
          <a:sx n="90" d="100"/>
          <a:sy n="90" d="100"/>
        </p:scale>
        <p:origin x="468" y="60"/>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d Williams" userId="731cbe5d-cd1b-4f23-ba99-ffedce3cca6c" providerId="ADAL" clId="{9CFD8BF5-4399-4B6F-ADF9-81A27D9A9354}"/>
    <pc:docChg chg="modSld">
      <pc:chgData name="David Williams" userId="731cbe5d-cd1b-4f23-ba99-ffedce3cca6c" providerId="ADAL" clId="{9CFD8BF5-4399-4B6F-ADF9-81A27D9A9354}" dt="2022-11-22T13:02:52.480" v="38" actId="20577"/>
      <pc:docMkLst>
        <pc:docMk/>
      </pc:docMkLst>
      <pc:sldChg chg="modNotesTx">
        <pc:chgData name="David Williams" userId="731cbe5d-cd1b-4f23-ba99-ffedce3cca6c" providerId="ADAL" clId="{9CFD8BF5-4399-4B6F-ADF9-81A27D9A9354}" dt="2022-11-22T13:01:37.988" v="8" actId="20577"/>
        <pc:sldMkLst>
          <pc:docMk/>
          <pc:sldMk cId="0" sldId="263"/>
        </pc:sldMkLst>
      </pc:sldChg>
      <pc:sldChg chg="modSp">
        <pc:chgData name="David Williams" userId="731cbe5d-cd1b-4f23-ba99-ffedce3cca6c" providerId="ADAL" clId="{9CFD8BF5-4399-4B6F-ADF9-81A27D9A9354}" dt="2022-11-22T13:02:25.726" v="26" actId="20577"/>
        <pc:sldMkLst>
          <pc:docMk/>
          <pc:sldMk cId="25118012" sldId="269"/>
        </pc:sldMkLst>
        <pc:graphicFrameChg chg="mod">
          <ac:chgData name="David Williams" userId="731cbe5d-cd1b-4f23-ba99-ffedce3cca6c" providerId="ADAL" clId="{9CFD8BF5-4399-4B6F-ADF9-81A27D9A9354}" dt="2022-11-22T13:02:25.726" v="26" actId="20577"/>
          <ac:graphicFrameMkLst>
            <pc:docMk/>
            <pc:sldMk cId="25118012" sldId="269"/>
            <ac:graphicFrameMk id="12" creationId="{7D2DAFB9-FE91-3F51-2A55-D6F2CE0DBC2A}"/>
          </ac:graphicFrameMkLst>
        </pc:graphicFrameChg>
      </pc:sldChg>
      <pc:sldChg chg="modSp mod">
        <pc:chgData name="David Williams" userId="731cbe5d-cd1b-4f23-ba99-ffedce3cca6c" providerId="ADAL" clId="{9CFD8BF5-4399-4B6F-ADF9-81A27D9A9354}" dt="2022-11-22T13:02:52.480" v="38" actId="20577"/>
        <pc:sldMkLst>
          <pc:docMk/>
          <pc:sldMk cId="1641723687" sldId="272"/>
        </pc:sldMkLst>
        <pc:spChg chg="mod">
          <ac:chgData name="David Williams" userId="731cbe5d-cd1b-4f23-ba99-ffedce3cca6c" providerId="ADAL" clId="{9CFD8BF5-4399-4B6F-ADF9-81A27D9A9354}" dt="2022-11-22T13:02:52.480" v="38" actId="20577"/>
          <ac:spMkLst>
            <pc:docMk/>
            <pc:sldMk cId="1641723687" sldId="272"/>
            <ac:spMk id="13" creationId="{3071458D-D77B-95B1-C7BB-576177D3A793}"/>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B1D023-A81C-4418-923D-0CB279C6DD31}"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GB"/>
        </a:p>
      </dgm:t>
    </dgm:pt>
    <dgm:pt modelId="{4F847BDB-FC8C-476D-A940-9F79B0393DC9}">
      <dgm:prSet phldrT="[Text]" phldr="0" custT="1"/>
      <dgm:spPr/>
      <dgm:t>
        <a:bodyPr/>
        <a:lstStyle/>
        <a:p>
          <a:pPr rtl="0"/>
          <a:r>
            <a:rPr lang="en-GB" sz="2800" b="1" dirty="0"/>
            <a:t>Status update: November 2022</a:t>
          </a:r>
        </a:p>
      </dgm:t>
    </dgm:pt>
    <dgm:pt modelId="{B8017057-5C56-4702-A135-4D5AB593B2E1}" type="parTrans" cxnId="{686C38FC-1633-4F3A-B225-4434943024B1}">
      <dgm:prSet/>
      <dgm:spPr/>
      <dgm:t>
        <a:bodyPr/>
        <a:lstStyle/>
        <a:p>
          <a:endParaRPr lang="en-GB"/>
        </a:p>
      </dgm:t>
    </dgm:pt>
    <dgm:pt modelId="{AD5FAB90-FEA4-4DC6-AEBB-43EFA6D18FF9}" type="sibTrans" cxnId="{686C38FC-1633-4F3A-B225-4434943024B1}">
      <dgm:prSet/>
      <dgm:spPr/>
      <dgm:t>
        <a:bodyPr/>
        <a:lstStyle/>
        <a:p>
          <a:endParaRPr lang="en-GB"/>
        </a:p>
      </dgm:t>
    </dgm:pt>
    <dgm:pt modelId="{616C03BA-B74D-4326-997A-C3F420120BB6}">
      <dgm:prSet phldrT="[Text]" custT="1"/>
      <dgm:spPr/>
      <dgm:t>
        <a:bodyPr/>
        <a:lstStyle/>
        <a:p>
          <a:pPr rtl="0"/>
          <a:r>
            <a:rPr lang="en-GB" sz="2800" b="1" dirty="0"/>
            <a:t>Governance arrangements</a:t>
          </a:r>
        </a:p>
      </dgm:t>
    </dgm:pt>
    <dgm:pt modelId="{A40E8041-D6F2-4F1D-814E-0BF8B3997CA1}" type="parTrans" cxnId="{FD3DBA64-CC0E-474B-8A7A-A4B9D257C488}">
      <dgm:prSet/>
      <dgm:spPr/>
      <dgm:t>
        <a:bodyPr/>
        <a:lstStyle/>
        <a:p>
          <a:endParaRPr lang="en-GB"/>
        </a:p>
      </dgm:t>
    </dgm:pt>
    <dgm:pt modelId="{A54BEF57-F04F-4D77-B0DB-7577667B6618}" type="sibTrans" cxnId="{FD3DBA64-CC0E-474B-8A7A-A4B9D257C488}">
      <dgm:prSet/>
      <dgm:spPr/>
      <dgm:t>
        <a:bodyPr/>
        <a:lstStyle/>
        <a:p>
          <a:endParaRPr lang="en-GB"/>
        </a:p>
      </dgm:t>
    </dgm:pt>
    <dgm:pt modelId="{57FCC59D-264E-4345-9012-6CDFA56C68E2}">
      <dgm:prSet phldrT="[Text]" phldr="0" custT="1"/>
      <dgm:spPr/>
      <dgm:t>
        <a:bodyPr/>
        <a:lstStyle/>
        <a:p>
          <a:pPr rtl="0"/>
          <a:r>
            <a:rPr lang="en-GB" sz="2800" b="1" dirty="0"/>
            <a:t>Enablers</a:t>
          </a:r>
        </a:p>
      </dgm:t>
    </dgm:pt>
    <dgm:pt modelId="{76C66994-671D-4CC5-B771-BA4F19EB84A8}" type="parTrans" cxnId="{3AF81A20-948F-4E1C-A1FA-9B5A4EBB510F}">
      <dgm:prSet/>
      <dgm:spPr/>
      <dgm:t>
        <a:bodyPr/>
        <a:lstStyle/>
        <a:p>
          <a:endParaRPr lang="en-GB"/>
        </a:p>
      </dgm:t>
    </dgm:pt>
    <dgm:pt modelId="{6336AC8C-B069-4471-A1C8-F1DE5646E46B}" type="sibTrans" cxnId="{3AF81A20-948F-4E1C-A1FA-9B5A4EBB510F}">
      <dgm:prSet/>
      <dgm:spPr/>
      <dgm:t>
        <a:bodyPr/>
        <a:lstStyle/>
        <a:p>
          <a:endParaRPr lang="en-GB"/>
        </a:p>
      </dgm:t>
    </dgm:pt>
    <dgm:pt modelId="{BD5518EA-10F2-46C6-857E-A1DF723AE805}">
      <dgm:prSet phldrT="[Text]" custT="1"/>
      <dgm:spPr/>
      <dgm:t>
        <a:bodyPr/>
        <a:lstStyle/>
        <a:p>
          <a:pPr rtl="0"/>
          <a:r>
            <a:rPr lang="en-GB" sz="2800" b="1" dirty="0"/>
            <a:t>Development and vision</a:t>
          </a:r>
        </a:p>
      </dgm:t>
    </dgm:pt>
    <dgm:pt modelId="{A922C867-414C-4596-BC52-9B597BB10077}" type="parTrans" cxnId="{87175DE2-8422-48BD-AF69-1A9417BC5C6B}">
      <dgm:prSet/>
      <dgm:spPr/>
      <dgm:t>
        <a:bodyPr/>
        <a:lstStyle/>
        <a:p>
          <a:endParaRPr lang="en-GB"/>
        </a:p>
      </dgm:t>
    </dgm:pt>
    <dgm:pt modelId="{8F6EBD2E-117E-4092-AF46-6D3E125A1E69}" type="sibTrans" cxnId="{87175DE2-8422-48BD-AF69-1A9417BC5C6B}">
      <dgm:prSet/>
      <dgm:spPr/>
      <dgm:t>
        <a:bodyPr/>
        <a:lstStyle/>
        <a:p>
          <a:endParaRPr lang="en-GB"/>
        </a:p>
      </dgm:t>
    </dgm:pt>
    <dgm:pt modelId="{4E181CFF-A477-49BE-988B-5DDABE9C196D}">
      <dgm:prSet phldrT="[Text]" phldr="0" custT="1"/>
      <dgm:spPr/>
      <dgm:t>
        <a:bodyPr/>
        <a:lstStyle/>
        <a:p>
          <a:pPr rtl="0"/>
          <a:r>
            <a:rPr lang="en-GB" sz="2800" b="1" dirty="0"/>
            <a:t>NHS England support</a:t>
          </a:r>
        </a:p>
      </dgm:t>
    </dgm:pt>
    <dgm:pt modelId="{DAC875ED-81FA-4C0D-A88F-A854EBB3E239}" type="parTrans" cxnId="{076083E1-6482-4FE5-96E1-C39110DE56A8}">
      <dgm:prSet/>
      <dgm:spPr/>
      <dgm:t>
        <a:bodyPr/>
        <a:lstStyle/>
        <a:p>
          <a:endParaRPr lang="en-GB"/>
        </a:p>
      </dgm:t>
    </dgm:pt>
    <dgm:pt modelId="{165E89F6-BA01-4991-82C2-1E635C101C21}" type="sibTrans" cxnId="{076083E1-6482-4FE5-96E1-C39110DE56A8}">
      <dgm:prSet/>
      <dgm:spPr/>
      <dgm:t>
        <a:bodyPr/>
        <a:lstStyle/>
        <a:p>
          <a:endParaRPr lang="en-GB"/>
        </a:p>
      </dgm:t>
    </dgm:pt>
    <dgm:pt modelId="{9805465E-327A-42DC-87BA-5E4A091DB5FB}">
      <dgm:prSet phldrT="[Text]" phldr="0" custT="1"/>
      <dgm:spPr/>
      <dgm:t>
        <a:bodyPr/>
        <a:lstStyle/>
        <a:p>
          <a:pPr rtl="0"/>
          <a:r>
            <a:rPr lang="en-GB" sz="2800" b="1" dirty="0"/>
            <a:t>Takeaway points</a:t>
          </a:r>
        </a:p>
      </dgm:t>
    </dgm:pt>
    <dgm:pt modelId="{51CB7C78-6E0E-4B6C-B103-8A50C55FF191}" type="parTrans" cxnId="{D749774C-990A-4C70-88D3-B8BE2A055330}">
      <dgm:prSet/>
      <dgm:spPr/>
      <dgm:t>
        <a:bodyPr/>
        <a:lstStyle/>
        <a:p>
          <a:endParaRPr lang="en-GB"/>
        </a:p>
      </dgm:t>
    </dgm:pt>
    <dgm:pt modelId="{E4A14F56-A7D4-4454-8DC5-62B4BAE744C3}" type="sibTrans" cxnId="{D749774C-990A-4C70-88D3-B8BE2A055330}">
      <dgm:prSet/>
      <dgm:spPr/>
      <dgm:t>
        <a:bodyPr/>
        <a:lstStyle/>
        <a:p>
          <a:endParaRPr lang="en-GB"/>
        </a:p>
      </dgm:t>
    </dgm:pt>
    <dgm:pt modelId="{0C375105-9998-4F01-A013-C12A762F374B}" type="pres">
      <dgm:prSet presAssocID="{B1B1D023-A81C-4418-923D-0CB279C6DD31}" presName="linear" presStyleCnt="0">
        <dgm:presLayoutVars>
          <dgm:animLvl val="lvl"/>
          <dgm:resizeHandles val="exact"/>
        </dgm:presLayoutVars>
      </dgm:prSet>
      <dgm:spPr/>
    </dgm:pt>
    <dgm:pt modelId="{0B4423FB-9166-4DFF-A34A-5CC00F02CCF9}" type="pres">
      <dgm:prSet presAssocID="{BD5518EA-10F2-46C6-857E-A1DF723AE805}" presName="parentText" presStyleLbl="node1" presStyleIdx="0" presStyleCnt="6">
        <dgm:presLayoutVars>
          <dgm:chMax val="0"/>
          <dgm:bulletEnabled val="1"/>
        </dgm:presLayoutVars>
      </dgm:prSet>
      <dgm:spPr/>
    </dgm:pt>
    <dgm:pt modelId="{5A9C4C86-B8D7-49C0-8EA5-FB778E0001CA}" type="pres">
      <dgm:prSet presAssocID="{8F6EBD2E-117E-4092-AF46-6D3E125A1E69}" presName="spacer" presStyleCnt="0"/>
      <dgm:spPr/>
    </dgm:pt>
    <dgm:pt modelId="{D95FA094-3B45-48D1-8497-5DEBCE1E266A}" type="pres">
      <dgm:prSet presAssocID="{616C03BA-B74D-4326-997A-C3F420120BB6}" presName="parentText" presStyleLbl="node1" presStyleIdx="1" presStyleCnt="6">
        <dgm:presLayoutVars>
          <dgm:chMax val="0"/>
          <dgm:bulletEnabled val="1"/>
        </dgm:presLayoutVars>
      </dgm:prSet>
      <dgm:spPr/>
    </dgm:pt>
    <dgm:pt modelId="{C5AB5E97-2375-4727-B8A9-8E8EDE11BC65}" type="pres">
      <dgm:prSet presAssocID="{A54BEF57-F04F-4D77-B0DB-7577667B6618}" presName="spacer" presStyleCnt="0"/>
      <dgm:spPr/>
    </dgm:pt>
    <dgm:pt modelId="{C91C8B9C-C351-464C-AC04-160F940B395E}" type="pres">
      <dgm:prSet presAssocID="{4F847BDB-FC8C-476D-A940-9F79B0393DC9}" presName="parentText" presStyleLbl="node1" presStyleIdx="2" presStyleCnt="6">
        <dgm:presLayoutVars>
          <dgm:chMax val="0"/>
          <dgm:bulletEnabled val="1"/>
        </dgm:presLayoutVars>
      </dgm:prSet>
      <dgm:spPr/>
    </dgm:pt>
    <dgm:pt modelId="{938C04BC-29EB-47DF-B268-DD2779BAF2E4}" type="pres">
      <dgm:prSet presAssocID="{AD5FAB90-FEA4-4DC6-AEBB-43EFA6D18FF9}" presName="spacer" presStyleCnt="0"/>
      <dgm:spPr/>
    </dgm:pt>
    <dgm:pt modelId="{95E3BF60-970B-492D-BC0E-6D3B43324FE6}" type="pres">
      <dgm:prSet presAssocID="{57FCC59D-264E-4345-9012-6CDFA56C68E2}" presName="parentText" presStyleLbl="node1" presStyleIdx="3" presStyleCnt="6">
        <dgm:presLayoutVars>
          <dgm:chMax val="0"/>
          <dgm:bulletEnabled val="1"/>
        </dgm:presLayoutVars>
      </dgm:prSet>
      <dgm:spPr/>
    </dgm:pt>
    <dgm:pt modelId="{653CB8A8-B59B-4F98-8722-87D6E5763D4C}" type="pres">
      <dgm:prSet presAssocID="{6336AC8C-B069-4471-A1C8-F1DE5646E46B}" presName="spacer" presStyleCnt="0"/>
      <dgm:spPr/>
    </dgm:pt>
    <dgm:pt modelId="{6484B4D0-3E13-4679-ADD9-856CFF848D51}" type="pres">
      <dgm:prSet presAssocID="{4E181CFF-A477-49BE-988B-5DDABE9C196D}" presName="parentText" presStyleLbl="node1" presStyleIdx="4" presStyleCnt="6">
        <dgm:presLayoutVars>
          <dgm:chMax val="0"/>
          <dgm:bulletEnabled val="1"/>
        </dgm:presLayoutVars>
      </dgm:prSet>
      <dgm:spPr/>
    </dgm:pt>
    <dgm:pt modelId="{2D522812-781B-46F4-8ADF-34BD34A28120}" type="pres">
      <dgm:prSet presAssocID="{165E89F6-BA01-4991-82C2-1E635C101C21}" presName="spacer" presStyleCnt="0"/>
      <dgm:spPr/>
    </dgm:pt>
    <dgm:pt modelId="{1E8A6E10-11B8-4DA8-925E-A055387D4940}" type="pres">
      <dgm:prSet presAssocID="{9805465E-327A-42DC-87BA-5E4A091DB5FB}" presName="parentText" presStyleLbl="node1" presStyleIdx="5" presStyleCnt="6">
        <dgm:presLayoutVars>
          <dgm:chMax val="0"/>
          <dgm:bulletEnabled val="1"/>
        </dgm:presLayoutVars>
      </dgm:prSet>
      <dgm:spPr/>
    </dgm:pt>
  </dgm:ptLst>
  <dgm:cxnLst>
    <dgm:cxn modelId="{74CDA70B-84DD-40F0-9FEA-7CECE0D94EBE}" type="presOf" srcId="{B1B1D023-A81C-4418-923D-0CB279C6DD31}" destId="{0C375105-9998-4F01-A013-C12A762F374B}" srcOrd="0" destOrd="0" presId="urn:microsoft.com/office/officeart/2005/8/layout/vList2"/>
    <dgm:cxn modelId="{AB41590E-E367-4380-80DC-4F2171AA9779}" type="presOf" srcId="{57FCC59D-264E-4345-9012-6CDFA56C68E2}" destId="{95E3BF60-970B-492D-BC0E-6D3B43324FE6}" srcOrd="0" destOrd="0" presId="urn:microsoft.com/office/officeart/2005/8/layout/vList2"/>
    <dgm:cxn modelId="{0124680F-0D29-43EC-ACAF-A59F0308D2C8}" type="presOf" srcId="{4F847BDB-FC8C-476D-A940-9F79B0393DC9}" destId="{C91C8B9C-C351-464C-AC04-160F940B395E}" srcOrd="0" destOrd="0" presId="urn:microsoft.com/office/officeart/2005/8/layout/vList2"/>
    <dgm:cxn modelId="{3AF81A20-948F-4E1C-A1FA-9B5A4EBB510F}" srcId="{B1B1D023-A81C-4418-923D-0CB279C6DD31}" destId="{57FCC59D-264E-4345-9012-6CDFA56C68E2}" srcOrd="3" destOrd="0" parTransId="{76C66994-671D-4CC5-B771-BA4F19EB84A8}" sibTransId="{6336AC8C-B069-4471-A1C8-F1DE5646E46B}"/>
    <dgm:cxn modelId="{5C895F5C-926F-466B-95FC-951734E827B9}" type="presOf" srcId="{616C03BA-B74D-4326-997A-C3F420120BB6}" destId="{D95FA094-3B45-48D1-8497-5DEBCE1E266A}" srcOrd="0" destOrd="0" presId="urn:microsoft.com/office/officeart/2005/8/layout/vList2"/>
    <dgm:cxn modelId="{FD3DBA64-CC0E-474B-8A7A-A4B9D257C488}" srcId="{B1B1D023-A81C-4418-923D-0CB279C6DD31}" destId="{616C03BA-B74D-4326-997A-C3F420120BB6}" srcOrd="1" destOrd="0" parTransId="{A40E8041-D6F2-4F1D-814E-0BF8B3997CA1}" sibTransId="{A54BEF57-F04F-4D77-B0DB-7577667B6618}"/>
    <dgm:cxn modelId="{EBF80E68-878D-4DCF-8B1E-C285D20FF056}" type="presOf" srcId="{BD5518EA-10F2-46C6-857E-A1DF723AE805}" destId="{0B4423FB-9166-4DFF-A34A-5CC00F02CCF9}" srcOrd="0" destOrd="0" presId="urn:microsoft.com/office/officeart/2005/8/layout/vList2"/>
    <dgm:cxn modelId="{D749774C-990A-4C70-88D3-B8BE2A055330}" srcId="{B1B1D023-A81C-4418-923D-0CB279C6DD31}" destId="{9805465E-327A-42DC-87BA-5E4A091DB5FB}" srcOrd="5" destOrd="0" parTransId="{51CB7C78-6E0E-4B6C-B103-8A50C55FF191}" sibTransId="{E4A14F56-A7D4-4454-8DC5-62B4BAE744C3}"/>
    <dgm:cxn modelId="{3DB38290-DEC8-429F-9676-7ECAFF90D67A}" type="presOf" srcId="{9805465E-327A-42DC-87BA-5E4A091DB5FB}" destId="{1E8A6E10-11B8-4DA8-925E-A055387D4940}" srcOrd="0" destOrd="0" presId="urn:microsoft.com/office/officeart/2005/8/layout/vList2"/>
    <dgm:cxn modelId="{4D1E7493-3DC6-4B69-A9DE-BC6DC67BB3E0}" type="presOf" srcId="{4E181CFF-A477-49BE-988B-5DDABE9C196D}" destId="{6484B4D0-3E13-4679-ADD9-856CFF848D51}" srcOrd="0" destOrd="0" presId="urn:microsoft.com/office/officeart/2005/8/layout/vList2"/>
    <dgm:cxn modelId="{076083E1-6482-4FE5-96E1-C39110DE56A8}" srcId="{B1B1D023-A81C-4418-923D-0CB279C6DD31}" destId="{4E181CFF-A477-49BE-988B-5DDABE9C196D}" srcOrd="4" destOrd="0" parTransId="{DAC875ED-81FA-4C0D-A88F-A854EBB3E239}" sibTransId="{165E89F6-BA01-4991-82C2-1E635C101C21}"/>
    <dgm:cxn modelId="{87175DE2-8422-48BD-AF69-1A9417BC5C6B}" srcId="{B1B1D023-A81C-4418-923D-0CB279C6DD31}" destId="{BD5518EA-10F2-46C6-857E-A1DF723AE805}" srcOrd="0" destOrd="0" parTransId="{A922C867-414C-4596-BC52-9B597BB10077}" sibTransId="{8F6EBD2E-117E-4092-AF46-6D3E125A1E69}"/>
    <dgm:cxn modelId="{686C38FC-1633-4F3A-B225-4434943024B1}" srcId="{B1B1D023-A81C-4418-923D-0CB279C6DD31}" destId="{4F847BDB-FC8C-476D-A940-9F79B0393DC9}" srcOrd="2" destOrd="0" parTransId="{B8017057-5C56-4702-A135-4D5AB593B2E1}" sibTransId="{AD5FAB90-FEA4-4DC6-AEBB-43EFA6D18FF9}"/>
    <dgm:cxn modelId="{4ACD1FFF-513D-4A3F-B987-CCCEAB80FEBD}" type="presParOf" srcId="{0C375105-9998-4F01-A013-C12A762F374B}" destId="{0B4423FB-9166-4DFF-A34A-5CC00F02CCF9}" srcOrd="0" destOrd="0" presId="urn:microsoft.com/office/officeart/2005/8/layout/vList2"/>
    <dgm:cxn modelId="{D64A34E1-4A88-4A5D-BB50-800870F13CF6}" type="presParOf" srcId="{0C375105-9998-4F01-A013-C12A762F374B}" destId="{5A9C4C86-B8D7-49C0-8EA5-FB778E0001CA}" srcOrd="1" destOrd="0" presId="urn:microsoft.com/office/officeart/2005/8/layout/vList2"/>
    <dgm:cxn modelId="{CB6E18DB-85E7-4116-A231-A9CEFD2F80EE}" type="presParOf" srcId="{0C375105-9998-4F01-A013-C12A762F374B}" destId="{D95FA094-3B45-48D1-8497-5DEBCE1E266A}" srcOrd="2" destOrd="0" presId="urn:microsoft.com/office/officeart/2005/8/layout/vList2"/>
    <dgm:cxn modelId="{172B06EB-4F49-4BCE-92A4-590F394622AC}" type="presParOf" srcId="{0C375105-9998-4F01-A013-C12A762F374B}" destId="{C5AB5E97-2375-4727-B8A9-8E8EDE11BC65}" srcOrd="3" destOrd="0" presId="urn:microsoft.com/office/officeart/2005/8/layout/vList2"/>
    <dgm:cxn modelId="{25791593-468F-453D-9B83-7D5E70DD3EFA}" type="presParOf" srcId="{0C375105-9998-4F01-A013-C12A762F374B}" destId="{C91C8B9C-C351-464C-AC04-160F940B395E}" srcOrd="4" destOrd="0" presId="urn:microsoft.com/office/officeart/2005/8/layout/vList2"/>
    <dgm:cxn modelId="{DBF25D45-F244-4BD4-9A97-D623C71226CC}" type="presParOf" srcId="{0C375105-9998-4F01-A013-C12A762F374B}" destId="{938C04BC-29EB-47DF-B268-DD2779BAF2E4}" srcOrd="5" destOrd="0" presId="urn:microsoft.com/office/officeart/2005/8/layout/vList2"/>
    <dgm:cxn modelId="{D5B05DDB-8ECB-44AF-8D49-7228D5D8B5B0}" type="presParOf" srcId="{0C375105-9998-4F01-A013-C12A762F374B}" destId="{95E3BF60-970B-492D-BC0E-6D3B43324FE6}" srcOrd="6" destOrd="0" presId="urn:microsoft.com/office/officeart/2005/8/layout/vList2"/>
    <dgm:cxn modelId="{A48EC7B0-D4A2-48B3-8C85-0157F6D8E633}" type="presParOf" srcId="{0C375105-9998-4F01-A013-C12A762F374B}" destId="{653CB8A8-B59B-4F98-8722-87D6E5763D4C}" srcOrd="7" destOrd="0" presId="urn:microsoft.com/office/officeart/2005/8/layout/vList2"/>
    <dgm:cxn modelId="{5AE1B36D-7753-4C84-9C30-C8AE32CD071F}" type="presParOf" srcId="{0C375105-9998-4F01-A013-C12A762F374B}" destId="{6484B4D0-3E13-4679-ADD9-856CFF848D51}" srcOrd="8" destOrd="0" presId="urn:microsoft.com/office/officeart/2005/8/layout/vList2"/>
    <dgm:cxn modelId="{DBD29E78-37B0-4408-8C21-6995397A1378}" type="presParOf" srcId="{0C375105-9998-4F01-A013-C12A762F374B}" destId="{2D522812-781B-46F4-8ADF-34BD34A28120}" srcOrd="9" destOrd="0" presId="urn:microsoft.com/office/officeart/2005/8/layout/vList2"/>
    <dgm:cxn modelId="{791B542E-5DBE-43E6-8C28-94E00C4B02D5}" type="presParOf" srcId="{0C375105-9998-4F01-A013-C12A762F374B}" destId="{1E8A6E10-11B8-4DA8-925E-A055387D4940}" srcOrd="10" destOrd="0" presId="urn:microsoft.com/office/officeart/2005/8/layout/vList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6C6FB50-B42E-4D71-9FCF-4716E866F6CD}" type="doc">
      <dgm:prSet loTypeId="urn:microsoft.com/office/officeart/2005/8/layout/arrow2" loCatId="process" qsTypeId="urn:microsoft.com/office/officeart/2005/8/quickstyle/simple1" qsCatId="simple" csTypeId="urn:microsoft.com/office/officeart/2005/8/colors/colorful1" csCatId="colorful" phldr="1"/>
      <dgm:spPr/>
      <dgm:t>
        <a:bodyPr/>
        <a:lstStyle/>
        <a:p>
          <a:endParaRPr lang="en-GB"/>
        </a:p>
      </dgm:t>
    </dgm:pt>
    <dgm:pt modelId="{9CE675F7-B3B7-466A-A59E-2EA73888238F}">
      <dgm:prSet phldrT="[Text]" custT="1"/>
      <dgm:spPr/>
      <dgm:t>
        <a:bodyPr/>
        <a:lstStyle/>
        <a:p>
          <a:r>
            <a:rPr lang="en-GB" sz="1300" b="1" dirty="0"/>
            <a:t>Clinical networks, shared support services and joint procurement are well established.</a:t>
          </a:r>
        </a:p>
      </dgm:t>
    </dgm:pt>
    <dgm:pt modelId="{C3335060-A3E3-47BC-AB01-38506B0FD61C}" type="parTrans" cxnId="{195545C3-3FC9-4B14-91B9-436508061042}">
      <dgm:prSet/>
      <dgm:spPr/>
      <dgm:t>
        <a:bodyPr/>
        <a:lstStyle/>
        <a:p>
          <a:endParaRPr lang="en-GB"/>
        </a:p>
      </dgm:t>
    </dgm:pt>
    <dgm:pt modelId="{9BB54A7B-4B27-4599-A261-0BAFB6845957}" type="sibTrans" cxnId="{195545C3-3FC9-4B14-91B9-436508061042}">
      <dgm:prSet/>
      <dgm:spPr/>
      <dgm:t>
        <a:bodyPr/>
        <a:lstStyle/>
        <a:p>
          <a:endParaRPr lang="en-GB"/>
        </a:p>
      </dgm:t>
    </dgm:pt>
    <dgm:pt modelId="{5C2D19C3-A4C0-46D3-B2A9-1358747FD3D4}">
      <dgm:prSet phldrT="[Text]" custT="1"/>
      <dgm:spPr/>
      <dgm:t>
        <a:bodyPr/>
        <a:lstStyle/>
        <a:p>
          <a:r>
            <a:rPr lang="en-GB" sz="1300" b="1" dirty="0"/>
            <a:t>Pandemic leads to rise in mutual aid between providers - 2020</a:t>
          </a:r>
        </a:p>
      </dgm:t>
    </dgm:pt>
    <dgm:pt modelId="{DADF63B2-9429-406F-9D15-EC381EE280B3}" type="parTrans" cxnId="{4740736D-C3E1-4B90-B12F-9686C66A73DD}">
      <dgm:prSet/>
      <dgm:spPr/>
      <dgm:t>
        <a:bodyPr/>
        <a:lstStyle/>
        <a:p>
          <a:endParaRPr lang="en-GB"/>
        </a:p>
      </dgm:t>
    </dgm:pt>
    <dgm:pt modelId="{B24C2325-A899-49C8-8163-D5D097A290EC}" type="sibTrans" cxnId="{4740736D-C3E1-4B90-B12F-9686C66A73DD}">
      <dgm:prSet/>
      <dgm:spPr/>
      <dgm:t>
        <a:bodyPr/>
        <a:lstStyle/>
        <a:p>
          <a:endParaRPr lang="en-GB"/>
        </a:p>
      </dgm:t>
    </dgm:pt>
    <dgm:pt modelId="{C10BCC6C-8FED-47BC-A7B8-FA9C18541E96}">
      <dgm:prSet custT="1"/>
      <dgm:spPr/>
      <dgm:t>
        <a:bodyPr/>
        <a:lstStyle/>
        <a:p>
          <a:r>
            <a:rPr lang="en-GB" sz="1300" b="1" dirty="0"/>
            <a:t>Permissive legislative framework established in 2022 Health and Care Act</a:t>
          </a:r>
        </a:p>
      </dgm:t>
    </dgm:pt>
    <dgm:pt modelId="{33B12835-60D0-46ED-A0B4-1FC6C5794DA6}" type="parTrans" cxnId="{AA45E6F3-B364-40E3-A199-041AD360092D}">
      <dgm:prSet/>
      <dgm:spPr/>
      <dgm:t>
        <a:bodyPr/>
        <a:lstStyle/>
        <a:p>
          <a:endParaRPr lang="en-GB"/>
        </a:p>
      </dgm:t>
    </dgm:pt>
    <dgm:pt modelId="{FD0BBA83-D05F-4520-8DBF-674E74DAC656}" type="sibTrans" cxnId="{AA45E6F3-B364-40E3-A199-041AD360092D}">
      <dgm:prSet/>
      <dgm:spPr/>
      <dgm:t>
        <a:bodyPr/>
        <a:lstStyle/>
        <a:p>
          <a:endParaRPr lang="en-GB"/>
        </a:p>
      </dgm:t>
    </dgm:pt>
    <dgm:pt modelId="{6B66605C-2CE1-4A94-8EF6-65453786A4A3}">
      <dgm:prSet custT="1"/>
      <dgm:spPr/>
      <dgm:t>
        <a:bodyPr/>
        <a:lstStyle/>
        <a:p>
          <a:r>
            <a:rPr lang="en-GB" sz="1300" b="1" dirty="0"/>
            <a:t>Collaboratives  positioned to become drivers of improvement, quality and value in their systems</a:t>
          </a:r>
        </a:p>
      </dgm:t>
    </dgm:pt>
    <dgm:pt modelId="{E7A6EF21-4A41-43C8-BD4F-09B7EDAFBD6B}" type="parTrans" cxnId="{7EBDE1E1-40A8-4443-8660-04EFDD5E8ABD}">
      <dgm:prSet/>
      <dgm:spPr/>
      <dgm:t>
        <a:bodyPr/>
        <a:lstStyle/>
        <a:p>
          <a:endParaRPr lang="en-GB"/>
        </a:p>
      </dgm:t>
    </dgm:pt>
    <dgm:pt modelId="{5ED55FF6-8622-4C86-9DD9-F9A5791847E9}" type="sibTrans" cxnId="{7EBDE1E1-40A8-4443-8660-04EFDD5E8ABD}">
      <dgm:prSet/>
      <dgm:spPr/>
      <dgm:t>
        <a:bodyPr/>
        <a:lstStyle/>
        <a:p>
          <a:endParaRPr lang="en-GB"/>
        </a:p>
      </dgm:t>
    </dgm:pt>
    <dgm:pt modelId="{5CCFFF93-7652-4DB5-B59D-76F656C163E5}">
      <dgm:prSet/>
      <dgm:spPr/>
      <dgm:t>
        <a:bodyPr/>
        <a:lstStyle/>
        <a:p>
          <a:endParaRPr lang="en-GB"/>
        </a:p>
      </dgm:t>
    </dgm:pt>
    <dgm:pt modelId="{980CB2AF-7192-4D42-9135-9B4FA165C60B}" type="parTrans" cxnId="{19AE75BE-D5DB-4462-B921-9DBDC4CA9C39}">
      <dgm:prSet/>
      <dgm:spPr/>
      <dgm:t>
        <a:bodyPr/>
        <a:lstStyle/>
        <a:p>
          <a:endParaRPr lang="en-GB"/>
        </a:p>
      </dgm:t>
    </dgm:pt>
    <dgm:pt modelId="{16D434C3-84B3-4A8C-A418-63B778595E1F}" type="sibTrans" cxnId="{19AE75BE-D5DB-4462-B921-9DBDC4CA9C39}">
      <dgm:prSet/>
      <dgm:spPr/>
      <dgm:t>
        <a:bodyPr/>
        <a:lstStyle/>
        <a:p>
          <a:endParaRPr lang="en-GB"/>
        </a:p>
      </dgm:t>
    </dgm:pt>
    <dgm:pt modelId="{B8B9847A-311E-464C-BEDD-B8C4536C6DB6}">
      <dgm:prSet phldrT="[Text]" custT="1"/>
      <dgm:spPr/>
      <dgm:t>
        <a:bodyPr/>
        <a:lstStyle/>
        <a:p>
          <a:r>
            <a:rPr lang="en-GB" sz="1300" b="1" dirty="0"/>
            <a:t>Dalton Review proposes group model - 2014</a:t>
          </a:r>
        </a:p>
      </dgm:t>
    </dgm:pt>
    <dgm:pt modelId="{1A779217-2A9F-4730-A828-F294D168A476}" type="parTrans" cxnId="{12B4B7E6-0E82-4B72-BF24-D752126F50A7}">
      <dgm:prSet/>
      <dgm:spPr/>
      <dgm:t>
        <a:bodyPr/>
        <a:lstStyle/>
        <a:p>
          <a:endParaRPr lang="en-GB"/>
        </a:p>
      </dgm:t>
    </dgm:pt>
    <dgm:pt modelId="{759E8162-0CB3-472D-9A37-3A25786DA6CD}" type="sibTrans" cxnId="{12B4B7E6-0E82-4B72-BF24-D752126F50A7}">
      <dgm:prSet/>
      <dgm:spPr/>
      <dgm:t>
        <a:bodyPr/>
        <a:lstStyle/>
        <a:p>
          <a:endParaRPr lang="en-GB"/>
        </a:p>
      </dgm:t>
    </dgm:pt>
    <dgm:pt modelId="{291C933E-721D-4CB1-94C3-251BAB38F066}" type="pres">
      <dgm:prSet presAssocID="{C6C6FB50-B42E-4D71-9FCF-4716E866F6CD}" presName="arrowDiagram" presStyleCnt="0">
        <dgm:presLayoutVars>
          <dgm:chMax val="5"/>
          <dgm:dir/>
          <dgm:resizeHandles val="exact"/>
        </dgm:presLayoutVars>
      </dgm:prSet>
      <dgm:spPr/>
    </dgm:pt>
    <dgm:pt modelId="{D5FABAA2-6D17-4704-8CF7-AD7A36B38A96}" type="pres">
      <dgm:prSet presAssocID="{C6C6FB50-B42E-4D71-9FCF-4716E866F6CD}" presName="arrow" presStyleLbl="bgShp" presStyleIdx="0" presStyleCnt="1" custScaleX="157946" custLinFactNeighborX="0"/>
      <dgm:spPr/>
    </dgm:pt>
    <dgm:pt modelId="{B1B7056C-7986-4D10-BF4C-B236D29B7E48}" type="pres">
      <dgm:prSet presAssocID="{C6C6FB50-B42E-4D71-9FCF-4716E866F6CD}" presName="arrowDiagram5" presStyleCnt="0"/>
      <dgm:spPr/>
    </dgm:pt>
    <dgm:pt modelId="{17D22AE5-1F91-4909-B6A6-36CF04F783EB}" type="pres">
      <dgm:prSet presAssocID="{9CE675F7-B3B7-466A-A59E-2EA73888238F}" presName="bullet5a" presStyleLbl="node1" presStyleIdx="0" presStyleCnt="5" custLinFactX="-555028" custLinFactY="15503" custLinFactNeighborX="-600000" custLinFactNeighborY="100000"/>
      <dgm:spPr/>
    </dgm:pt>
    <dgm:pt modelId="{FE7B9CCE-358E-4D6A-901D-ADDFD742E554}" type="pres">
      <dgm:prSet presAssocID="{9CE675F7-B3B7-466A-A59E-2EA73888238F}" presName="textBox5a" presStyleLbl="revTx" presStyleIdx="0" presStyleCnt="5" custScaleX="219832" custScaleY="126513" custLinFactX="-100000" custLinFactY="-36927" custLinFactNeighborX="-153574" custLinFactNeighborY="-100000">
        <dgm:presLayoutVars>
          <dgm:bulletEnabled val="1"/>
        </dgm:presLayoutVars>
      </dgm:prSet>
      <dgm:spPr/>
    </dgm:pt>
    <dgm:pt modelId="{721FD165-EFD9-4656-9786-AAAA34163360}" type="pres">
      <dgm:prSet presAssocID="{B8B9847A-311E-464C-BEDD-B8C4536C6DB6}" presName="bullet5b" presStyleLbl="node1" presStyleIdx="1" presStyleCnt="5" custLinFactX="-173349" custLinFactNeighborX="-200000" custLinFactNeighborY="-40582"/>
      <dgm:spPr/>
    </dgm:pt>
    <dgm:pt modelId="{43A4C515-2AF8-4CF2-9465-9486A7B6B1E6}" type="pres">
      <dgm:prSet presAssocID="{B8B9847A-311E-464C-BEDD-B8C4536C6DB6}" presName="textBox5b" presStyleLbl="revTx" presStyleIdx="1" presStyleCnt="5" custScaleX="129365" custScaleY="79396" custLinFactX="-4235" custLinFactNeighborX="-100000" custLinFactNeighborY="15915">
        <dgm:presLayoutVars>
          <dgm:bulletEnabled val="1"/>
        </dgm:presLayoutVars>
      </dgm:prSet>
      <dgm:spPr/>
    </dgm:pt>
    <dgm:pt modelId="{38B251ED-6B86-48CA-9370-75D49A6675B5}" type="pres">
      <dgm:prSet presAssocID="{5C2D19C3-A4C0-46D3-B2A9-1358747FD3D4}" presName="bullet5c" presStyleLbl="node1" presStyleIdx="2" presStyleCnt="5" custLinFactNeighborX="14389" custLinFactNeighborY="-18880"/>
      <dgm:spPr/>
    </dgm:pt>
    <dgm:pt modelId="{ACB2076D-84DD-4919-AD28-80A488C58EAD}" type="pres">
      <dgm:prSet presAssocID="{5C2D19C3-A4C0-46D3-B2A9-1358747FD3D4}" presName="textBox5c" presStyleLbl="revTx" presStyleIdx="2" presStyleCnt="5" custScaleY="77186" custLinFactNeighborX="-35155" custLinFactNeighborY="9020">
        <dgm:presLayoutVars>
          <dgm:bulletEnabled val="1"/>
        </dgm:presLayoutVars>
      </dgm:prSet>
      <dgm:spPr/>
    </dgm:pt>
    <dgm:pt modelId="{55E6FF07-2ED5-4FD4-8805-B7A4610C7228}" type="pres">
      <dgm:prSet presAssocID="{C10BCC6C-8FED-47BC-A7B8-FA9C18541E96}" presName="bullet5d" presStyleLbl="node1" presStyleIdx="3" presStyleCnt="5" custLinFactX="100000" custLinFactNeighborX="101790" custLinFactNeighborY="-6138"/>
      <dgm:spPr/>
    </dgm:pt>
    <dgm:pt modelId="{C402E313-6053-4CA7-BA52-DFF298F36271}" type="pres">
      <dgm:prSet presAssocID="{C10BCC6C-8FED-47BC-A7B8-FA9C18541E96}" presName="textBox5d" presStyleLbl="revTx" presStyleIdx="3" presStyleCnt="5" custScaleX="108816" custScaleY="77582" custLinFactNeighborX="14330" custLinFactNeighborY="12281">
        <dgm:presLayoutVars>
          <dgm:bulletEnabled val="1"/>
        </dgm:presLayoutVars>
      </dgm:prSet>
      <dgm:spPr/>
    </dgm:pt>
    <dgm:pt modelId="{45881A3D-F18D-4836-8F89-43BCD9F54055}" type="pres">
      <dgm:prSet presAssocID="{6B66605C-2CE1-4A94-8EF6-65453786A4A3}" presName="bullet5e" presStyleLbl="node1" presStyleIdx="4" presStyleCnt="5" custLinFactX="123792" custLinFactNeighborX="200000" custLinFactNeighborY="-4655"/>
      <dgm:spPr/>
    </dgm:pt>
    <dgm:pt modelId="{E88317EB-418E-426F-B19F-A25B405A31AF}" type="pres">
      <dgm:prSet presAssocID="{6B66605C-2CE1-4A94-8EF6-65453786A4A3}" presName="textBox5e" presStyleLbl="revTx" presStyleIdx="4" presStyleCnt="5" custScaleX="134850" custScaleY="77189" custLinFactNeighborX="93890" custLinFactNeighborY="10215">
        <dgm:presLayoutVars>
          <dgm:bulletEnabled val="1"/>
        </dgm:presLayoutVars>
      </dgm:prSet>
      <dgm:spPr/>
    </dgm:pt>
  </dgm:ptLst>
  <dgm:cxnLst>
    <dgm:cxn modelId="{98F21D2E-D1F5-4FBD-9603-EB0641C532A0}" type="presOf" srcId="{5C2D19C3-A4C0-46D3-B2A9-1358747FD3D4}" destId="{ACB2076D-84DD-4919-AD28-80A488C58EAD}" srcOrd="0" destOrd="0" presId="urn:microsoft.com/office/officeart/2005/8/layout/arrow2"/>
    <dgm:cxn modelId="{C7383C6C-813F-4C2E-BE5F-0C9DF95365A7}" type="presOf" srcId="{B8B9847A-311E-464C-BEDD-B8C4536C6DB6}" destId="{43A4C515-2AF8-4CF2-9465-9486A7B6B1E6}" srcOrd="0" destOrd="0" presId="urn:microsoft.com/office/officeart/2005/8/layout/arrow2"/>
    <dgm:cxn modelId="{4740736D-C3E1-4B90-B12F-9686C66A73DD}" srcId="{C6C6FB50-B42E-4D71-9FCF-4716E866F6CD}" destId="{5C2D19C3-A4C0-46D3-B2A9-1358747FD3D4}" srcOrd="2" destOrd="0" parTransId="{DADF63B2-9429-406F-9D15-EC381EE280B3}" sibTransId="{B24C2325-A899-49C8-8163-D5D097A290EC}"/>
    <dgm:cxn modelId="{A6E4D377-E3F3-43A8-A223-C542BC83C9E1}" type="presOf" srcId="{9CE675F7-B3B7-466A-A59E-2EA73888238F}" destId="{FE7B9CCE-358E-4D6A-901D-ADDFD742E554}" srcOrd="0" destOrd="0" presId="urn:microsoft.com/office/officeart/2005/8/layout/arrow2"/>
    <dgm:cxn modelId="{19AE75BE-D5DB-4462-B921-9DBDC4CA9C39}" srcId="{C6C6FB50-B42E-4D71-9FCF-4716E866F6CD}" destId="{5CCFFF93-7652-4DB5-B59D-76F656C163E5}" srcOrd="5" destOrd="0" parTransId="{980CB2AF-7192-4D42-9135-9B4FA165C60B}" sibTransId="{16D434C3-84B3-4A8C-A418-63B778595E1F}"/>
    <dgm:cxn modelId="{B99CF6C0-7CA2-42B0-8913-F3ECCC69D0BB}" type="presOf" srcId="{C10BCC6C-8FED-47BC-A7B8-FA9C18541E96}" destId="{C402E313-6053-4CA7-BA52-DFF298F36271}" srcOrd="0" destOrd="0" presId="urn:microsoft.com/office/officeart/2005/8/layout/arrow2"/>
    <dgm:cxn modelId="{195545C3-3FC9-4B14-91B9-436508061042}" srcId="{C6C6FB50-B42E-4D71-9FCF-4716E866F6CD}" destId="{9CE675F7-B3B7-466A-A59E-2EA73888238F}" srcOrd="0" destOrd="0" parTransId="{C3335060-A3E3-47BC-AB01-38506B0FD61C}" sibTransId="{9BB54A7B-4B27-4599-A261-0BAFB6845957}"/>
    <dgm:cxn modelId="{D86207D1-7A19-435D-96AA-B4ED2D48BD0C}" type="presOf" srcId="{6B66605C-2CE1-4A94-8EF6-65453786A4A3}" destId="{E88317EB-418E-426F-B19F-A25B405A31AF}" srcOrd="0" destOrd="0" presId="urn:microsoft.com/office/officeart/2005/8/layout/arrow2"/>
    <dgm:cxn modelId="{64949FD5-AB4D-4913-955A-CCC465962935}" type="presOf" srcId="{C6C6FB50-B42E-4D71-9FCF-4716E866F6CD}" destId="{291C933E-721D-4CB1-94C3-251BAB38F066}" srcOrd="0" destOrd="0" presId="urn:microsoft.com/office/officeart/2005/8/layout/arrow2"/>
    <dgm:cxn modelId="{7EBDE1E1-40A8-4443-8660-04EFDD5E8ABD}" srcId="{C6C6FB50-B42E-4D71-9FCF-4716E866F6CD}" destId="{6B66605C-2CE1-4A94-8EF6-65453786A4A3}" srcOrd="4" destOrd="0" parTransId="{E7A6EF21-4A41-43C8-BD4F-09B7EDAFBD6B}" sibTransId="{5ED55FF6-8622-4C86-9DD9-F9A5791847E9}"/>
    <dgm:cxn modelId="{12B4B7E6-0E82-4B72-BF24-D752126F50A7}" srcId="{C6C6FB50-B42E-4D71-9FCF-4716E866F6CD}" destId="{B8B9847A-311E-464C-BEDD-B8C4536C6DB6}" srcOrd="1" destOrd="0" parTransId="{1A779217-2A9F-4730-A828-F294D168A476}" sibTransId="{759E8162-0CB3-472D-9A37-3A25786DA6CD}"/>
    <dgm:cxn modelId="{AA45E6F3-B364-40E3-A199-041AD360092D}" srcId="{C6C6FB50-B42E-4D71-9FCF-4716E866F6CD}" destId="{C10BCC6C-8FED-47BC-A7B8-FA9C18541E96}" srcOrd="3" destOrd="0" parTransId="{33B12835-60D0-46ED-A0B4-1FC6C5794DA6}" sibTransId="{FD0BBA83-D05F-4520-8DBF-674E74DAC656}"/>
    <dgm:cxn modelId="{429C013F-83AA-4871-81B0-AF23C4D3C6E2}" type="presParOf" srcId="{291C933E-721D-4CB1-94C3-251BAB38F066}" destId="{D5FABAA2-6D17-4704-8CF7-AD7A36B38A96}" srcOrd="0" destOrd="0" presId="urn:microsoft.com/office/officeart/2005/8/layout/arrow2"/>
    <dgm:cxn modelId="{2CBF44C6-1A01-4ACD-B773-64235EF7A056}" type="presParOf" srcId="{291C933E-721D-4CB1-94C3-251BAB38F066}" destId="{B1B7056C-7986-4D10-BF4C-B236D29B7E48}" srcOrd="1" destOrd="0" presId="urn:microsoft.com/office/officeart/2005/8/layout/arrow2"/>
    <dgm:cxn modelId="{4DEF02F1-7BA8-4B6E-8EEF-8B7B31843539}" type="presParOf" srcId="{B1B7056C-7986-4D10-BF4C-B236D29B7E48}" destId="{17D22AE5-1F91-4909-B6A6-36CF04F783EB}" srcOrd="0" destOrd="0" presId="urn:microsoft.com/office/officeart/2005/8/layout/arrow2"/>
    <dgm:cxn modelId="{FB23B11F-6364-4C06-8806-9D2E39DE24EF}" type="presParOf" srcId="{B1B7056C-7986-4D10-BF4C-B236D29B7E48}" destId="{FE7B9CCE-358E-4D6A-901D-ADDFD742E554}" srcOrd="1" destOrd="0" presId="urn:microsoft.com/office/officeart/2005/8/layout/arrow2"/>
    <dgm:cxn modelId="{EF08C3BB-0038-4EF2-BBFA-09EB74429FDC}" type="presParOf" srcId="{B1B7056C-7986-4D10-BF4C-B236D29B7E48}" destId="{721FD165-EFD9-4656-9786-AAAA34163360}" srcOrd="2" destOrd="0" presId="urn:microsoft.com/office/officeart/2005/8/layout/arrow2"/>
    <dgm:cxn modelId="{13BEDDAF-3CD4-4DEA-8005-E691BC26699C}" type="presParOf" srcId="{B1B7056C-7986-4D10-BF4C-B236D29B7E48}" destId="{43A4C515-2AF8-4CF2-9465-9486A7B6B1E6}" srcOrd="3" destOrd="0" presId="urn:microsoft.com/office/officeart/2005/8/layout/arrow2"/>
    <dgm:cxn modelId="{00B2F66C-8BC1-4DA3-B4DD-BBAB36B861D0}" type="presParOf" srcId="{B1B7056C-7986-4D10-BF4C-B236D29B7E48}" destId="{38B251ED-6B86-48CA-9370-75D49A6675B5}" srcOrd="4" destOrd="0" presId="urn:microsoft.com/office/officeart/2005/8/layout/arrow2"/>
    <dgm:cxn modelId="{4BD820A5-325F-4338-999D-3DD1E9DDAD2F}" type="presParOf" srcId="{B1B7056C-7986-4D10-BF4C-B236D29B7E48}" destId="{ACB2076D-84DD-4919-AD28-80A488C58EAD}" srcOrd="5" destOrd="0" presId="urn:microsoft.com/office/officeart/2005/8/layout/arrow2"/>
    <dgm:cxn modelId="{6E5E15CB-C2BA-4F2B-94EE-6A0C6197B501}" type="presParOf" srcId="{B1B7056C-7986-4D10-BF4C-B236D29B7E48}" destId="{55E6FF07-2ED5-4FD4-8805-B7A4610C7228}" srcOrd="6" destOrd="0" presId="urn:microsoft.com/office/officeart/2005/8/layout/arrow2"/>
    <dgm:cxn modelId="{3A55BA21-7915-467C-9886-8E64401D32C1}" type="presParOf" srcId="{B1B7056C-7986-4D10-BF4C-B236D29B7E48}" destId="{C402E313-6053-4CA7-BA52-DFF298F36271}" srcOrd="7" destOrd="0" presId="urn:microsoft.com/office/officeart/2005/8/layout/arrow2"/>
    <dgm:cxn modelId="{3600DCCC-52F5-49CA-B147-418EADE0E109}" type="presParOf" srcId="{B1B7056C-7986-4D10-BF4C-B236D29B7E48}" destId="{45881A3D-F18D-4836-8F89-43BCD9F54055}" srcOrd="8" destOrd="0" presId="urn:microsoft.com/office/officeart/2005/8/layout/arrow2"/>
    <dgm:cxn modelId="{3C4EE0CF-5430-4729-A5CB-9B63288CD37E}" type="presParOf" srcId="{B1B7056C-7986-4D10-BF4C-B236D29B7E48}" destId="{E88317EB-418E-426F-B19F-A25B405A31AF}" srcOrd="9" destOrd="0" presId="urn:microsoft.com/office/officeart/2005/8/layout/arrow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5B44751-D646-4547-9555-D42EF0C93FEF}"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n-GB"/>
        </a:p>
      </dgm:t>
    </dgm:pt>
    <dgm:pt modelId="{2E62FBA5-6856-419D-B45E-AAED6B852522}">
      <dgm:prSet phldrT="[Text]" custT="1"/>
      <dgm:spPr>
        <a:ln w="28575">
          <a:solidFill>
            <a:schemeClr val="accent2"/>
          </a:solidFill>
        </a:ln>
      </dgm:spPr>
      <dgm:t>
        <a:bodyPr/>
        <a:lstStyle/>
        <a:p>
          <a:r>
            <a:rPr lang="en-GB" sz="1800" b="1" dirty="0"/>
            <a:t>Lead provider</a:t>
          </a:r>
        </a:p>
      </dgm:t>
    </dgm:pt>
    <dgm:pt modelId="{E0ADD4C6-709C-4E6F-97B5-36CB08ABAC0F}" type="parTrans" cxnId="{1F3F5285-EC13-4A74-8A9E-64472266716B}">
      <dgm:prSet/>
      <dgm:spPr/>
      <dgm:t>
        <a:bodyPr/>
        <a:lstStyle/>
        <a:p>
          <a:endParaRPr lang="en-GB"/>
        </a:p>
      </dgm:t>
    </dgm:pt>
    <dgm:pt modelId="{BDCA17A6-97D4-4B39-9172-597D4D100B68}" type="sibTrans" cxnId="{1F3F5285-EC13-4A74-8A9E-64472266716B}">
      <dgm:prSet/>
      <dgm:spPr/>
      <dgm:t>
        <a:bodyPr/>
        <a:lstStyle/>
        <a:p>
          <a:endParaRPr lang="en-GB"/>
        </a:p>
      </dgm:t>
    </dgm:pt>
    <dgm:pt modelId="{1B9B32C9-DA50-4056-AF54-60FD5127B200}">
      <dgm:prSet phldrT="[Text]"/>
      <dgm:spPr>
        <a:ln w="28575">
          <a:solidFill>
            <a:schemeClr val="accent2">
              <a:alpha val="90000"/>
            </a:schemeClr>
          </a:solidFill>
        </a:ln>
      </dgm:spPr>
      <dgm:t>
        <a:bodyPr/>
        <a:lstStyle/>
        <a:p>
          <a:r>
            <a:rPr lang="en-GB" dirty="0"/>
            <a:t>One trust holds contract from commissioner</a:t>
          </a:r>
        </a:p>
      </dgm:t>
    </dgm:pt>
    <dgm:pt modelId="{6F328633-E5DC-49F1-B1DF-6D15F48ED983}" type="parTrans" cxnId="{20ACA152-0467-45E0-B4BE-6367B3397C1B}">
      <dgm:prSet/>
      <dgm:spPr/>
      <dgm:t>
        <a:bodyPr/>
        <a:lstStyle/>
        <a:p>
          <a:endParaRPr lang="en-GB"/>
        </a:p>
      </dgm:t>
    </dgm:pt>
    <dgm:pt modelId="{86BB0E13-CC63-40FB-96DE-E7466FCB62A9}" type="sibTrans" cxnId="{20ACA152-0467-45E0-B4BE-6367B3397C1B}">
      <dgm:prSet/>
      <dgm:spPr/>
      <dgm:t>
        <a:bodyPr/>
        <a:lstStyle/>
        <a:p>
          <a:endParaRPr lang="en-GB"/>
        </a:p>
      </dgm:t>
    </dgm:pt>
    <dgm:pt modelId="{9D06F38A-9FC5-4C00-AC1E-721673EB1D0B}">
      <dgm:prSet phldrT="[Text]" custT="1"/>
      <dgm:spPr>
        <a:ln w="28575">
          <a:solidFill>
            <a:schemeClr val="accent3"/>
          </a:solidFill>
        </a:ln>
      </dgm:spPr>
      <dgm:t>
        <a:bodyPr/>
        <a:lstStyle/>
        <a:p>
          <a:r>
            <a:rPr lang="en-GB" sz="1800" b="1" dirty="0"/>
            <a:t>Shared leadership</a:t>
          </a:r>
        </a:p>
      </dgm:t>
    </dgm:pt>
    <dgm:pt modelId="{985593FC-DCEE-473E-A403-757100D4E403}" type="parTrans" cxnId="{63FA42A9-3EBD-4867-8FA2-E52A81564CCA}">
      <dgm:prSet/>
      <dgm:spPr/>
      <dgm:t>
        <a:bodyPr/>
        <a:lstStyle/>
        <a:p>
          <a:endParaRPr lang="en-GB"/>
        </a:p>
      </dgm:t>
    </dgm:pt>
    <dgm:pt modelId="{0C9E4CFD-D3BD-4018-AF79-A758658E4C05}" type="sibTrans" cxnId="{63FA42A9-3EBD-4867-8FA2-E52A81564CCA}">
      <dgm:prSet/>
      <dgm:spPr/>
      <dgm:t>
        <a:bodyPr/>
        <a:lstStyle/>
        <a:p>
          <a:endParaRPr lang="en-GB"/>
        </a:p>
      </dgm:t>
    </dgm:pt>
    <dgm:pt modelId="{1767E286-1C8C-408D-8724-F0C6C153C9C2}">
      <dgm:prSet phldrT="[Text]"/>
      <dgm:spPr>
        <a:ln w="28575">
          <a:solidFill>
            <a:schemeClr val="accent3"/>
          </a:solidFill>
        </a:ln>
      </dgm:spPr>
      <dgm:t>
        <a:bodyPr/>
        <a:lstStyle/>
        <a:p>
          <a:r>
            <a:rPr lang="en-GB" dirty="0"/>
            <a:t>Trusts share some executives</a:t>
          </a:r>
        </a:p>
      </dgm:t>
    </dgm:pt>
    <dgm:pt modelId="{BBB3C927-935B-449B-8413-4FA6B86C62D3}" type="parTrans" cxnId="{4791F3A8-ACDC-41A5-9F77-29915B25881A}">
      <dgm:prSet/>
      <dgm:spPr/>
      <dgm:t>
        <a:bodyPr/>
        <a:lstStyle/>
        <a:p>
          <a:endParaRPr lang="en-GB"/>
        </a:p>
      </dgm:t>
    </dgm:pt>
    <dgm:pt modelId="{63910120-9CEA-4379-A3BF-F2B58F39F2A9}" type="sibTrans" cxnId="{4791F3A8-ACDC-41A5-9F77-29915B25881A}">
      <dgm:prSet/>
      <dgm:spPr/>
      <dgm:t>
        <a:bodyPr/>
        <a:lstStyle/>
        <a:p>
          <a:endParaRPr lang="en-GB"/>
        </a:p>
      </dgm:t>
    </dgm:pt>
    <dgm:pt modelId="{4D1ACC41-B732-4CA3-9EC2-09291BC727D7}">
      <dgm:prSet phldrT="[Text]" custT="1"/>
      <dgm:spPr/>
      <dgm:t>
        <a:bodyPr/>
        <a:lstStyle/>
        <a:p>
          <a:r>
            <a:rPr lang="en-GB" sz="1800" b="1" dirty="0"/>
            <a:t>Provider leadership board</a:t>
          </a:r>
        </a:p>
      </dgm:t>
    </dgm:pt>
    <dgm:pt modelId="{93B50FBB-1E1A-438B-A6F7-C9EF0287AD2C}" type="parTrans" cxnId="{921F1F62-5B90-40DF-8716-C42AAEC0C8DC}">
      <dgm:prSet/>
      <dgm:spPr/>
      <dgm:t>
        <a:bodyPr/>
        <a:lstStyle/>
        <a:p>
          <a:endParaRPr lang="en-GB"/>
        </a:p>
      </dgm:t>
    </dgm:pt>
    <dgm:pt modelId="{09EDB76B-0A0F-435C-80B7-44C0AD3CFBA7}" type="sibTrans" cxnId="{921F1F62-5B90-40DF-8716-C42AAEC0C8DC}">
      <dgm:prSet/>
      <dgm:spPr/>
      <dgm:t>
        <a:bodyPr/>
        <a:lstStyle/>
        <a:p>
          <a:endParaRPr lang="en-GB"/>
        </a:p>
      </dgm:t>
    </dgm:pt>
    <dgm:pt modelId="{6AB484FF-CC5C-41E5-8B43-2260C5218506}">
      <dgm:prSet phldrT="[Text]"/>
      <dgm:spPr>
        <a:ln>
          <a:solidFill>
            <a:schemeClr val="accent4">
              <a:alpha val="90000"/>
            </a:schemeClr>
          </a:solidFill>
        </a:ln>
      </dgm:spPr>
      <dgm:t>
        <a:bodyPr/>
        <a:lstStyle/>
        <a:p>
          <a:r>
            <a:rPr lang="en-GB" dirty="0"/>
            <a:t>Joint forum bringing together members’ leaders</a:t>
          </a:r>
        </a:p>
      </dgm:t>
    </dgm:pt>
    <dgm:pt modelId="{2638E127-F73E-4D47-A443-E66E4CFE040F}" type="parTrans" cxnId="{07863771-154C-4594-B5F4-D19DF5446BAE}">
      <dgm:prSet/>
      <dgm:spPr/>
      <dgm:t>
        <a:bodyPr/>
        <a:lstStyle/>
        <a:p>
          <a:endParaRPr lang="en-GB"/>
        </a:p>
      </dgm:t>
    </dgm:pt>
    <dgm:pt modelId="{A1693BDE-A63B-405B-B839-A1A492AA95A4}" type="sibTrans" cxnId="{07863771-154C-4594-B5F4-D19DF5446BAE}">
      <dgm:prSet/>
      <dgm:spPr/>
      <dgm:t>
        <a:bodyPr/>
        <a:lstStyle/>
        <a:p>
          <a:endParaRPr lang="en-GB"/>
        </a:p>
      </dgm:t>
    </dgm:pt>
    <dgm:pt modelId="{D3374AF6-D1D5-4B28-BBB3-DC687EC5CB61}">
      <dgm:prSet phldrT="[Text]"/>
      <dgm:spPr>
        <a:ln>
          <a:solidFill>
            <a:schemeClr val="accent4">
              <a:alpha val="90000"/>
            </a:schemeClr>
          </a:solidFill>
        </a:ln>
      </dgm:spPr>
      <dgm:t>
        <a:bodyPr/>
        <a:lstStyle/>
        <a:p>
          <a:r>
            <a:rPr lang="en-GB" dirty="0"/>
            <a:t>May take decisions on behalf of member trusts</a:t>
          </a:r>
        </a:p>
      </dgm:t>
    </dgm:pt>
    <dgm:pt modelId="{ABC6886A-F84A-4B66-ADD5-22C1FD0D1520}" type="parTrans" cxnId="{2FF9AF24-7551-47BA-BCEB-F87292D65C5E}">
      <dgm:prSet/>
      <dgm:spPr/>
      <dgm:t>
        <a:bodyPr/>
        <a:lstStyle/>
        <a:p>
          <a:endParaRPr lang="en-GB"/>
        </a:p>
      </dgm:t>
    </dgm:pt>
    <dgm:pt modelId="{A0EC90CA-09DE-4A7A-9D60-F8830410685A}" type="sibTrans" cxnId="{2FF9AF24-7551-47BA-BCEB-F87292D65C5E}">
      <dgm:prSet/>
      <dgm:spPr/>
      <dgm:t>
        <a:bodyPr/>
        <a:lstStyle/>
        <a:p>
          <a:endParaRPr lang="en-GB"/>
        </a:p>
      </dgm:t>
    </dgm:pt>
    <dgm:pt modelId="{028C89C3-7A38-4618-98DB-F81FC842A6FA}">
      <dgm:prSet phldrT="[Text]"/>
      <dgm:spPr>
        <a:ln w="28575">
          <a:solidFill>
            <a:schemeClr val="accent2">
              <a:alpha val="90000"/>
            </a:schemeClr>
          </a:solidFill>
        </a:ln>
      </dgm:spPr>
      <dgm:t>
        <a:bodyPr/>
        <a:lstStyle/>
        <a:p>
          <a:r>
            <a:rPr lang="en-GB" dirty="0"/>
            <a:t>Lead contractor sub-contracts to other providers</a:t>
          </a:r>
        </a:p>
      </dgm:t>
    </dgm:pt>
    <dgm:pt modelId="{FD909F28-A987-4736-AEAD-96E76A936C5E}" type="parTrans" cxnId="{7C45908F-1165-4CD9-AC87-718F0B0B2147}">
      <dgm:prSet/>
      <dgm:spPr/>
      <dgm:t>
        <a:bodyPr/>
        <a:lstStyle/>
        <a:p>
          <a:endParaRPr lang="en-GB"/>
        </a:p>
      </dgm:t>
    </dgm:pt>
    <dgm:pt modelId="{CD9277B9-B297-424E-8F2C-4FCBDEADBDF8}" type="sibTrans" cxnId="{7C45908F-1165-4CD9-AC87-718F0B0B2147}">
      <dgm:prSet/>
      <dgm:spPr/>
      <dgm:t>
        <a:bodyPr/>
        <a:lstStyle/>
        <a:p>
          <a:endParaRPr lang="en-GB"/>
        </a:p>
      </dgm:t>
    </dgm:pt>
    <dgm:pt modelId="{72C30C25-4420-4F10-9D26-6CDB87DFAB16}">
      <dgm:prSet phldrT="[Text]"/>
      <dgm:spPr>
        <a:ln w="28575">
          <a:solidFill>
            <a:schemeClr val="accent3"/>
          </a:solidFill>
        </a:ln>
      </dgm:spPr>
      <dgm:t>
        <a:bodyPr/>
        <a:lstStyle/>
        <a:p>
          <a:r>
            <a:rPr lang="en-GB" dirty="0"/>
            <a:t>Separate boards and leadership capability retained for each trust</a:t>
          </a:r>
        </a:p>
      </dgm:t>
    </dgm:pt>
    <dgm:pt modelId="{0C28073D-26C1-458C-A6F0-EC8C66AEADED}" type="parTrans" cxnId="{374A58E1-1EDF-40FB-B1B3-7171CBBE20F4}">
      <dgm:prSet/>
      <dgm:spPr/>
      <dgm:t>
        <a:bodyPr/>
        <a:lstStyle/>
        <a:p>
          <a:endParaRPr lang="en-GB"/>
        </a:p>
      </dgm:t>
    </dgm:pt>
    <dgm:pt modelId="{63C7E20D-5901-4E8B-AB76-C6898C7B6FF3}" type="sibTrans" cxnId="{374A58E1-1EDF-40FB-B1B3-7171CBBE20F4}">
      <dgm:prSet/>
      <dgm:spPr/>
      <dgm:t>
        <a:bodyPr/>
        <a:lstStyle/>
        <a:p>
          <a:endParaRPr lang="en-GB"/>
        </a:p>
      </dgm:t>
    </dgm:pt>
    <dgm:pt modelId="{83858EE3-E3EF-4FD9-93DE-3539F08D3520}" type="pres">
      <dgm:prSet presAssocID="{95B44751-D646-4547-9555-D42EF0C93FEF}" presName="Name0" presStyleCnt="0">
        <dgm:presLayoutVars>
          <dgm:dir/>
          <dgm:animLvl val="lvl"/>
          <dgm:resizeHandles val="exact"/>
        </dgm:presLayoutVars>
      </dgm:prSet>
      <dgm:spPr/>
    </dgm:pt>
    <dgm:pt modelId="{1A770EBF-1F2B-4A9F-84C2-BD94B51A3AA6}" type="pres">
      <dgm:prSet presAssocID="{2E62FBA5-6856-419D-B45E-AAED6B852522}" presName="composite" presStyleCnt="0"/>
      <dgm:spPr/>
    </dgm:pt>
    <dgm:pt modelId="{1B75E23B-009E-4408-8255-13D01D45F7A1}" type="pres">
      <dgm:prSet presAssocID="{2E62FBA5-6856-419D-B45E-AAED6B852522}" presName="parTx" presStyleLbl="alignNode1" presStyleIdx="0" presStyleCnt="3">
        <dgm:presLayoutVars>
          <dgm:chMax val="0"/>
          <dgm:chPref val="0"/>
          <dgm:bulletEnabled val="1"/>
        </dgm:presLayoutVars>
      </dgm:prSet>
      <dgm:spPr/>
    </dgm:pt>
    <dgm:pt modelId="{3008E8F3-55E7-4D21-9270-BA3E8117CF7D}" type="pres">
      <dgm:prSet presAssocID="{2E62FBA5-6856-419D-B45E-AAED6B852522}" presName="desTx" presStyleLbl="alignAccFollowNode1" presStyleIdx="0" presStyleCnt="3">
        <dgm:presLayoutVars>
          <dgm:bulletEnabled val="1"/>
        </dgm:presLayoutVars>
      </dgm:prSet>
      <dgm:spPr/>
    </dgm:pt>
    <dgm:pt modelId="{F7EBF3B6-A48F-4410-9C27-DDBD6B7914BE}" type="pres">
      <dgm:prSet presAssocID="{BDCA17A6-97D4-4B39-9172-597D4D100B68}" presName="space" presStyleCnt="0"/>
      <dgm:spPr/>
    </dgm:pt>
    <dgm:pt modelId="{21E329D1-A3CC-47D9-BB2C-548C409C1AA0}" type="pres">
      <dgm:prSet presAssocID="{9D06F38A-9FC5-4C00-AC1E-721673EB1D0B}" presName="composite" presStyleCnt="0"/>
      <dgm:spPr/>
    </dgm:pt>
    <dgm:pt modelId="{2D907AC5-030B-474D-99EE-9066575CBA9C}" type="pres">
      <dgm:prSet presAssocID="{9D06F38A-9FC5-4C00-AC1E-721673EB1D0B}" presName="parTx" presStyleLbl="alignNode1" presStyleIdx="1" presStyleCnt="3">
        <dgm:presLayoutVars>
          <dgm:chMax val="0"/>
          <dgm:chPref val="0"/>
          <dgm:bulletEnabled val="1"/>
        </dgm:presLayoutVars>
      </dgm:prSet>
      <dgm:spPr/>
    </dgm:pt>
    <dgm:pt modelId="{F7824B2F-F250-4A18-A921-43C8F3C7BCF1}" type="pres">
      <dgm:prSet presAssocID="{9D06F38A-9FC5-4C00-AC1E-721673EB1D0B}" presName="desTx" presStyleLbl="alignAccFollowNode1" presStyleIdx="1" presStyleCnt="3">
        <dgm:presLayoutVars>
          <dgm:bulletEnabled val="1"/>
        </dgm:presLayoutVars>
      </dgm:prSet>
      <dgm:spPr/>
    </dgm:pt>
    <dgm:pt modelId="{6E363AC9-DFF4-4A98-B8F0-D14140199437}" type="pres">
      <dgm:prSet presAssocID="{0C9E4CFD-D3BD-4018-AF79-A758658E4C05}" presName="space" presStyleCnt="0"/>
      <dgm:spPr/>
    </dgm:pt>
    <dgm:pt modelId="{2553013E-696C-4418-A345-0FC5666D4E6F}" type="pres">
      <dgm:prSet presAssocID="{4D1ACC41-B732-4CA3-9EC2-09291BC727D7}" presName="composite" presStyleCnt="0"/>
      <dgm:spPr/>
    </dgm:pt>
    <dgm:pt modelId="{4C96C4D2-53A5-41A6-B313-EC106C8DF2AD}" type="pres">
      <dgm:prSet presAssocID="{4D1ACC41-B732-4CA3-9EC2-09291BC727D7}" presName="parTx" presStyleLbl="alignNode1" presStyleIdx="2" presStyleCnt="3">
        <dgm:presLayoutVars>
          <dgm:chMax val="0"/>
          <dgm:chPref val="0"/>
          <dgm:bulletEnabled val="1"/>
        </dgm:presLayoutVars>
      </dgm:prSet>
      <dgm:spPr/>
    </dgm:pt>
    <dgm:pt modelId="{9AA2386F-709A-472A-AD3B-7200E346D176}" type="pres">
      <dgm:prSet presAssocID="{4D1ACC41-B732-4CA3-9EC2-09291BC727D7}" presName="desTx" presStyleLbl="alignAccFollowNode1" presStyleIdx="2" presStyleCnt="3">
        <dgm:presLayoutVars>
          <dgm:bulletEnabled val="1"/>
        </dgm:presLayoutVars>
      </dgm:prSet>
      <dgm:spPr/>
    </dgm:pt>
  </dgm:ptLst>
  <dgm:cxnLst>
    <dgm:cxn modelId="{EC9B4F1E-08F8-4E66-B1AB-2679F804E7B0}" type="presOf" srcId="{6AB484FF-CC5C-41E5-8B43-2260C5218506}" destId="{9AA2386F-709A-472A-AD3B-7200E346D176}" srcOrd="0" destOrd="0" presId="urn:microsoft.com/office/officeart/2005/8/layout/hList1"/>
    <dgm:cxn modelId="{2FF9AF24-7551-47BA-BCEB-F87292D65C5E}" srcId="{4D1ACC41-B732-4CA3-9EC2-09291BC727D7}" destId="{D3374AF6-D1D5-4B28-BBB3-DC687EC5CB61}" srcOrd="1" destOrd="0" parTransId="{ABC6886A-F84A-4B66-ADD5-22C1FD0D1520}" sibTransId="{A0EC90CA-09DE-4A7A-9D60-F8830410685A}"/>
    <dgm:cxn modelId="{921F1F62-5B90-40DF-8716-C42AAEC0C8DC}" srcId="{95B44751-D646-4547-9555-D42EF0C93FEF}" destId="{4D1ACC41-B732-4CA3-9EC2-09291BC727D7}" srcOrd="2" destOrd="0" parTransId="{93B50FBB-1E1A-438B-A6F7-C9EF0287AD2C}" sibTransId="{09EDB76B-0A0F-435C-80B7-44C0AD3CFBA7}"/>
    <dgm:cxn modelId="{47E52C42-4FB6-412F-B1B9-6BD90D6B0057}" type="presOf" srcId="{4D1ACC41-B732-4CA3-9EC2-09291BC727D7}" destId="{4C96C4D2-53A5-41A6-B313-EC106C8DF2AD}" srcOrd="0" destOrd="0" presId="urn:microsoft.com/office/officeart/2005/8/layout/hList1"/>
    <dgm:cxn modelId="{07863771-154C-4594-B5F4-D19DF5446BAE}" srcId="{4D1ACC41-B732-4CA3-9EC2-09291BC727D7}" destId="{6AB484FF-CC5C-41E5-8B43-2260C5218506}" srcOrd="0" destOrd="0" parTransId="{2638E127-F73E-4D47-A443-E66E4CFE040F}" sibTransId="{A1693BDE-A63B-405B-B839-A1A492AA95A4}"/>
    <dgm:cxn modelId="{20ACA152-0467-45E0-B4BE-6367B3397C1B}" srcId="{2E62FBA5-6856-419D-B45E-AAED6B852522}" destId="{1B9B32C9-DA50-4056-AF54-60FD5127B200}" srcOrd="0" destOrd="0" parTransId="{6F328633-E5DC-49F1-B1DF-6D15F48ED983}" sibTransId="{86BB0E13-CC63-40FB-96DE-E7466FCB62A9}"/>
    <dgm:cxn modelId="{1F3F5285-EC13-4A74-8A9E-64472266716B}" srcId="{95B44751-D646-4547-9555-D42EF0C93FEF}" destId="{2E62FBA5-6856-419D-B45E-AAED6B852522}" srcOrd="0" destOrd="0" parTransId="{E0ADD4C6-709C-4E6F-97B5-36CB08ABAC0F}" sibTransId="{BDCA17A6-97D4-4B39-9172-597D4D100B68}"/>
    <dgm:cxn modelId="{95E03488-79FE-4550-AA26-E675D6418E8D}" type="presOf" srcId="{028C89C3-7A38-4618-98DB-F81FC842A6FA}" destId="{3008E8F3-55E7-4D21-9270-BA3E8117CF7D}" srcOrd="0" destOrd="1" presId="urn:microsoft.com/office/officeart/2005/8/layout/hList1"/>
    <dgm:cxn modelId="{29B0DF8B-B83C-4352-8E03-E390CE6B8966}" type="presOf" srcId="{9D06F38A-9FC5-4C00-AC1E-721673EB1D0B}" destId="{2D907AC5-030B-474D-99EE-9066575CBA9C}" srcOrd="0" destOrd="0" presId="urn:microsoft.com/office/officeart/2005/8/layout/hList1"/>
    <dgm:cxn modelId="{7C45908F-1165-4CD9-AC87-718F0B0B2147}" srcId="{2E62FBA5-6856-419D-B45E-AAED6B852522}" destId="{028C89C3-7A38-4618-98DB-F81FC842A6FA}" srcOrd="1" destOrd="0" parTransId="{FD909F28-A987-4736-AEAD-96E76A936C5E}" sibTransId="{CD9277B9-B297-424E-8F2C-4FCBDEADBDF8}"/>
    <dgm:cxn modelId="{6CED4593-1119-4FB3-AEA2-03E30595C438}" type="presOf" srcId="{72C30C25-4420-4F10-9D26-6CDB87DFAB16}" destId="{F7824B2F-F250-4A18-A921-43C8F3C7BCF1}" srcOrd="0" destOrd="1" presId="urn:microsoft.com/office/officeart/2005/8/layout/hList1"/>
    <dgm:cxn modelId="{8FDF3095-8AAC-484A-B45C-16D9AC608AB4}" type="presOf" srcId="{1B9B32C9-DA50-4056-AF54-60FD5127B200}" destId="{3008E8F3-55E7-4D21-9270-BA3E8117CF7D}" srcOrd="0" destOrd="0" presId="urn:microsoft.com/office/officeart/2005/8/layout/hList1"/>
    <dgm:cxn modelId="{4791F3A8-ACDC-41A5-9F77-29915B25881A}" srcId="{9D06F38A-9FC5-4C00-AC1E-721673EB1D0B}" destId="{1767E286-1C8C-408D-8724-F0C6C153C9C2}" srcOrd="0" destOrd="0" parTransId="{BBB3C927-935B-449B-8413-4FA6B86C62D3}" sibTransId="{63910120-9CEA-4379-A3BF-F2B58F39F2A9}"/>
    <dgm:cxn modelId="{63FA42A9-3EBD-4867-8FA2-E52A81564CCA}" srcId="{95B44751-D646-4547-9555-D42EF0C93FEF}" destId="{9D06F38A-9FC5-4C00-AC1E-721673EB1D0B}" srcOrd="1" destOrd="0" parTransId="{985593FC-DCEE-473E-A403-757100D4E403}" sibTransId="{0C9E4CFD-D3BD-4018-AF79-A758658E4C05}"/>
    <dgm:cxn modelId="{C7B634CF-4A25-4829-9D75-41090BEA0477}" type="presOf" srcId="{95B44751-D646-4547-9555-D42EF0C93FEF}" destId="{83858EE3-E3EF-4FD9-93DE-3539F08D3520}" srcOrd="0" destOrd="0" presId="urn:microsoft.com/office/officeart/2005/8/layout/hList1"/>
    <dgm:cxn modelId="{79C12DDA-5BAE-4BE3-AEB3-D2E7C0230403}" type="presOf" srcId="{D3374AF6-D1D5-4B28-BBB3-DC687EC5CB61}" destId="{9AA2386F-709A-472A-AD3B-7200E346D176}" srcOrd="0" destOrd="1" presId="urn:microsoft.com/office/officeart/2005/8/layout/hList1"/>
    <dgm:cxn modelId="{374A58E1-1EDF-40FB-B1B3-7171CBBE20F4}" srcId="{9D06F38A-9FC5-4C00-AC1E-721673EB1D0B}" destId="{72C30C25-4420-4F10-9D26-6CDB87DFAB16}" srcOrd="1" destOrd="0" parTransId="{0C28073D-26C1-458C-A6F0-EC8C66AEADED}" sibTransId="{63C7E20D-5901-4E8B-AB76-C6898C7B6FF3}"/>
    <dgm:cxn modelId="{6C33B6F6-4875-4E7E-B1A3-8A4ED7AE01DA}" type="presOf" srcId="{2E62FBA5-6856-419D-B45E-AAED6B852522}" destId="{1B75E23B-009E-4408-8255-13D01D45F7A1}" srcOrd="0" destOrd="0" presId="urn:microsoft.com/office/officeart/2005/8/layout/hList1"/>
    <dgm:cxn modelId="{A0D4A2F8-DD72-425B-9326-D2EE8A6D9F64}" type="presOf" srcId="{1767E286-1C8C-408D-8724-F0C6C153C9C2}" destId="{F7824B2F-F250-4A18-A921-43C8F3C7BCF1}" srcOrd="0" destOrd="0" presId="urn:microsoft.com/office/officeart/2005/8/layout/hList1"/>
    <dgm:cxn modelId="{29E3F099-D898-4EB3-B364-FB8016F0D38D}" type="presParOf" srcId="{83858EE3-E3EF-4FD9-93DE-3539F08D3520}" destId="{1A770EBF-1F2B-4A9F-84C2-BD94B51A3AA6}" srcOrd="0" destOrd="0" presId="urn:microsoft.com/office/officeart/2005/8/layout/hList1"/>
    <dgm:cxn modelId="{6DD78B14-B7AE-412D-8E0E-589340D31330}" type="presParOf" srcId="{1A770EBF-1F2B-4A9F-84C2-BD94B51A3AA6}" destId="{1B75E23B-009E-4408-8255-13D01D45F7A1}" srcOrd="0" destOrd="0" presId="urn:microsoft.com/office/officeart/2005/8/layout/hList1"/>
    <dgm:cxn modelId="{25214ED6-4D95-4EC3-9827-6AAC87BF7D50}" type="presParOf" srcId="{1A770EBF-1F2B-4A9F-84C2-BD94B51A3AA6}" destId="{3008E8F3-55E7-4D21-9270-BA3E8117CF7D}" srcOrd="1" destOrd="0" presId="urn:microsoft.com/office/officeart/2005/8/layout/hList1"/>
    <dgm:cxn modelId="{158332BC-E72C-47E0-8BC4-DEB5AF5C4AD7}" type="presParOf" srcId="{83858EE3-E3EF-4FD9-93DE-3539F08D3520}" destId="{F7EBF3B6-A48F-4410-9C27-DDBD6B7914BE}" srcOrd="1" destOrd="0" presId="urn:microsoft.com/office/officeart/2005/8/layout/hList1"/>
    <dgm:cxn modelId="{9694E36B-BDAA-4481-8197-0CCAFBCB7FDF}" type="presParOf" srcId="{83858EE3-E3EF-4FD9-93DE-3539F08D3520}" destId="{21E329D1-A3CC-47D9-BB2C-548C409C1AA0}" srcOrd="2" destOrd="0" presId="urn:microsoft.com/office/officeart/2005/8/layout/hList1"/>
    <dgm:cxn modelId="{0D705E98-A31B-4A29-A0D9-A31A6D363C21}" type="presParOf" srcId="{21E329D1-A3CC-47D9-BB2C-548C409C1AA0}" destId="{2D907AC5-030B-474D-99EE-9066575CBA9C}" srcOrd="0" destOrd="0" presId="urn:microsoft.com/office/officeart/2005/8/layout/hList1"/>
    <dgm:cxn modelId="{C7F7FAFA-999D-4FCB-9541-99F1C7B7C9D5}" type="presParOf" srcId="{21E329D1-A3CC-47D9-BB2C-548C409C1AA0}" destId="{F7824B2F-F250-4A18-A921-43C8F3C7BCF1}" srcOrd="1" destOrd="0" presId="urn:microsoft.com/office/officeart/2005/8/layout/hList1"/>
    <dgm:cxn modelId="{38E815E2-519B-453D-B11B-7E62DE09ACD6}" type="presParOf" srcId="{83858EE3-E3EF-4FD9-93DE-3539F08D3520}" destId="{6E363AC9-DFF4-4A98-B8F0-D14140199437}" srcOrd="3" destOrd="0" presId="urn:microsoft.com/office/officeart/2005/8/layout/hList1"/>
    <dgm:cxn modelId="{664EE1C7-804B-44E7-8333-F8D714C5C506}" type="presParOf" srcId="{83858EE3-E3EF-4FD9-93DE-3539F08D3520}" destId="{2553013E-696C-4418-A345-0FC5666D4E6F}" srcOrd="4" destOrd="0" presId="urn:microsoft.com/office/officeart/2005/8/layout/hList1"/>
    <dgm:cxn modelId="{09A869E8-B2D4-4D8B-B49E-D7429DCA5EE8}" type="presParOf" srcId="{2553013E-696C-4418-A345-0FC5666D4E6F}" destId="{4C96C4D2-53A5-41A6-B313-EC106C8DF2AD}" srcOrd="0" destOrd="0" presId="urn:microsoft.com/office/officeart/2005/8/layout/hList1"/>
    <dgm:cxn modelId="{1D079D8E-8D6B-4C03-8346-B96ABA8888E9}" type="presParOf" srcId="{2553013E-696C-4418-A345-0FC5666D4E6F}" destId="{9AA2386F-709A-472A-AD3B-7200E346D176}" srcOrd="1" destOrd="0" presId="urn:microsoft.com/office/officeart/2005/8/layout/hList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5697219-2E5A-42E0-A5F0-DE890E86C6B9}"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n-GB"/>
        </a:p>
      </dgm:t>
    </dgm:pt>
    <dgm:pt modelId="{B6B1D4EF-6F58-4AAB-A4FA-D6F6CFF068DC}">
      <dgm:prSet phldrT="[Text]"/>
      <dgm:spPr/>
      <dgm:t>
        <a:bodyPr/>
        <a:lstStyle/>
        <a:p>
          <a:r>
            <a:rPr lang="en-GB" dirty="0"/>
            <a:t>Reducing variation in outcomes and access</a:t>
          </a:r>
        </a:p>
      </dgm:t>
    </dgm:pt>
    <dgm:pt modelId="{59E835A4-636C-4881-9DBB-C4F879275EA7}" type="parTrans" cxnId="{AAB882A8-0146-4C0A-A2EF-A7A38623860B}">
      <dgm:prSet/>
      <dgm:spPr/>
      <dgm:t>
        <a:bodyPr/>
        <a:lstStyle/>
        <a:p>
          <a:endParaRPr lang="en-GB"/>
        </a:p>
      </dgm:t>
    </dgm:pt>
    <dgm:pt modelId="{CFAAE80C-1CDD-44FC-B230-18B0CFC83495}" type="sibTrans" cxnId="{AAB882A8-0146-4C0A-A2EF-A7A38623860B}">
      <dgm:prSet/>
      <dgm:spPr/>
      <dgm:t>
        <a:bodyPr/>
        <a:lstStyle/>
        <a:p>
          <a:endParaRPr lang="en-GB"/>
        </a:p>
      </dgm:t>
    </dgm:pt>
    <dgm:pt modelId="{D59AB601-2881-4D6A-9754-F209A42C0FE1}">
      <dgm:prSet phldrT="[Text]"/>
      <dgm:spPr/>
      <dgm:t>
        <a:bodyPr/>
        <a:lstStyle/>
        <a:p>
          <a:r>
            <a:rPr lang="en-GB" dirty="0"/>
            <a:t>Consolidating services to improve quality/sustainability</a:t>
          </a:r>
        </a:p>
      </dgm:t>
    </dgm:pt>
    <dgm:pt modelId="{B77D37CB-FCED-49BE-93C3-4BC48D7EFCBB}" type="parTrans" cxnId="{71EA318D-CEEA-4A55-89B9-CF74CB8F28CD}">
      <dgm:prSet/>
      <dgm:spPr/>
      <dgm:t>
        <a:bodyPr/>
        <a:lstStyle/>
        <a:p>
          <a:endParaRPr lang="en-GB"/>
        </a:p>
      </dgm:t>
    </dgm:pt>
    <dgm:pt modelId="{3DA2BC86-B8D0-41AE-BD7D-EE72768A0FA7}" type="sibTrans" cxnId="{71EA318D-CEEA-4A55-89B9-CF74CB8F28CD}">
      <dgm:prSet/>
      <dgm:spPr/>
      <dgm:t>
        <a:bodyPr/>
        <a:lstStyle/>
        <a:p>
          <a:endParaRPr lang="en-GB"/>
        </a:p>
      </dgm:t>
    </dgm:pt>
    <dgm:pt modelId="{50B452F7-5BD7-41C7-8217-B74FEA62162F}">
      <dgm:prSet phldrT="[Text]"/>
      <dgm:spPr/>
      <dgm:t>
        <a:bodyPr/>
        <a:lstStyle/>
        <a:p>
          <a:r>
            <a:rPr lang="en-GB" dirty="0"/>
            <a:t>Economies of scale to improve value</a:t>
          </a:r>
        </a:p>
      </dgm:t>
    </dgm:pt>
    <dgm:pt modelId="{AD22CCDB-118C-4973-AD61-5F2EEC690FF6}" type="parTrans" cxnId="{76BF3F2D-FF49-441F-8247-D10DE03B13CB}">
      <dgm:prSet/>
      <dgm:spPr/>
      <dgm:t>
        <a:bodyPr/>
        <a:lstStyle/>
        <a:p>
          <a:endParaRPr lang="en-GB"/>
        </a:p>
      </dgm:t>
    </dgm:pt>
    <dgm:pt modelId="{91E1582F-A17A-4B89-9AEE-DB7BCF2C7515}" type="sibTrans" cxnId="{76BF3F2D-FF49-441F-8247-D10DE03B13CB}">
      <dgm:prSet/>
      <dgm:spPr/>
      <dgm:t>
        <a:bodyPr/>
        <a:lstStyle/>
        <a:p>
          <a:endParaRPr lang="en-GB"/>
        </a:p>
      </dgm:t>
    </dgm:pt>
    <dgm:pt modelId="{AA1F8D91-BA28-41AD-BA06-9EA2F44A28FF}">
      <dgm:prSet/>
      <dgm:spPr/>
      <dgm:t>
        <a:bodyPr/>
        <a:lstStyle/>
        <a:p>
          <a:r>
            <a:rPr lang="en-GB" dirty="0"/>
            <a:t>Sharing backlog recovery</a:t>
          </a:r>
        </a:p>
      </dgm:t>
    </dgm:pt>
    <dgm:pt modelId="{3A8468E0-E240-432D-B6EA-F25DC0E0ED4C}" type="parTrans" cxnId="{99DC2D9D-A86F-4C7F-8FB3-6D016CFA64FD}">
      <dgm:prSet/>
      <dgm:spPr/>
      <dgm:t>
        <a:bodyPr/>
        <a:lstStyle/>
        <a:p>
          <a:endParaRPr lang="en-GB"/>
        </a:p>
      </dgm:t>
    </dgm:pt>
    <dgm:pt modelId="{5538F67B-4CD1-4CEC-8A5E-790CBD292F8D}" type="sibTrans" cxnId="{99DC2D9D-A86F-4C7F-8FB3-6D016CFA64FD}">
      <dgm:prSet/>
      <dgm:spPr/>
      <dgm:t>
        <a:bodyPr/>
        <a:lstStyle/>
        <a:p>
          <a:endParaRPr lang="en-GB"/>
        </a:p>
      </dgm:t>
    </dgm:pt>
    <dgm:pt modelId="{73884DE6-4106-483F-AA7F-5889D98B9818}">
      <dgm:prSet/>
      <dgm:spPr/>
      <dgm:t>
        <a:bodyPr/>
        <a:lstStyle/>
        <a:p>
          <a:r>
            <a:rPr lang="en-GB" dirty="0"/>
            <a:t>Recruitment/retention strategies</a:t>
          </a:r>
        </a:p>
      </dgm:t>
    </dgm:pt>
    <dgm:pt modelId="{E359B265-0D11-44D6-A9C2-741A4FB60D28}" type="parTrans" cxnId="{5E7B7EC2-EA44-4EF1-9771-8999D80D8117}">
      <dgm:prSet/>
      <dgm:spPr/>
      <dgm:t>
        <a:bodyPr/>
        <a:lstStyle/>
        <a:p>
          <a:endParaRPr lang="en-GB"/>
        </a:p>
      </dgm:t>
    </dgm:pt>
    <dgm:pt modelId="{F7156B85-DFCF-4C3F-BC92-FE3BCB12CFAD}" type="sibTrans" cxnId="{5E7B7EC2-EA44-4EF1-9771-8999D80D8117}">
      <dgm:prSet/>
      <dgm:spPr/>
      <dgm:t>
        <a:bodyPr/>
        <a:lstStyle/>
        <a:p>
          <a:endParaRPr lang="en-GB"/>
        </a:p>
      </dgm:t>
    </dgm:pt>
    <dgm:pt modelId="{52A36DE4-6D82-41A0-A93D-45101160F6B4}">
      <dgm:prSet/>
      <dgm:spPr/>
      <dgm:t>
        <a:bodyPr/>
        <a:lstStyle/>
        <a:p>
          <a:r>
            <a:rPr lang="en-GB"/>
            <a:t>Tackling health inequalities</a:t>
          </a:r>
          <a:endParaRPr lang="en-GB" dirty="0"/>
        </a:p>
      </dgm:t>
    </dgm:pt>
    <dgm:pt modelId="{695580A0-5EDA-4A9B-AB6D-CBA888B21A92}" type="parTrans" cxnId="{040327A8-BE75-45F3-9C33-B495B66C87ED}">
      <dgm:prSet/>
      <dgm:spPr/>
    </dgm:pt>
    <dgm:pt modelId="{4EFE208D-AE3A-41C3-8BFB-0AFBDFF3AE9C}" type="sibTrans" cxnId="{040327A8-BE75-45F3-9C33-B495B66C87ED}">
      <dgm:prSet/>
      <dgm:spPr/>
    </dgm:pt>
    <dgm:pt modelId="{63746B1A-EE04-4120-9AC2-58DB3FCE3A37}" type="pres">
      <dgm:prSet presAssocID="{45697219-2E5A-42E0-A5F0-DE890E86C6B9}" presName="Name0" presStyleCnt="0">
        <dgm:presLayoutVars>
          <dgm:chMax val="7"/>
          <dgm:chPref val="7"/>
          <dgm:dir/>
        </dgm:presLayoutVars>
      </dgm:prSet>
      <dgm:spPr/>
    </dgm:pt>
    <dgm:pt modelId="{8092F8B1-795E-47A9-B96E-217BB39E58E9}" type="pres">
      <dgm:prSet presAssocID="{45697219-2E5A-42E0-A5F0-DE890E86C6B9}" presName="Name1" presStyleCnt="0"/>
      <dgm:spPr/>
    </dgm:pt>
    <dgm:pt modelId="{D078D343-2B03-4749-823E-1A74A10934FA}" type="pres">
      <dgm:prSet presAssocID="{45697219-2E5A-42E0-A5F0-DE890E86C6B9}" presName="cycle" presStyleCnt="0"/>
      <dgm:spPr/>
    </dgm:pt>
    <dgm:pt modelId="{FB81FCE6-2594-4D08-B6C5-197F2F45570F}" type="pres">
      <dgm:prSet presAssocID="{45697219-2E5A-42E0-A5F0-DE890E86C6B9}" presName="srcNode" presStyleLbl="node1" presStyleIdx="0" presStyleCnt="6"/>
      <dgm:spPr/>
    </dgm:pt>
    <dgm:pt modelId="{4E762D55-9DE5-4895-86C8-6FBBEE273F19}" type="pres">
      <dgm:prSet presAssocID="{45697219-2E5A-42E0-A5F0-DE890E86C6B9}" presName="conn" presStyleLbl="parChTrans1D2" presStyleIdx="0" presStyleCnt="1"/>
      <dgm:spPr/>
    </dgm:pt>
    <dgm:pt modelId="{1DEF354D-0E01-4A36-9751-97E19B43CD7A}" type="pres">
      <dgm:prSet presAssocID="{45697219-2E5A-42E0-A5F0-DE890E86C6B9}" presName="extraNode" presStyleLbl="node1" presStyleIdx="0" presStyleCnt="6"/>
      <dgm:spPr/>
    </dgm:pt>
    <dgm:pt modelId="{1CE0325E-122A-4E6F-9D86-82F9F98ADB5A}" type="pres">
      <dgm:prSet presAssocID="{45697219-2E5A-42E0-A5F0-DE890E86C6B9}" presName="dstNode" presStyleLbl="node1" presStyleIdx="0" presStyleCnt="6"/>
      <dgm:spPr/>
    </dgm:pt>
    <dgm:pt modelId="{7C3E244E-DC96-4408-B134-1EF8BD987505}" type="pres">
      <dgm:prSet presAssocID="{B6B1D4EF-6F58-4AAB-A4FA-D6F6CFF068DC}" presName="text_1" presStyleLbl="node1" presStyleIdx="0" presStyleCnt="6">
        <dgm:presLayoutVars>
          <dgm:bulletEnabled val="1"/>
        </dgm:presLayoutVars>
      </dgm:prSet>
      <dgm:spPr/>
    </dgm:pt>
    <dgm:pt modelId="{8A5CEC79-48A4-4826-A851-746E6B619C2A}" type="pres">
      <dgm:prSet presAssocID="{B6B1D4EF-6F58-4AAB-A4FA-D6F6CFF068DC}" presName="accent_1" presStyleCnt="0"/>
      <dgm:spPr/>
    </dgm:pt>
    <dgm:pt modelId="{992621EF-7F8B-48BC-9DE9-37701D61A0E4}" type="pres">
      <dgm:prSet presAssocID="{B6B1D4EF-6F58-4AAB-A4FA-D6F6CFF068DC}" presName="accentRepeatNode" presStyleLbl="solidFgAcc1" presStyleIdx="0" presStyleCnt="6"/>
      <dgm:spPr/>
    </dgm:pt>
    <dgm:pt modelId="{571C2E29-7E97-4FC7-996C-F29173F861FB}" type="pres">
      <dgm:prSet presAssocID="{AA1F8D91-BA28-41AD-BA06-9EA2F44A28FF}" presName="text_2" presStyleLbl="node1" presStyleIdx="1" presStyleCnt="6">
        <dgm:presLayoutVars>
          <dgm:bulletEnabled val="1"/>
        </dgm:presLayoutVars>
      </dgm:prSet>
      <dgm:spPr/>
    </dgm:pt>
    <dgm:pt modelId="{301171D5-664B-45B5-B9C0-996C87EDD31B}" type="pres">
      <dgm:prSet presAssocID="{AA1F8D91-BA28-41AD-BA06-9EA2F44A28FF}" presName="accent_2" presStyleCnt="0"/>
      <dgm:spPr/>
    </dgm:pt>
    <dgm:pt modelId="{DB1C4910-007F-4673-A4C9-87E427290200}" type="pres">
      <dgm:prSet presAssocID="{AA1F8D91-BA28-41AD-BA06-9EA2F44A28FF}" presName="accentRepeatNode" presStyleLbl="solidFgAcc1" presStyleIdx="1" presStyleCnt="6"/>
      <dgm:spPr/>
    </dgm:pt>
    <dgm:pt modelId="{8A208D45-742C-4B66-92D0-C8461ADC757C}" type="pres">
      <dgm:prSet presAssocID="{D59AB601-2881-4D6A-9754-F209A42C0FE1}" presName="text_3" presStyleLbl="node1" presStyleIdx="2" presStyleCnt="6">
        <dgm:presLayoutVars>
          <dgm:bulletEnabled val="1"/>
        </dgm:presLayoutVars>
      </dgm:prSet>
      <dgm:spPr/>
    </dgm:pt>
    <dgm:pt modelId="{559E01CE-EFF0-47DB-9677-FF771D33335C}" type="pres">
      <dgm:prSet presAssocID="{D59AB601-2881-4D6A-9754-F209A42C0FE1}" presName="accent_3" presStyleCnt="0"/>
      <dgm:spPr/>
    </dgm:pt>
    <dgm:pt modelId="{72DB8E0C-493A-487D-A1C8-2D278C500D43}" type="pres">
      <dgm:prSet presAssocID="{D59AB601-2881-4D6A-9754-F209A42C0FE1}" presName="accentRepeatNode" presStyleLbl="solidFgAcc1" presStyleIdx="2" presStyleCnt="6"/>
      <dgm:spPr/>
    </dgm:pt>
    <dgm:pt modelId="{37537095-7E8D-4CDA-A28C-72C40B85317C}" type="pres">
      <dgm:prSet presAssocID="{50B452F7-5BD7-41C7-8217-B74FEA62162F}" presName="text_4" presStyleLbl="node1" presStyleIdx="3" presStyleCnt="6">
        <dgm:presLayoutVars>
          <dgm:bulletEnabled val="1"/>
        </dgm:presLayoutVars>
      </dgm:prSet>
      <dgm:spPr/>
    </dgm:pt>
    <dgm:pt modelId="{7A0EA465-B794-466D-A881-A058336E6B93}" type="pres">
      <dgm:prSet presAssocID="{50B452F7-5BD7-41C7-8217-B74FEA62162F}" presName="accent_4" presStyleCnt="0"/>
      <dgm:spPr/>
    </dgm:pt>
    <dgm:pt modelId="{D8BB73C8-1A95-4A0B-AFB5-4346C508780B}" type="pres">
      <dgm:prSet presAssocID="{50B452F7-5BD7-41C7-8217-B74FEA62162F}" presName="accentRepeatNode" presStyleLbl="solidFgAcc1" presStyleIdx="3" presStyleCnt="6"/>
      <dgm:spPr/>
    </dgm:pt>
    <dgm:pt modelId="{B0EB74C0-D05C-46D2-A6D2-98165F8ACDEC}" type="pres">
      <dgm:prSet presAssocID="{52A36DE4-6D82-41A0-A93D-45101160F6B4}" presName="text_5" presStyleLbl="node1" presStyleIdx="4" presStyleCnt="6">
        <dgm:presLayoutVars>
          <dgm:bulletEnabled val="1"/>
        </dgm:presLayoutVars>
      </dgm:prSet>
      <dgm:spPr/>
    </dgm:pt>
    <dgm:pt modelId="{656D084D-0B8D-45DF-8DEE-0852B02F38A0}" type="pres">
      <dgm:prSet presAssocID="{52A36DE4-6D82-41A0-A93D-45101160F6B4}" presName="accent_5" presStyleCnt="0"/>
      <dgm:spPr/>
    </dgm:pt>
    <dgm:pt modelId="{44613969-63F4-427E-B4E7-4146D63DDE26}" type="pres">
      <dgm:prSet presAssocID="{52A36DE4-6D82-41A0-A93D-45101160F6B4}" presName="accentRepeatNode" presStyleLbl="solidFgAcc1" presStyleIdx="4" presStyleCnt="6"/>
      <dgm:spPr/>
    </dgm:pt>
    <dgm:pt modelId="{B3C25822-6A12-48C7-BE0C-2A4B689D0C58}" type="pres">
      <dgm:prSet presAssocID="{73884DE6-4106-483F-AA7F-5889D98B9818}" presName="text_6" presStyleLbl="node1" presStyleIdx="5" presStyleCnt="6">
        <dgm:presLayoutVars>
          <dgm:bulletEnabled val="1"/>
        </dgm:presLayoutVars>
      </dgm:prSet>
      <dgm:spPr/>
    </dgm:pt>
    <dgm:pt modelId="{3B89C7C6-2D72-47FE-8A72-B9702BC33C7D}" type="pres">
      <dgm:prSet presAssocID="{73884DE6-4106-483F-AA7F-5889D98B9818}" presName="accent_6" presStyleCnt="0"/>
      <dgm:spPr/>
    </dgm:pt>
    <dgm:pt modelId="{E1F57B24-5AD6-455A-9C77-94EDA08A2311}" type="pres">
      <dgm:prSet presAssocID="{73884DE6-4106-483F-AA7F-5889D98B9818}" presName="accentRepeatNode" presStyleLbl="solidFgAcc1" presStyleIdx="5" presStyleCnt="6"/>
      <dgm:spPr/>
    </dgm:pt>
  </dgm:ptLst>
  <dgm:cxnLst>
    <dgm:cxn modelId="{E784C828-E621-4AF2-8B85-E9D447038FA8}" type="presOf" srcId="{D59AB601-2881-4D6A-9754-F209A42C0FE1}" destId="{8A208D45-742C-4B66-92D0-C8461ADC757C}" srcOrd="0" destOrd="0" presId="urn:microsoft.com/office/officeart/2008/layout/VerticalCurvedList"/>
    <dgm:cxn modelId="{76BF3F2D-FF49-441F-8247-D10DE03B13CB}" srcId="{45697219-2E5A-42E0-A5F0-DE890E86C6B9}" destId="{50B452F7-5BD7-41C7-8217-B74FEA62162F}" srcOrd="3" destOrd="0" parTransId="{AD22CCDB-118C-4973-AD61-5F2EEC690FF6}" sibTransId="{91E1582F-A17A-4B89-9AEE-DB7BCF2C7515}"/>
    <dgm:cxn modelId="{C91FED5C-E47C-4D73-9DC1-15827D347716}" type="presOf" srcId="{45697219-2E5A-42E0-A5F0-DE890E86C6B9}" destId="{63746B1A-EE04-4120-9AC2-58DB3FCE3A37}" srcOrd="0" destOrd="0" presId="urn:microsoft.com/office/officeart/2008/layout/VerticalCurvedList"/>
    <dgm:cxn modelId="{02978D60-D7BF-4C16-BBBD-22C77D1ABBA8}" type="presOf" srcId="{50B452F7-5BD7-41C7-8217-B74FEA62162F}" destId="{37537095-7E8D-4CDA-A28C-72C40B85317C}" srcOrd="0" destOrd="0" presId="urn:microsoft.com/office/officeart/2008/layout/VerticalCurvedList"/>
    <dgm:cxn modelId="{65AB3D6B-1AD6-4207-8ADF-5D06F0297AD5}" type="presOf" srcId="{52A36DE4-6D82-41A0-A93D-45101160F6B4}" destId="{B0EB74C0-D05C-46D2-A6D2-98165F8ACDEC}" srcOrd="0" destOrd="0" presId="urn:microsoft.com/office/officeart/2008/layout/VerticalCurvedList"/>
    <dgm:cxn modelId="{CFAE805A-20A2-42E3-9FF0-C8A952F2E2FF}" type="presOf" srcId="{B6B1D4EF-6F58-4AAB-A4FA-D6F6CFF068DC}" destId="{7C3E244E-DC96-4408-B134-1EF8BD987505}" srcOrd="0" destOrd="0" presId="urn:microsoft.com/office/officeart/2008/layout/VerticalCurvedList"/>
    <dgm:cxn modelId="{71EA318D-CEEA-4A55-89B9-CF74CB8F28CD}" srcId="{45697219-2E5A-42E0-A5F0-DE890E86C6B9}" destId="{D59AB601-2881-4D6A-9754-F209A42C0FE1}" srcOrd="2" destOrd="0" parTransId="{B77D37CB-FCED-49BE-93C3-4BC48D7EFCBB}" sibTransId="{3DA2BC86-B8D0-41AE-BD7D-EE72768A0FA7}"/>
    <dgm:cxn modelId="{9B225A9C-A729-4621-A517-A859585ADE3D}" type="presOf" srcId="{73884DE6-4106-483F-AA7F-5889D98B9818}" destId="{B3C25822-6A12-48C7-BE0C-2A4B689D0C58}" srcOrd="0" destOrd="0" presId="urn:microsoft.com/office/officeart/2008/layout/VerticalCurvedList"/>
    <dgm:cxn modelId="{99DC2D9D-A86F-4C7F-8FB3-6D016CFA64FD}" srcId="{45697219-2E5A-42E0-A5F0-DE890E86C6B9}" destId="{AA1F8D91-BA28-41AD-BA06-9EA2F44A28FF}" srcOrd="1" destOrd="0" parTransId="{3A8468E0-E240-432D-B6EA-F25DC0E0ED4C}" sibTransId="{5538F67B-4CD1-4CEC-8A5E-790CBD292F8D}"/>
    <dgm:cxn modelId="{040327A8-BE75-45F3-9C33-B495B66C87ED}" srcId="{45697219-2E5A-42E0-A5F0-DE890E86C6B9}" destId="{52A36DE4-6D82-41A0-A93D-45101160F6B4}" srcOrd="4" destOrd="0" parTransId="{695580A0-5EDA-4A9B-AB6D-CBA888B21A92}" sibTransId="{4EFE208D-AE3A-41C3-8BFB-0AFBDFF3AE9C}"/>
    <dgm:cxn modelId="{AAB882A8-0146-4C0A-A2EF-A7A38623860B}" srcId="{45697219-2E5A-42E0-A5F0-DE890E86C6B9}" destId="{B6B1D4EF-6F58-4AAB-A4FA-D6F6CFF068DC}" srcOrd="0" destOrd="0" parTransId="{59E835A4-636C-4881-9DBB-C4F879275EA7}" sibTransId="{CFAAE80C-1CDD-44FC-B230-18B0CFC83495}"/>
    <dgm:cxn modelId="{C20B82BF-6677-49C0-9AB6-594D25F516E2}" type="presOf" srcId="{AA1F8D91-BA28-41AD-BA06-9EA2F44A28FF}" destId="{571C2E29-7E97-4FC7-996C-F29173F861FB}" srcOrd="0" destOrd="0" presId="urn:microsoft.com/office/officeart/2008/layout/VerticalCurvedList"/>
    <dgm:cxn modelId="{5E7B7EC2-EA44-4EF1-9771-8999D80D8117}" srcId="{45697219-2E5A-42E0-A5F0-DE890E86C6B9}" destId="{73884DE6-4106-483F-AA7F-5889D98B9818}" srcOrd="5" destOrd="0" parTransId="{E359B265-0D11-44D6-A9C2-741A4FB60D28}" sibTransId="{F7156B85-DFCF-4C3F-BC92-FE3BCB12CFAD}"/>
    <dgm:cxn modelId="{352761EC-4893-40DA-BB02-72FBCF6B0E50}" type="presOf" srcId="{CFAAE80C-1CDD-44FC-B230-18B0CFC83495}" destId="{4E762D55-9DE5-4895-86C8-6FBBEE273F19}" srcOrd="0" destOrd="0" presId="urn:microsoft.com/office/officeart/2008/layout/VerticalCurvedList"/>
    <dgm:cxn modelId="{87CCA6A0-B5C3-445E-A6CC-CBC3488CAD26}" type="presParOf" srcId="{63746B1A-EE04-4120-9AC2-58DB3FCE3A37}" destId="{8092F8B1-795E-47A9-B96E-217BB39E58E9}" srcOrd="0" destOrd="0" presId="urn:microsoft.com/office/officeart/2008/layout/VerticalCurvedList"/>
    <dgm:cxn modelId="{66C40C2C-8553-472A-B3A2-02C5809ABD6F}" type="presParOf" srcId="{8092F8B1-795E-47A9-B96E-217BB39E58E9}" destId="{D078D343-2B03-4749-823E-1A74A10934FA}" srcOrd="0" destOrd="0" presId="urn:microsoft.com/office/officeart/2008/layout/VerticalCurvedList"/>
    <dgm:cxn modelId="{5F13AEC1-8671-4305-B958-828F9B0220A5}" type="presParOf" srcId="{D078D343-2B03-4749-823E-1A74A10934FA}" destId="{FB81FCE6-2594-4D08-B6C5-197F2F45570F}" srcOrd="0" destOrd="0" presId="urn:microsoft.com/office/officeart/2008/layout/VerticalCurvedList"/>
    <dgm:cxn modelId="{A4A7D7D0-178A-423B-9611-349D4E6E4A0C}" type="presParOf" srcId="{D078D343-2B03-4749-823E-1A74A10934FA}" destId="{4E762D55-9DE5-4895-86C8-6FBBEE273F19}" srcOrd="1" destOrd="0" presId="urn:microsoft.com/office/officeart/2008/layout/VerticalCurvedList"/>
    <dgm:cxn modelId="{99817DCF-B3E7-45F9-BA02-B3076DED9517}" type="presParOf" srcId="{D078D343-2B03-4749-823E-1A74A10934FA}" destId="{1DEF354D-0E01-4A36-9751-97E19B43CD7A}" srcOrd="2" destOrd="0" presId="urn:microsoft.com/office/officeart/2008/layout/VerticalCurvedList"/>
    <dgm:cxn modelId="{84B638A3-AC26-4B84-9188-4E20E95A07D6}" type="presParOf" srcId="{D078D343-2B03-4749-823E-1A74A10934FA}" destId="{1CE0325E-122A-4E6F-9D86-82F9F98ADB5A}" srcOrd="3" destOrd="0" presId="urn:microsoft.com/office/officeart/2008/layout/VerticalCurvedList"/>
    <dgm:cxn modelId="{102C8604-8C56-485A-97AE-86BAB0F7484B}" type="presParOf" srcId="{8092F8B1-795E-47A9-B96E-217BB39E58E9}" destId="{7C3E244E-DC96-4408-B134-1EF8BD987505}" srcOrd="1" destOrd="0" presId="urn:microsoft.com/office/officeart/2008/layout/VerticalCurvedList"/>
    <dgm:cxn modelId="{951A1A28-A50A-4A4E-AF83-170F74CDDE02}" type="presParOf" srcId="{8092F8B1-795E-47A9-B96E-217BB39E58E9}" destId="{8A5CEC79-48A4-4826-A851-746E6B619C2A}" srcOrd="2" destOrd="0" presId="urn:microsoft.com/office/officeart/2008/layout/VerticalCurvedList"/>
    <dgm:cxn modelId="{CF9F7B6A-8AEE-4579-A158-A5AF7FABAAC7}" type="presParOf" srcId="{8A5CEC79-48A4-4826-A851-746E6B619C2A}" destId="{992621EF-7F8B-48BC-9DE9-37701D61A0E4}" srcOrd="0" destOrd="0" presId="urn:microsoft.com/office/officeart/2008/layout/VerticalCurvedList"/>
    <dgm:cxn modelId="{070D9AD1-8503-4CFC-A954-E7B5868BBC4D}" type="presParOf" srcId="{8092F8B1-795E-47A9-B96E-217BB39E58E9}" destId="{571C2E29-7E97-4FC7-996C-F29173F861FB}" srcOrd="3" destOrd="0" presId="urn:microsoft.com/office/officeart/2008/layout/VerticalCurvedList"/>
    <dgm:cxn modelId="{BFA1F894-81A8-41EF-A931-A4B19167E56A}" type="presParOf" srcId="{8092F8B1-795E-47A9-B96E-217BB39E58E9}" destId="{301171D5-664B-45B5-B9C0-996C87EDD31B}" srcOrd="4" destOrd="0" presId="urn:microsoft.com/office/officeart/2008/layout/VerticalCurvedList"/>
    <dgm:cxn modelId="{7A5D91FC-AED8-40AD-B89D-C93C735EB184}" type="presParOf" srcId="{301171D5-664B-45B5-B9C0-996C87EDD31B}" destId="{DB1C4910-007F-4673-A4C9-87E427290200}" srcOrd="0" destOrd="0" presId="urn:microsoft.com/office/officeart/2008/layout/VerticalCurvedList"/>
    <dgm:cxn modelId="{324C67F4-E389-4B56-9249-450D9F8A42C7}" type="presParOf" srcId="{8092F8B1-795E-47A9-B96E-217BB39E58E9}" destId="{8A208D45-742C-4B66-92D0-C8461ADC757C}" srcOrd="5" destOrd="0" presId="urn:microsoft.com/office/officeart/2008/layout/VerticalCurvedList"/>
    <dgm:cxn modelId="{77ED5B74-BBFD-4BC1-913E-51666F481650}" type="presParOf" srcId="{8092F8B1-795E-47A9-B96E-217BB39E58E9}" destId="{559E01CE-EFF0-47DB-9677-FF771D33335C}" srcOrd="6" destOrd="0" presId="urn:microsoft.com/office/officeart/2008/layout/VerticalCurvedList"/>
    <dgm:cxn modelId="{8896A5E9-6E0D-4093-B392-2F35BF5E897E}" type="presParOf" srcId="{559E01CE-EFF0-47DB-9677-FF771D33335C}" destId="{72DB8E0C-493A-487D-A1C8-2D278C500D43}" srcOrd="0" destOrd="0" presId="urn:microsoft.com/office/officeart/2008/layout/VerticalCurvedList"/>
    <dgm:cxn modelId="{E88F1D8A-A57C-4252-914A-0FF114A091D8}" type="presParOf" srcId="{8092F8B1-795E-47A9-B96E-217BB39E58E9}" destId="{37537095-7E8D-4CDA-A28C-72C40B85317C}" srcOrd="7" destOrd="0" presId="urn:microsoft.com/office/officeart/2008/layout/VerticalCurvedList"/>
    <dgm:cxn modelId="{2E8E46A4-9A0B-42B7-A353-5BE88CFE655F}" type="presParOf" srcId="{8092F8B1-795E-47A9-B96E-217BB39E58E9}" destId="{7A0EA465-B794-466D-A881-A058336E6B93}" srcOrd="8" destOrd="0" presId="urn:microsoft.com/office/officeart/2008/layout/VerticalCurvedList"/>
    <dgm:cxn modelId="{53D60B55-C50C-400F-A5E9-5BC48B98315B}" type="presParOf" srcId="{7A0EA465-B794-466D-A881-A058336E6B93}" destId="{D8BB73C8-1A95-4A0B-AFB5-4346C508780B}" srcOrd="0" destOrd="0" presId="urn:microsoft.com/office/officeart/2008/layout/VerticalCurvedList"/>
    <dgm:cxn modelId="{AAC36A08-5F2B-46BA-863D-E413417E96D5}" type="presParOf" srcId="{8092F8B1-795E-47A9-B96E-217BB39E58E9}" destId="{B0EB74C0-D05C-46D2-A6D2-98165F8ACDEC}" srcOrd="9" destOrd="0" presId="urn:microsoft.com/office/officeart/2008/layout/VerticalCurvedList"/>
    <dgm:cxn modelId="{505A6AD1-B34D-4772-83E3-D09903B0108D}" type="presParOf" srcId="{8092F8B1-795E-47A9-B96E-217BB39E58E9}" destId="{656D084D-0B8D-45DF-8DEE-0852B02F38A0}" srcOrd="10" destOrd="0" presId="urn:microsoft.com/office/officeart/2008/layout/VerticalCurvedList"/>
    <dgm:cxn modelId="{0C9EEA00-A30F-415A-931C-9858FEF93AA6}" type="presParOf" srcId="{656D084D-0B8D-45DF-8DEE-0852B02F38A0}" destId="{44613969-63F4-427E-B4E7-4146D63DDE26}" srcOrd="0" destOrd="0" presId="urn:microsoft.com/office/officeart/2008/layout/VerticalCurvedList"/>
    <dgm:cxn modelId="{31723DC3-3600-48CA-8B98-BBF20F98CDF8}" type="presParOf" srcId="{8092F8B1-795E-47A9-B96E-217BB39E58E9}" destId="{B3C25822-6A12-48C7-BE0C-2A4B689D0C58}" srcOrd="11" destOrd="0" presId="urn:microsoft.com/office/officeart/2008/layout/VerticalCurvedList"/>
    <dgm:cxn modelId="{2FAC4248-665D-4AB8-BB2B-150B2E08F0AA}" type="presParOf" srcId="{8092F8B1-795E-47A9-B96E-217BB39E58E9}" destId="{3B89C7C6-2D72-47FE-8A72-B9702BC33C7D}" srcOrd="12" destOrd="0" presId="urn:microsoft.com/office/officeart/2008/layout/VerticalCurvedList"/>
    <dgm:cxn modelId="{C80910D8-6C14-48CE-AD31-023F8CD6823A}" type="presParOf" srcId="{3B89C7C6-2D72-47FE-8A72-B9702BC33C7D}" destId="{E1F57B24-5AD6-455A-9C77-94EDA08A2311}" srcOrd="0" destOrd="0" presId="urn:microsoft.com/office/officeart/2008/layout/VerticalCurved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CAF6383-2D3F-481D-A45C-8A67860591D9}" type="doc">
      <dgm:prSet loTypeId="urn:microsoft.com/office/officeart/2005/8/layout/cycle3" loCatId="cycle" qsTypeId="urn:microsoft.com/office/officeart/2005/8/quickstyle/simple1" qsCatId="simple" csTypeId="urn:microsoft.com/office/officeart/2005/8/colors/colorful2" csCatId="colorful" phldr="1"/>
      <dgm:spPr/>
      <dgm:t>
        <a:bodyPr/>
        <a:lstStyle/>
        <a:p>
          <a:endParaRPr lang="en-GB"/>
        </a:p>
      </dgm:t>
    </dgm:pt>
    <dgm:pt modelId="{A4428B86-DE09-4A8A-90E7-BD0E02391C28}">
      <dgm:prSet phldrT="[Text]" custT="1"/>
      <dgm:spPr/>
      <dgm:t>
        <a:bodyPr/>
        <a:lstStyle/>
        <a:p>
          <a:r>
            <a:rPr lang="en-GB" sz="1300" b="1" dirty="0"/>
            <a:t>Collaborative leadership</a:t>
          </a:r>
        </a:p>
      </dgm:t>
    </dgm:pt>
    <dgm:pt modelId="{559E4866-63F6-437B-94F8-4404DB51434C}" type="parTrans" cxnId="{2BBB0CAC-3608-4FC9-A875-02D958CF9CF4}">
      <dgm:prSet/>
      <dgm:spPr/>
      <dgm:t>
        <a:bodyPr/>
        <a:lstStyle/>
        <a:p>
          <a:endParaRPr lang="en-GB"/>
        </a:p>
      </dgm:t>
    </dgm:pt>
    <dgm:pt modelId="{F79DD85E-71B2-4656-AF6A-181CE829B42D}" type="sibTrans" cxnId="{2BBB0CAC-3608-4FC9-A875-02D958CF9CF4}">
      <dgm:prSet/>
      <dgm:spPr/>
      <dgm:t>
        <a:bodyPr/>
        <a:lstStyle/>
        <a:p>
          <a:endParaRPr lang="en-GB" sz="1300" b="1"/>
        </a:p>
      </dgm:t>
    </dgm:pt>
    <dgm:pt modelId="{9BCBA853-5FC5-4F70-A1A5-9199B2AC5B49}">
      <dgm:prSet phldrT="[Text]" custT="1"/>
      <dgm:spPr/>
      <dgm:t>
        <a:bodyPr/>
        <a:lstStyle/>
        <a:p>
          <a:pPr>
            <a:spcAft>
              <a:spcPts val="0"/>
            </a:spcAft>
          </a:pPr>
          <a:r>
            <a:rPr lang="en-GB" sz="1300" b="1" dirty="0"/>
            <a:t>Shared ambitions/</a:t>
          </a:r>
        </a:p>
        <a:p>
          <a:pPr>
            <a:spcAft>
              <a:spcPts val="0"/>
            </a:spcAft>
          </a:pPr>
          <a:r>
            <a:rPr lang="en-GB" sz="1300" b="1" dirty="0"/>
            <a:t>purpose</a:t>
          </a:r>
        </a:p>
      </dgm:t>
    </dgm:pt>
    <dgm:pt modelId="{8CE86FD8-845F-4D8C-B206-F57F188295AC}" type="parTrans" cxnId="{7B0BC760-F481-42F4-9CC9-442CA4BEBDB4}">
      <dgm:prSet/>
      <dgm:spPr/>
      <dgm:t>
        <a:bodyPr/>
        <a:lstStyle/>
        <a:p>
          <a:endParaRPr lang="en-GB"/>
        </a:p>
      </dgm:t>
    </dgm:pt>
    <dgm:pt modelId="{20A2BAFA-DCED-47E4-9814-3FC3870C911C}" type="sibTrans" cxnId="{7B0BC760-F481-42F4-9CC9-442CA4BEBDB4}">
      <dgm:prSet/>
      <dgm:spPr/>
      <dgm:t>
        <a:bodyPr/>
        <a:lstStyle/>
        <a:p>
          <a:endParaRPr lang="en-GB"/>
        </a:p>
      </dgm:t>
    </dgm:pt>
    <dgm:pt modelId="{0D2135AF-F8ED-4F5D-8D1C-6288FB4E8740}">
      <dgm:prSet phldrT="[Text]" custT="1"/>
      <dgm:spPr/>
      <dgm:t>
        <a:bodyPr/>
        <a:lstStyle/>
        <a:p>
          <a:r>
            <a:rPr lang="en-GB" sz="1300" b="1" dirty="0"/>
            <a:t>Form follows function</a:t>
          </a:r>
        </a:p>
      </dgm:t>
    </dgm:pt>
    <dgm:pt modelId="{E50A488D-53F7-4804-9A4B-44B551C30A1A}" type="parTrans" cxnId="{C40D6BCC-A968-4814-B963-D93F40F7C330}">
      <dgm:prSet/>
      <dgm:spPr/>
      <dgm:t>
        <a:bodyPr/>
        <a:lstStyle/>
        <a:p>
          <a:endParaRPr lang="en-GB"/>
        </a:p>
      </dgm:t>
    </dgm:pt>
    <dgm:pt modelId="{AB584311-8576-4138-9943-A1B879A1FF43}" type="sibTrans" cxnId="{C40D6BCC-A968-4814-B963-D93F40F7C330}">
      <dgm:prSet/>
      <dgm:spPr/>
      <dgm:t>
        <a:bodyPr/>
        <a:lstStyle/>
        <a:p>
          <a:endParaRPr lang="en-GB"/>
        </a:p>
      </dgm:t>
    </dgm:pt>
    <dgm:pt modelId="{E84AF5D0-664A-43E1-88B1-80B068EC8671}">
      <dgm:prSet phldrT="[Text]" custT="1"/>
      <dgm:spPr/>
      <dgm:t>
        <a:bodyPr/>
        <a:lstStyle/>
        <a:p>
          <a:r>
            <a:rPr lang="en-GB" sz="1300" b="1" dirty="0"/>
            <a:t>Build capacity to deliver</a:t>
          </a:r>
        </a:p>
      </dgm:t>
    </dgm:pt>
    <dgm:pt modelId="{AF6A6310-26EE-4E68-81CB-2484F344C784}" type="parTrans" cxnId="{E813A22E-DC9B-4205-9ED9-3595F56D8430}">
      <dgm:prSet/>
      <dgm:spPr/>
      <dgm:t>
        <a:bodyPr/>
        <a:lstStyle/>
        <a:p>
          <a:endParaRPr lang="en-GB"/>
        </a:p>
      </dgm:t>
    </dgm:pt>
    <dgm:pt modelId="{C718E199-79C2-4CBD-9D96-2CA2F21E47DE}" type="sibTrans" cxnId="{E813A22E-DC9B-4205-9ED9-3595F56D8430}">
      <dgm:prSet/>
      <dgm:spPr/>
      <dgm:t>
        <a:bodyPr/>
        <a:lstStyle/>
        <a:p>
          <a:endParaRPr lang="en-GB"/>
        </a:p>
      </dgm:t>
    </dgm:pt>
    <dgm:pt modelId="{278EFAF1-0034-4AB3-A5FB-930F42DF820F}">
      <dgm:prSet phldrT="[Text]" custT="1"/>
      <dgm:spPr/>
      <dgm:t>
        <a:bodyPr/>
        <a:lstStyle/>
        <a:p>
          <a:r>
            <a:rPr lang="en-GB" sz="1300" b="1" dirty="0"/>
            <a:t>Support staff</a:t>
          </a:r>
        </a:p>
      </dgm:t>
    </dgm:pt>
    <dgm:pt modelId="{945FC24A-4BE1-4FA3-97A3-4F8E5C79CE2E}" type="parTrans" cxnId="{6338A983-9EB4-4C55-8C5A-5E68D435FAFC}">
      <dgm:prSet/>
      <dgm:spPr/>
      <dgm:t>
        <a:bodyPr/>
        <a:lstStyle/>
        <a:p>
          <a:endParaRPr lang="en-GB"/>
        </a:p>
      </dgm:t>
    </dgm:pt>
    <dgm:pt modelId="{32CB2B98-BA86-4D9A-BFA5-1A15805D7158}" type="sibTrans" cxnId="{6338A983-9EB4-4C55-8C5A-5E68D435FAFC}">
      <dgm:prSet/>
      <dgm:spPr/>
      <dgm:t>
        <a:bodyPr/>
        <a:lstStyle/>
        <a:p>
          <a:endParaRPr lang="en-GB"/>
        </a:p>
      </dgm:t>
    </dgm:pt>
    <dgm:pt modelId="{03DAAE95-7D41-4A77-93A4-960ABE4B8A0F}">
      <dgm:prSet custT="1"/>
      <dgm:spPr/>
      <dgm:t>
        <a:bodyPr/>
        <a:lstStyle/>
        <a:p>
          <a:r>
            <a:rPr lang="en-GB" sz="1300" b="1" dirty="0"/>
            <a:t>Build trust at board level</a:t>
          </a:r>
        </a:p>
      </dgm:t>
    </dgm:pt>
    <dgm:pt modelId="{91E118B5-D316-46AE-9057-8166758071CD}" type="parTrans" cxnId="{3B678054-A37C-4CCE-BBC1-1490CFC8FC77}">
      <dgm:prSet/>
      <dgm:spPr/>
      <dgm:t>
        <a:bodyPr/>
        <a:lstStyle/>
        <a:p>
          <a:endParaRPr lang="en-GB"/>
        </a:p>
      </dgm:t>
    </dgm:pt>
    <dgm:pt modelId="{A4A32806-5432-461D-9D42-C1BCA2CB27BB}" type="sibTrans" cxnId="{3B678054-A37C-4CCE-BBC1-1490CFC8FC77}">
      <dgm:prSet/>
      <dgm:spPr/>
      <dgm:t>
        <a:bodyPr/>
        <a:lstStyle/>
        <a:p>
          <a:endParaRPr lang="en-GB"/>
        </a:p>
      </dgm:t>
    </dgm:pt>
    <dgm:pt modelId="{2B50C85C-9708-4526-8249-A910EFE23589}">
      <dgm:prSet custT="1"/>
      <dgm:spPr/>
      <dgm:t>
        <a:bodyPr/>
        <a:lstStyle/>
        <a:p>
          <a:r>
            <a:rPr lang="en-GB" sz="1300" b="1" dirty="0"/>
            <a:t>Clinical leadership</a:t>
          </a:r>
        </a:p>
      </dgm:t>
    </dgm:pt>
    <dgm:pt modelId="{6934C37E-DA9B-47C5-AD9A-9023A4F38DA1}" type="parTrans" cxnId="{6463EB6E-CB3E-46F0-9743-8A564B161D1B}">
      <dgm:prSet/>
      <dgm:spPr/>
      <dgm:t>
        <a:bodyPr/>
        <a:lstStyle/>
        <a:p>
          <a:endParaRPr lang="en-GB"/>
        </a:p>
      </dgm:t>
    </dgm:pt>
    <dgm:pt modelId="{5F416D45-B39D-43FA-87C6-F6947CB160DA}" type="sibTrans" cxnId="{6463EB6E-CB3E-46F0-9743-8A564B161D1B}">
      <dgm:prSet/>
      <dgm:spPr/>
      <dgm:t>
        <a:bodyPr/>
        <a:lstStyle/>
        <a:p>
          <a:endParaRPr lang="en-GB"/>
        </a:p>
      </dgm:t>
    </dgm:pt>
    <dgm:pt modelId="{E12CD71F-E6C1-4D7F-9994-CE38BAADF44C}" type="pres">
      <dgm:prSet presAssocID="{CCAF6383-2D3F-481D-A45C-8A67860591D9}" presName="Name0" presStyleCnt="0">
        <dgm:presLayoutVars>
          <dgm:dir/>
          <dgm:resizeHandles val="exact"/>
        </dgm:presLayoutVars>
      </dgm:prSet>
      <dgm:spPr/>
    </dgm:pt>
    <dgm:pt modelId="{EED4C98F-777D-4A28-B73E-8927728B2CBD}" type="pres">
      <dgm:prSet presAssocID="{CCAF6383-2D3F-481D-A45C-8A67860591D9}" presName="cycle" presStyleCnt="0"/>
      <dgm:spPr/>
    </dgm:pt>
    <dgm:pt modelId="{10AF7DBB-0158-4629-A2DC-66F486882D4F}" type="pres">
      <dgm:prSet presAssocID="{A4428B86-DE09-4A8A-90E7-BD0E02391C28}" presName="nodeFirstNode" presStyleLbl="node1" presStyleIdx="0" presStyleCnt="7">
        <dgm:presLayoutVars>
          <dgm:bulletEnabled val="1"/>
        </dgm:presLayoutVars>
      </dgm:prSet>
      <dgm:spPr/>
    </dgm:pt>
    <dgm:pt modelId="{D81A4FB6-B951-43D5-B7AB-57DB0F87D062}" type="pres">
      <dgm:prSet presAssocID="{F79DD85E-71B2-4656-AF6A-181CE829B42D}" presName="sibTransFirstNode" presStyleLbl="bgShp" presStyleIdx="0" presStyleCnt="1"/>
      <dgm:spPr/>
    </dgm:pt>
    <dgm:pt modelId="{5A661F5B-065D-4675-AA51-D53B7CAFE061}" type="pres">
      <dgm:prSet presAssocID="{9BCBA853-5FC5-4F70-A1A5-9199B2AC5B49}" presName="nodeFollowingNodes" presStyleLbl="node1" presStyleIdx="1" presStyleCnt="7">
        <dgm:presLayoutVars>
          <dgm:bulletEnabled val="1"/>
        </dgm:presLayoutVars>
      </dgm:prSet>
      <dgm:spPr/>
    </dgm:pt>
    <dgm:pt modelId="{8A19673C-C62B-4DDB-87AC-CF3D2DC3073E}" type="pres">
      <dgm:prSet presAssocID="{03DAAE95-7D41-4A77-93A4-960ABE4B8A0F}" presName="nodeFollowingNodes" presStyleLbl="node1" presStyleIdx="2" presStyleCnt="7">
        <dgm:presLayoutVars>
          <dgm:bulletEnabled val="1"/>
        </dgm:presLayoutVars>
      </dgm:prSet>
      <dgm:spPr/>
    </dgm:pt>
    <dgm:pt modelId="{44E09F2C-B834-484B-A485-65D0B3816FBB}" type="pres">
      <dgm:prSet presAssocID="{2B50C85C-9708-4526-8249-A910EFE23589}" presName="nodeFollowingNodes" presStyleLbl="node1" presStyleIdx="3" presStyleCnt="7">
        <dgm:presLayoutVars>
          <dgm:bulletEnabled val="1"/>
        </dgm:presLayoutVars>
      </dgm:prSet>
      <dgm:spPr/>
    </dgm:pt>
    <dgm:pt modelId="{26E412B4-29C6-4E6D-9E04-14060226C873}" type="pres">
      <dgm:prSet presAssocID="{0D2135AF-F8ED-4F5D-8D1C-6288FB4E8740}" presName="nodeFollowingNodes" presStyleLbl="node1" presStyleIdx="4" presStyleCnt="7">
        <dgm:presLayoutVars>
          <dgm:bulletEnabled val="1"/>
        </dgm:presLayoutVars>
      </dgm:prSet>
      <dgm:spPr/>
    </dgm:pt>
    <dgm:pt modelId="{C1752253-F6B6-4FC9-A0AA-1D336E44F791}" type="pres">
      <dgm:prSet presAssocID="{E84AF5D0-664A-43E1-88B1-80B068EC8671}" presName="nodeFollowingNodes" presStyleLbl="node1" presStyleIdx="5" presStyleCnt="7">
        <dgm:presLayoutVars>
          <dgm:bulletEnabled val="1"/>
        </dgm:presLayoutVars>
      </dgm:prSet>
      <dgm:spPr/>
    </dgm:pt>
    <dgm:pt modelId="{21C25E29-84DC-4D69-BCD4-911D10051D67}" type="pres">
      <dgm:prSet presAssocID="{278EFAF1-0034-4AB3-A5FB-930F42DF820F}" presName="nodeFollowingNodes" presStyleLbl="node1" presStyleIdx="6" presStyleCnt="7">
        <dgm:presLayoutVars>
          <dgm:bulletEnabled val="1"/>
        </dgm:presLayoutVars>
      </dgm:prSet>
      <dgm:spPr/>
    </dgm:pt>
  </dgm:ptLst>
  <dgm:cxnLst>
    <dgm:cxn modelId="{10990D0E-EE69-47D6-A88F-22A051A84CB7}" type="presOf" srcId="{03DAAE95-7D41-4A77-93A4-960ABE4B8A0F}" destId="{8A19673C-C62B-4DDB-87AC-CF3D2DC3073E}" srcOrd="0" destOrd="0" presId="urn:microsoft.com/office/officeart/2005/8/layout/cycle3"/>
    <dgm:cxn modelId="{6DBA5816-D721-4803-B506-831BB02707EC}" type="presOf" srcId="{2B50C85C-9708-4526-8249-A910EFE23589}" destId="{44E09F2C-B834-484B-A485-65D0B3816FBB}" srcOrd="0" destOrd="0" presId="urn:microsoft.com/office/officeart/2005/8/layout/cycle3"/>
    <dgm:cxn modelId="{5C3C5121-297C-4F11-99C7-BED507EED79C}" type="presOf" srcId="{278EFAF1-0034-4AB3-A5FB-930F42DF820F}" destId="{21C25E29-84DC-4D69-BCD4-911D10051D67}" srcOrd="0" destOrd="0" presId="urn:microsoft.com/office/officeart/2005/8/layout/cycle3"/>
    <dgm:cxn modelId="{E813A22E-DC9B-4205-9ED9-3595F56D8430}" srcId="{CCAF6383-2D3F-481D-A45C-8A67860591D9}" destId="{E84AF5D0-664A-43E1-88B1-80B068EC8671}" srcOrd="5" destOrd="0" parTransId="{AF6A6310-26EE-4E68-81CB-2484F344C784}" sibTransId="{C718E199-79C2-4CBD-9D96-2CA2F21E47DE}"/>
    <dgm:cxn modelId="{7B0BC760-F481-42F4-9CC9-442CA4BEBDB4}" srcId="{CCAF6383-2D3F-481D-A45C-8A67860591D9}" destId="{9BCBA853-5FC5-4F70-A1A5-9199B2AC5B49}" srcOrd="1" destOrd="0" parTransId="{8CE86FD8-845F-4D8C-B206-F57F188295AC}" sibTransId="{20A2BAFA-DCED-47E4-9814-3FC3870C911C}"/>
    <dgm:cxn modelId="{B25EDE64-01E5-46EB-ACA9-4FBCB1C1C855}" type="presOf" srcId="{0D2135AF-F8ED-4F5D-8D1C-6288FB4E8740}" destId="{26E412B4-29C6-4E6D-9E04-14060226C873}" srcOrd="0" destOrd="0" presId="urn:microsoft.com/office/officeart/2005/8/layout/cycle3"/>
    <dgm:cxn modelId="{6463EB6E-CB3E-46F0-9743-8A564B161D1B}" srcId="{CCAF6383-2D3F-481D-A45C-8A67860591D9}" destId="{2B50C85C-9708-4526-8249-A910EFE23589}" srcOrd="3" destOrd="0" parTransId="{6934C37E-DA9B-47C5-AD9A-9023A4F38DA1}" sibTransId="{5F416D45-B39D-43FA-87C6-F6947CB160DA}"/>
    <dgm:cxn modelId="{3B678054-A37C-4CCE-BBC1-1490CFC8FC77}" srcId="{CCAF6383-2D3F-481D-A45C-8A67860591D9}" destId="{03DAAE95-7D41-4A77-93A4-960ABE4B8A0F}" srcOrd="2" destOrd="0" parTransId="{91E118B5-D316-46AE-9057-8166758071CD}" sibTransId="{A4A32806-5432-461D-9D42-C1BCA2CB27BB}"/>
    <dgm:cxn modelId="{6338A983-9EB4-4C55-8C5A-5E68D435FAFC}" srcId="{CCAF6383-2D3F-481D-A45C-8A67860591D9}" destId="{278EFAF1-0034-4AB3-A5FB-930F42DF820F}" srcOrd="6" destOrd="0" parTransId="{945FC24A-4BE1-4FA3-97A3-4F8E5C79CE2E}" sibTransId="{32CB2B98-BA86-4D9A-BFA5-1A15805D7158}"/>
    <dgm:cxn modelId="{6725E693-D89B-460D-953C-3B7FFA415911}" type="presOf" srcId="{E84AF5D0-664A-43E1-88B1-80B068EC8671}" destId="{C1752253-F6B6-4FC9-A0AA-1D336E44F791}" srcOrd="0" destOrd="0" presId="urn:microsoft.com/office/officeart/2005/8/layout/cycle3"/>
    <dgm:cxn modelId="{2BBB0CAC-3608-4FC9-A875-02D958CF9CF4}" srcId="{CCAF6383-2D3F-481D-A45C-8A67860591D9}" destId="{A4428B86-DE09-4A8A-90E7-BD0E02391C28}" srcOrd="0" destOrd="0" parTransId="{559E4866-63F6-437B-94F8-4404DB51434C}" sibTransId="{F79DD85E-71B2-4656-AF6A-181CE829B42D}"/>
    <dgm:cxn modelId="{689997AE-6329-4B98-912A-A2F765341D6C}" type="presOf" srcId="{F79DD85E-71B2-4656-AF6A-181CE829B42D}" destId="{D81A4FB6-B951-43D5-B7AB-57DB0F87D062}" srcOrd="0" destOrd="0" presId="urn:microsoft.com/office/officeart/2005/8/layout/cycle3"/>
    <dgm:cxn modelId="{637DE8B6-A295-422B-A9EE-99B1C1F51F89}" type="presOf" srcId="{9BCBA853-5FC5-4F70-A1A5-9199B2AC5B49}" destId="{5A661F5B-065D-4675-AA51-D53B7CAFE061}" srcOrd="0" destOrd="0" presId="urn:microsoft.com/office/officeart/2005/8/layout/cycle3"/>
    <dgm:cxn modelId="{F3FB54C3-9CCE-42DD-B529-DF669FD98E4B}" type="presOf" srcId="{A4428B86-DE09-4A8A-90E7-BD0E02391C28}" destId="{10AF7DBB-0158-4629-A2DC-66F486882D4F}" srcOrd="0" destOrd="0" presId="urn:microsoft.com/office/officeart/2005/8/layout/cycle3"/>
    <dgm:cxn modelId="{C40D6BCC-A968-4814-B963-D93F40F7C330}" srcId="{CCAF6383-2D3F-481D-A45C-8A67860591D9}" destId="{0D2135AF-F8ED-4F5D-8D1C-6288FB4E8740}" srcOrd="4" destOrd="0" parTransId="{E50A488D-53F7-4804-9A4B-44B551C30A1A}" sibTransId="{AB584311-8576-4138-9943-A1B879A1FF43}"/>
    <dgm:cxn modelId="{426B30DB-60BA-44AA-AE78-B94A67C88604}" type="presOf" srcId="{CCAF6383-2D3F-481D-A45C-8A67860591D9}" destId="{E12CD71F-E6C1-4D7F-9994-CE38BAADF44C}" srcOrd="0" destOrd="0" presId="urn:microsoft.com/office/officeart/2005/8/layout/cycle3"/>
    <dgm:cxn modelId="{0726075C-8321-43C8-849E-8983C2173E74}" type="presParOf" srcId="{E12CD71F-E6C1-4D7F-9994-CE38BAADF44C}" destId="{EED4C98F-777D-4A28-B73E-8927728B2CBD}" srcOrd="0" destOrd="0" presId="urn:microsoft.com/office/officeart/2005/8/layout/cycle3"/>
    <dgm:cxn modelId="{7508BF29-BF09-459C-A3F3-2FA14B18FA33}" type="presParOf" srcId="{EED4C98F-777D-4A28-B73E-8927728B2CBD}" destId="{10AF7DBB-0158-4629-A2DC-66F486882D4F}" srcOrd="0" destOrd="0" presId="urn:microsoft.com/office/officeart/2005/8/layout/cycle3"/>
    <dgm:cxn modelId="{4F6CB3D8-B3D3-4B82-ACA8-3C166BEFFF80}" type="presParOf" srcId="{EED4C98F-777D-4A28-B73E-8927728B2CBD}" destId="{D81A4FB6-B951-43D5-B7AB-57DB0F87D062}" srcOrd="1" destOrd="0" presId="urn:microsoft.com/office/officeart/2005/8/layout/cycle3"/>
    <dgm:cxn modelId="{8DDF5A22-9995-4EED-9D89-32DF4D1C17F9}" type="presParOf" srcId="{EED4C98F-777D-4A28-B73E-8927728B2CBD}" destId="{5A661F5B-065D-4675-AA51-D53B7CAFE061}" srcOrd="2" destOrd="0" presId="urn:microsoft.com/office/officeart/2005/8/layout/cycle3"/>
    <dgm:cxn modelId="{D265433E-EDD0-4E2C-AAA2-80A1E96AFCCF}" type="presParOf" srcId="{EED4C98F-777D-4A28-B73E-8927728B2CBD}" destId="{8A19673C-C62B-4DDB-87AC-CF3D2DC3073E}" srcOrd="3" destOrd="0" presId="urn:microsoft.com/office/officeart/2005/8/layout/cycle3"/>
    <dgm:cxn modelId="{23881F3D-2025-4B48-9D90-7B399613224A}" type="presParOf" srcId="{EED4C98F-777D-4A28-B73E-8927728B2CBD}" destId="{44E09F2C-B834-484B-A485-65D0B3816FBB}" srcOrd="4" destOrd="0" presId="urn:microsoft.com/office/officeart/2005/8/layout/cycle3"/>
    <dgm:cxn modelId="{3373B946-003E-4D06-A79A-1C124774FD3B}" type="presParOf" srcId="{EED4C98F-777D-4A28-B73E-8927728B2CBD}" destId="{26E412B4-29C6-4E6D-9E04-14060226C873}" srcOrd="5" destOrd="0" presId="urn:microsoft.com/office/officeart/2005/8/layout/cycle3"/>
    <dgm:cxn modelId="{C8D9EBD5-89E2-46D3-BD43-B39194798CB1}" type="presParOf" srcId="{EED4C98F-777D-4A28-B73E-8927728B2CBD}" destId="{C1752253-F6B6-4FC9-A0AA-1D336E44F791}" srcOrd="6" destOrd="0" presId="urn:microsoft.com/office/officeart/2005/8/layout/cycle3"/>
    <dgm:cxn modelId="{5AFBB47C-CC89-4BD8-8AA6-6D6D4A76BE23}" type="presParOf" srcId="{EED4C98F-777D-4A28-B73E-8927728B2CBD}" destId="{21C25E29-84DC-4D69-BCD4-911D10051D67}" srcOrd="7" destOrd="0" presId="urn:microsoft.com/office/officeart/2005/8/layout/cycle3"/>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4423FB-9166-4DFF-A34A-5CC00F02CCF9}">
      <dsp:nvSpPr>
        <dsp:cNvPr id="0" name=""/>
        <dsp:cNvSpPr/>
      </dsp:nvSpPr>
      <dsp:spPr>
        <a:xfrm>
          <a:off x="0" y="989"/>
          <a:ext cx="8674100" cy="536294"/>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en-GB" sz="2800" b="1" kern="1200" dirty="0"/>
            <a:t>Development and vision</a:t>
          </a:r>
        </a:p>
      </dsp:txBody>
      <dsp:txXfrm>
        <a:off x="26180" y="27169"/>
        <a:ext cx="8621740" cy="483934"/>
      </dsp:txXfrm>
    </dsp:sp>
    <dsp:sp modelId="{D95FA094-3B45-48D1-8497-5DEBCE1E266A}">
      <dsp:nvSpPr>
        <dsp:cNvPr id="0" name=""/>
        <dsp:cNvSpPr/>
      </dsp:nvSpPr>
      <dsp:spPr>
        <a:xfrm>
          <a:off x="0" y="551317"/>
          <a:ext cx="8674100" cy="536294"/>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en-GB" sz="2800" b="1" kern="1200" dirty="0"/>
            <a:t>Governance arrangements</a:t>
          </a:r>
        </a:p>
      </dsp:txBody>
      <dsp:txXfrm>
        <a:off x="26180" y="577497"/>
        <a:ext cx="8621740" cy="483934"/>
      </dsp:txXfrm>
    </dsp:sp>
    <dsp:sp modelId="{C91C8B9C-C351-464C-AC04-160F940B395E}">
      <dsp:nvSpPr>
        <dsp:cNvPr id="0" name=""/>
        <dsp:cNvSpPr/>
      </dsp:nvSpPr>
      <dsp:spPr>
        <a:xfrm>
          <a:off x="0" y="1101646"/>
          <a:ext cx="8674100" cy="536294"/>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en-GB" sz="2800" b="1" kern="1200" dirty="0"/>
            <a:t>Status update: November 2022</a:t>
          </a:r>
        </a:p>
      </dsp:txBody>
      <dsp:txXfrm>
        <a:off x="26180" y="1127826"/>
        <a:ext cx="8621740" cy="483934"/>
      </dsp:txXfrm>
    </dsp:sp>
    <dsp:sp modelId="{95E3BF60-970B-492D-BC0E-6D3B43324FE6}">
      <dsp:nvSpPr>
        <dsp:cNvPr id="0" name=""/>
        <dsp:cNvSpPr/>
      </dsp:nvSpPr>
      <dsp:spPr>
        <a:xfrm>
          <a:off x="0" y="1651974"/>
          <a:ext cx="8674100" cy="536294"/>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en-GB" sz="2800" b="1" kern="1200" dirty="0"/>
            <a:t>Enablers</a:t>
          </a:r>
        </a:p>
      </dsp:txBody>
      <dsp:txXfrm>
        <a:off x="26180" y="1678154"/>
        <a:ext cx="8621740" cy="483934"/>
      </dsp:txXfrm>
    </dsp:sp>
    <dsp:sp modelId="{6484B4D0-3E13-4679-ADD9-856CFF848D51}">
      <dsp:nvSpPr>
        <dsp:cNvPr id="0" name=""/>
        <dsp:cNvSpPr/>
      </dsp:nvSpPr>
      <dsp:spPr>
        <a:xfrm>
          <a:off x="0" y="2202303"/>
          <a:ext cx="8674100" cy="536294"/>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en-GB" sz="2800" b="1" kern="1200" dirty="0"/>
            <a:t>NHS England support</a:t>
          </a:r>
        </a:p>
      </dsp:txBody>
      <dsp:txXfrm>
        <a:off x="26180" y="2228483"/>
        <a:ext cx="8621740" cy="483934"/>
      </dsp:txXfrm>
    </dsp:sp>
    <dsp:sp modelId="{1E8A6E10-11B8-4DA8-925E-A055387D4940}">
      <dsp:nvSpPr>
        <dsp:cNvPr id="0" name=""/>
        <dsp:cNvSpPr/>
      </dsp:nvSpPr>
      <dsp:spPr>
        <a:xfrm>
          <a:off x="0" y="2752631"/>
          <a:ext cx="8674100" cy="536294"/>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en-GB" sz="2800" b="1" kern="1200" dirty="0"/>
            <a:t>Takeaway points</a:t>
          </a:r>
        </a:p>
      </dsp:txBody>
      <dsp:txXfrm>
        <a:off x="26180" y="2778811"/>
        <a:ext cx="8621740" cy="4839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FABAA2-6D17-4704-8CF7-AD7A36B38A96}">
      <dsp:nvSpPr>
        <dsp:cNvPr id="0" name=""/>
        <dsp:cNvSpPr/>
      </dsp:nvSpPr>
      <dsp:spPr>
        <a:xfrm>
          <a:off x="129274" y="-52611"/>
          <a:ext cx="8428251" cy="3335100"/>
        </a:xfrm>
        <a:prstGeom prst="swooshArrow">
          <a:avLst>
            <a:gd name="adj1" fmla="val 25000"/>
            <a:gd name="adj2" fmla="val 25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7D22AE5-1F91-4909-B6A6-36CF04F783EB}">
      <dsp:nvSpPr>
        <dsp:cNvPr id="0" name=""/>
        <dsp:cNvSpPr/>
      </dsp:nvSpPr>
      <dsp:spPr>
        <a:xfrm>
          <a:off x="783346" y="2569127"/>
          <a:ext cx="122731" cy="122731"/>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E7B9CCE-358E-4D6A-901D-ADDFD742E554}">
      <dsp:nvSpPr>
        <dsp:cNvPr id="0" name=""/>
        <dsp:cNvSpPr/>
      </dsp:nvSpPr>
      <dsp:spPr>
        <a:xfrm>
          <a:off x="70886" y="1296646"/>
          <a:ext cx="1536706" cy="10042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5033" tIns="0" rIns="0" bIns="0" numCol="1" spcCol="1270" anchor="t" anchorCtr="0">
          <a:noAutofit/>
        </a:bodyPr>
        <a:lstStyle/>
        <a:p>
          <a:pPr marL="0" lvl="0" indent="0" algn="l" defTabSz="577850">
            <a:lnSpc>
              <a:spcPct val="90000"/>
            </a:lnSpc>
            <a:spcBef>
              <a:spcPct val="0"/>
            </a:spcBef>
            <a:spcAft>
              <a:spcPct val="35000"/>
            </a:spcAft>
            <a:buNone/>
          </a:pPr>
          <a:r>
            <a:rPr lang="en-GB" sz="1300" b="1" kern="1200" dirty="0"/>
            <a:t>Clinical networks, shared support services and joint procurement are well established.</a:t>
          </a:r>
        </a:p>
      </dsp:txBody>
      <dsp:txXfrm>
        <a:off x="70886" y="1296646"/>
        <a:ext cx="1536706" cy="1004201"/>
      </dsp:txXfrm>
    </dsp:sp>
    <dsp:sp modelId="{721FD165-EFD9-4656-9786-AAAA34163360}">
      <dsp:nvSpPr>
        <dsp:cNvPr id="0" name=""/>
        <dsp:cNvSpPr/>
      </dsp:nvSpPr>
      <dsp:spPr>
        <a:xfrm>
          <a:off x="2148073" y="1711071"/>
          <a:ext cx="192101" cy="192101"/>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3A4C515-2AF8-4CF2-9465-9486A7B6B1E6}">
      <dsp:nvSpPr>
        <dsp:cNvPr id="0" name=""/>
        <dsp:cNvSpPr/>
      </dsp:nvSpPr>
      <dsp:spPr>
        <a:xfrm>
          <a:off x="1907960" y="2225614"/>
          <a:ext cx="1145918" cy="11094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791" tIns="0" rIns="0" bIns="0" numCol="1" spcCol="1270" anchor="t" anchorCtr="0">
          <a:noAutofit/>
        </a:bodyPr>
        <a:lstStyle/>
        <a:p>
          <a:pPr marL="0" lvl="0" indent="0" algn="l" defTabSz="577850">
            <a:lnSpc>
              <a:spcPct val="90000"/>
            </a:lnSpc>
            <a:spcBef>
              <a:spcPct val="0"/>
            </a:spcBef>
            <a:spcAft>
              <a:spcPct val="35000"/>
            </a:spcAft>
            <a:buNone/>
          </a:pPr>
          <a:r>
            <a:rPr lang="en-GB" sz="1300" b="1" kern="1200" dirty="0"/>
            <a:t>Dalton Review proposes group model - 2014</a:t>
          </a:r>
        </a:p>
      </dsp:txBody>
      <dsp:txXfrm>
        <a:off x="1907960" y="2225614"/>
        <a:ext cx="1145918" cy="1109485"/>
      </dsp:txXfrm>
    </dsp:sp>
    <dsp:sp modelId="{38B251ED-6B86-48CA-9370-75D49A6675B5}">
      <dsp:nvSpPr>
        <dsp:cNvPr id="0" name=""/>
        <dsp:cNvSpPr/>
      </dsp:nvSpPr>
      <dsp:spPr>
        <a:xfrm>
          <a:off x="3755924" y="1231735"/>
          <a:ext cx="256135" cy="256135"/>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CB2076D-84DD-4919-AD28-80A488C58EAD}">
      <dsp:nvSpPr>
        <dsp:cNvPr id="0" name=""/>
        <dsp:cNvSpPr/>
      </dsp:nvSpPr>
      <dsp:spPr>
        <a:xfrm>
          <a:off x="3485083" y="1791030"/>
          <a:ext cx="1029878" cy="14467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721" tIns="0" rIns="0" bIns="0" numCol="1" spcCol="1270" anchor="t" anchorCtr="0">
          <a:noAutofit/>
        </a:bodyPr>
        <a:lstStyle/>
        <a:p>
          <a:pPr marL="0" lvl="0" indent="0" algn="l" defTabSz="577850">
            <a:lnSpc>
              <a:spcPct val="90000"/>
            </a:lnSpc>
            <a:spcBef>
              <a:spcPct val="0"/>
            </a:spcBef>
            <a:spcAft>
              <a:spcPct val="35000"/>
            </a:spcAft>
            <a:buNone/>
          </a:pPr>
          <a:r>
            <a:rPr lang="en-GB" sz="1300" b="1" kern="1200" dirty="0"/>
            <a:t>Pandemic leads to rise in mutual aid between providers - 2020</a:t>
          </a:r>
        </a:p>
      </dsp:txBody>
      <dsp:txXfrm>
        <a:off x="3485083" y="1791030"/>
        <a:ext cx="1029878" cy="1446717"/>
      </dsp:txXfrm>
    </dsp:sp>
    <dsp:sp modelId="{55E6FF07-2ED5-4FD4-8805-B7A4610C7228}">
      <dsp:nvSpPr>
        <dsp:cNvPr id="0" name=""/>
        <dsp:cNvSpPr/>
      </dsp:nvSpPr>
      <dsp:spPr>
        <a:xfrm>
          <a:off x="5379200" y="862242"/>
          <a:ext cx="330841" cy="330841"/>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402E313-6053-4CA7-BA52-DFF298F36271}">
      <dsp:nvSpPr>
        <dsp:cNvPr id="0" name=""/>
        <dsp:cNvSpPr/>
      </dsp:nvSpPr>
      <dsp:spPr>
        <a:xfrm>
          <a:off x="4982906" y="1572859"/>
          <a:ext cx="1161319" cy="17335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5306" tIns="0" rIns="0" bIns="0" numCol="1" spcCol="1270" anchor="t" anchorCtr="0">
          <a:noAutofit/>
        </a:bodyPr>
        <a:lstStyle/>
        <a:p>
          <a:pPr marL="0" lvl="0" indent="0" algn="l" defTabSz="577850">
            <a:lnSpc>
              <a:spcPct val="90000"/>
            </a:lnSpc>
            <a:spcBef>
              <a:spcPct val="0"/>
            </a:spcBef>
            <a:spcAft>
              <a:spcPct val="35000"/>
            </a:spcAft>
            <a:buNone/>
          </a:pPr>
          <a:r>
            <a:rPr lang="en-GB" sz="1300" b="1" kern="1200" dirty="0"/>
            <a:t>Permissive legislative framework established in 2022 Health and Care Act</a:t>
          </a:r>
        </a:p>
      </dsp:txBody>
      <dsp:txXfrm>
        <a:off x="4982906" y="1572859"/>
        <a:ext cx="1161319" cy="1733582"/>
      </dsp:txXfrm>
    </dsp:sp>
    <dsp:sp modelId="{45881A3D-F18D-4836-8F89-43BCD9F54055}">
      <dsp:nvSpPr>
        <dsp:cNvPr id="0" name=""/>
        <dsp:cNvSpPr/>
      </dsp:nvSpPr>
      <dsp:spPr>
        <a:xfrm>
          <a:off x="7098436" y="597452"/>
          <a:ext cx="421556" cy="421556"/>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88317EB-418E-426F-B19F-A25B405A31AF}">
      <dsp:nvSpPr>
        <dsp:cNvPr id="0" name=""/>
        <dsp:cNvSpPr/>
      </dsp:nvSpPr>
      <dsp:spPr>
        <a:xfrm>
          <a:off x="6760306" y="1358558"/>
          <a:ext cx="1439162" cy="18947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3374" tIns="0" rIns="0" bIns="0" numCol="1" spcCol="1270" anchor="t" anchorCtr="0">
          <a:noAutofit/>
        </a:bodyPr>
        <a:lstStyle/>
        <a:p>
          <a:pPr marL="0" lvl="0" indent="0" algn="l" defTabSz="577850">
            <a:lnSpc>
              <a:spcPct val="90000"/>
            </a:lnSpc>
            <a:spcBef>
              <a:spcPct val="0"/>
            </a:spcBef>
            <a:spcAft>
              <a:spcPct val="35000"/>
            </a:spcAft>
            <a:buNone/>
          </a:pPr>
          <a:r>
            <a:rPr lang="en-GB" sz="1300" b="1" kern="1200" dirty="0"/>
            <a:t>Collaboratives  positioned to become drivers of improvement, quality and value in their systems</a:t>
          </a:r>
        </a:p>
      </dsp:txBody>
      <dsp:txXfrm>
        <a:off x="6760306" y="1358558"/>
        <a:ext cx="1439162" cy="189470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75E23B-009E-4408-8255-13D01D45F7A1}">
      <dsp:nvSpPr>
        <dsp:cNvPr id="0" name=""/>
        <dsp:cNvSpPr/>
      </dsp:nvSpPr>
      <dsp:spPr>
        <a:xfrm>
          <a:off x="2698" y="88233"/>
          <a:ext cx="2630615" cy="664592"/>
        </a:xfrm>
        <a:prstGeom prst="rect">
          <a:avLst/>
        </a:prstGeom>
        <a:solidFill>
          <a:schemeClr val="accent2">
            <a:hueOff val="0"/>
            <a:satOff val="0"/>
            <a:lumOff val="0"/>
            <a:alphaOff val="0"/>
          </a:schemeClr>
        </a:solidFill>
        <a:ln w="28575" cap="flat" cmpd="sng" algn="ctr">
          <a:solidFill>
            <a:schemeClr val="accent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GB" sz="1800" b="1" kern="1200" dirty="0"/>
            <a:t>Lead provider</a:t>
          </a:r>
        </a:p>
      </dsp:txBody>
      <dsp:txXfrm>
        <a:off x="2698" y="88233"/>
        <a:ext cx="2630615" cy="664592"/>
      </dsp:txXfrm>
    </dsp:sp>
    <dsp:sp modelId="{3008E8F3-55E7-4D21-9270-BA3E8117CF7D}">
      <dsp:nvSpPr>
        <dsp:cNvPr id="0" name=""/>
        <dsp:cNvSpPr/>
      </dsp:nvSpPr>
      <dsp:spPr>
        <a:xfrm>
          <a:off x="2698" y="752825"/>
          <a:ext cx="2630615" cy="1091137"/>
        </a:xfrm>
        <a:prstGeom prst="rect">
          <a:avLst/>
        </a:prstGeom>
        <a:solidFill>
          <a:schemeClr val="accent2">
            <a:tint val="40000"/>
            <a:alpha val="90000"/>
            <a:hueOff val="0"/>
            <a:satOff val="0"/>
            <a:lumOff val="0"/>
            <a:alphaOff val="0"/>
          </a:schemeClr>
        </a:solidFill>
        <a:ln w="28575" cap="flat" cmpd="sng" algn="ctr">
          <a:solidFill>
            <a:schemeClr val="accent2">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GB" sz="1500" kern="1200" dirty="0"/>
            <a:t>One trust holds contract from commissioner</a:t>
          </a:r>
        </a:p>
        <a:p>
          <a:pPr marL="114300" lvl="1" indent="-114300" algn="l" defTabSz="666750">
            <a:lnSpc>
              <a:spcPct val="90000"/>
            </a:lnSpc>
            <a:spcBef>
              <a:spcPct val="0"/>
            </a:spcBef>
            <a:spcAft>
              <a:spcPct val="15000"/>
            </a:spcAft>
            <a:buChar char="•"/>
          </a:pPr>
          <a:r>
            <a:rPr lang="en-GB" sz="1500" kern="1200" dirty="0"/>
            <a:t>Lead contractor sub-contracts to other providers</a:t>
          </a:r>
        </a:p>
      </dsp:txBody>
      <dsp:txXfrm>
        <a:off x="2698" y="752825"/>
        <a:ext cx="2630615" cy="1091137"/>
      </dsp:txXfrm>
    </dsp:sp>
    <dsp:sp modelId="{2D907AC5-030B-474D-99EE-9066575CBA9C}">
      <dsp:nvSpPr>
        <dsp:cNvPr id="0" name=""/>
        <dsp:cNvSpPr/>
      </dsp:nvSpPr>
      <dsp:spPr>
        <a:xfrm>
          <a:off x="3001599" y="88233"/>
          <a:ext cx="2630615" cy="664592"/>
        </a:xfrm>
        <a:prstGeom prst="rect">
          <a:avLst/>
        </a:prstGeom>
        <a:solidFill>
          <a:schemeClr val="accent3">
            <a:hueOff val="0"/>
            <a:satOff val="0"/>
            <a:lumOff val="0"/>
            <a:alphaOff val="0"/>
          </a:schemeClr>
        </a:solidFill>
        <a:ln w="28575" cap="flat" cmpd="sng" algn="ctr">
          <a:solidFill>
            <a:schemeClr val="accent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GB" sz="1800" b="1" kern="1200" dirty="0"/>
            <a:t>Shared leadership</a:t>
          </a:r>
        </a:p>
      </dsp:txBody>
      <dsp:txXfrm>
        <a:off x="3001599" y="88233"/>
        <a:ext cx="2630615" cy="664592"/>
      </dsp:txXfrm>
    </dsp:sp>
    <dsp:sp modelId="{F7824B2F-F250-4A18-A921-43C8F3C7BCF1}">
      <dsp:nvSpPr>
        <dsp:cNvPr id="0" name=""/>
        <dsp:cNvSpPr/>
      </dsp:nvSpPr>
      <dsp:spPr>
        <a:xfrm>
          <a:off x="3001599" y="752825"/>
          <a:ext cx="2630615" cy="1091137"/>
        </a:xfrm>
        <a:prstGeom prst="rect">
          <a:avLst/>
        </a:prstGeom>
        <a:solidFill>
          <a:schemeClr val="accent3">
            <a:tint val="40000"/>
            <a:alpha val="90000"/>
            <a:hueOff val="0"/>
            <a:satOff val="0"/>
            <a:lumOff val="0"/>
            <a:alphaOff val="0"/>
          </a:schemeClr>
        </a:solidFill>
        <a:ln w="28575" cap="flat" cmpd="sng" algn="ctr">
          <a:solidFill>
            <a:schemeClr val="accent3"/>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GB" sz="1500" kern="1200" dirty="0"/>
            <a:t>Trusts share some executives</a:t>
          </a:r>
        </a:p>
        <a:p>
          <a:pPr marL="114300" lvl="1" indent="-114300" algn="l" defTabSz="666750">
            <a:lnSpc>
              <a:spcPct val="90000"/>
            </a:lnSpc>
            <a:spcBef>
              <a:spcPct val="0"/>
            </a:spcBef>
            <a:spcAft>
              <a:spcPct val="15000"/>
            </a:spcAft>
            <a:buChar char="•"/>
          </a:pPr>
          <a:r>
            <a:rPr lang="en-GB" sz="1500" kern="1200" dirty="0"/>
            <a:t>Separate boards and leadership capability retained for each trust</a:t>
          </a:r>
        </a:p>
      </dsp:txBody>
      <dsp:txXfrm>
        <a:off x="3001599" y="752825"/>
        <a:ext cx="2630615" cy="1091137"/>
      </dsp:txXfrm>
    </dsp:sp>
    <dsp:sp modelId="{4C96C4D2-53A5-41A6-B313-EC106C8DF2AD}">
      <dsp:nvSpPr>
        <dsp:cNvPr id="0" name=""/>
        <dsp:cNvSpPr/>
      </dsp:nvSpPr>
      <dsp:spPr>
        <a:xfrm>
          <a:off x="6000500" y="88233"/>
          <a:ext cx="2630615" cy="664592"/>
        </a:xfrm>
        <a:prstGeom prst="rect">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GB" sz="1800" b="1" kern="1200" dirty="0"/>
            <a:t>Provider leadership board</a:t>
          </a:r>
        </a:p>
      </dsp:txBody>
      <dsp:txXfrm>
        <a:off x="6000500" y="88233"/>
        <a:ext cx="2630615" cy="664592"/>
      </dsp:txXfrm>
    </dsp:sp>
    <dsp:sp modelId="{9AA2386F-709A-472A-AD3B-7200E346D176}">
      <dsp:nvSpPr>
        <dsp:cNvPr id="0" name=""/>
        <dsp:cNvSpPr/>
      </dsp:nvSpPr>
      <dsp:spPr>
        <a:xfrm>
          <a:off x="6000500" y="752825"/>
          <a:ext cx="2630615" cy="1091137"/>
        </a:xfrm>
        <a:prstGeom prst="rect">
          <a:avLst/>
        </a:prstGeom>
        <a:solidFill>
          <a:schemeClr val="accent4">
            <a:tint val="40000"/>
            <a:alpha val="90000"/>
            <a:hueOff val="0"/>
            <a:satOff val="0"/>
            <a:lumOff val="0"/>
            <a:alphaOff val="0"/>
          </a:schemeClr>
        </a:solidFill>
        <a:ln w="25400" cap="flat" cmpd="sng" algn="ctr">
          <a:solidFill>
            <a:schemeClr val="accent4">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GB" sz="1500" kern="1200" dirty="0"/>
            <a:t>Joint forum bringing together members’ leaders</a:t>
          </a:r>
        </a:p>
        <a:p>
          <a:pPr marL="114300" lvl="1" indent="-114300" algn="l" defTabSz="666750">
            <a:lnSpc>
              <a:spcPct val="90000"/>
            </a:lnSpc>
            <a:spcBef>
              <a:spcPct val="0"/>
            </a:spcBef>
            <a:spcAft>
              <a:spcPct val="15000"/>
            </a:spcAft>
            <a:buChar char="•"/>
          </a:pPr>
          <a:r>
            <a:rPr lang="en-GB" sz="1500" kern="1200" dirty="0"/>
            <a:t>May take decisions on behalf of member trusts</a:t>
          </a:r>
        </a:p>
      </dsp:txBody>
      <dsp:txXfrm>
        <a:off x="6000500" y="752825"/>
        <a:ext cx="2630615" cy="109113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762D55-9DE5-4895-86C8-6FBBEE273F19}">
      <dsp:nvSpPr>
        <dsp:cNvPr id="0" name=""/>
        <dsp:cNvSpPr/>
      </dsp:nvSpPr>
      <dsp:spPr>
        <a:xfrm>
          <a:off x="-3019120" y="-464933"/>
          <a:ext cx="3601574" cy="3601574"/>
        </a:xfrm>
        <a:prstGeom prst="blockArc">
          <a:avLst>
            <a:gd name="adj1" fmla="val 18900000"/>
            <a:gd name="adj2" fmla="val 2700000"/>
            <a:gd name="adj3" fmla="val 600"/>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C3E244E-DC96-4408-B134-1EF8BD987505}">
      <dsp:nvSpPr>
        <dsp:cNvPr id="0" name=""/>
        <dsp:cNvSpPr/>
      </dsp:nvSpPr>
      <dsp:spPr>
        <a:xfrm>
          <a:off x="218745" y="140692"/>
          <a:ext cx="5274719" cy="281277"/>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3264" tIns="35560" rIns="35560" bIns="35560" numCol="1" spcCol="1270" anchor="ctr" anchorCtr="0">
          <a:noAutofit/>
        </a:bodyPr>
        <a:lstStyle/>
        <a:p>
          <a:pPr marL="0" lvl="0" indent="0" algn="l" defTabSz="622300">
            <a:lnSpc>
              <a:spcPct val="90000"/>
            </a:lnSpc>
            <a:spcBef>
              <a:spcPct val="0"/>
            </a:spcBef>
            <a:spcAft>
              <a:spcPct val="35000"/>
            </a:spcAft>
            <a:buNone/>
          </a:pPr>
          <a:r>
            <a:rPr lang="en-GB" sz="1400" kern="1200" dirty="0"/>
            <a:t>Reducing variation in outcomes and access</a:t>
          </a:r>
        </a:p>
      </dsp:txBody>
      <dsp:txXfrm>
        <a:off x="218745" y="140692"/>
        <a:ext cx="5274719" cy="281277"/>
      </dsp:txXfrm>
    </dsp:sp>
    <dsp:sp modelId="{992621EF-7F8B-48BC-9DE9-37701D61A0E4}">
      <dsp:nvSpPr>
        <dsp:cNvPr id="0" name=""/>
        <dsp:cNvSpPr/>
      </dsp:nvSpPr>
      <dsp:spPr>
        <a:xfrm>
          <a:off x="42946" y="105532"/>
          <a:ext cx="351596" cy="351596"/>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71C2E29-7E97-4FC7-996C-F29173F861FB}">
      <dsp:nvSpPr>
        <dsp:cNvPr id="0" name=""/>
        <dsp:cNvSpPr/>
      </dsp:nvSpPr>
      <dsp:spPr>
        <a:xfrm>
          <a:off x="450115" y="562554"/>
          <a:ext cx="5043349" cy="281277"/>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3264" tIns="35560" rIns="35560" bIns="35560" numCol="1" spcCol="1270" anchor="ctr" anchorCtr="0">
          <a:noAutofit/>
        </a:bodyPr>
        <a:lstStyle/>
        <a:p>
          <a:pPr marL="0" lvl="0" indent="0" algn="l" defTabSz="622300">
            <a:lnSpc>
              <a:spcPct val="90000"/>
            </a:lnSpc>
            <a:spcBef>
              <a:spcPct val="0"/>
            </a:spcBef>
            <a:spcAft>
              <a:spcPct val="35000"/>
            </a:spcAft>
            <a:buNone/>
          </a:pPr>
          <a:r>
            <a:rPr lang="en-GB" sz="1400" kern="1200" dirty="0"/>
            <a:t>Sharing backlog recovery</a:t>
          </a:r>
        </a:p>
      </dsp:txBody>
      <dsp:txXfrm>
        <a:off x="450115" y="562554"/>
        <a:ext cx="5043349" cy="281277"/>
      </dsp:txXfrm>
    </dsp:sp>
    <dsp:sp modelId="{DB1C4910-007F-4673-A4C9-87E427290200}">
      <dsp:nvSpPr>
        <dsp:cNvPr id="0" name=""/>
        <dsp:cNvSpPr/>
      </dsp:nvSpPr>
      <dsp:spPr>
        <a:xfrm>
          <a:off x="274316" y="527394"/>
          <a:ext cx="351596" cy="351596"/>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A208D45-742C-4B66-92D0-C8461ADC757C}">
      <dsp:nvSpPr>
        <dsp:cNvPr id="0" name=""/>
        <dsp:cNvSpPr/>
      </dsp:nvSpPr>
      <dsp:spPr>
        <a:xfrm>
          <a:off x="555914" y="984417"/>
          <a:ext cx="4937549" cy="281277"/>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3264" tIns="35560" rIns="35560" bIns="35560" numCol="1" spcCol="1270" anchor="ctr" anchorCtr="0">
          <a:noAutofit/>
        </a:bodyPr>
        <a:lstStyle/>
        <a:p>
          <a:pPr marL="0" lvl="0" indent="0" algn="l" defTabSz="622300">
            <a:lnSpc>
              <a:spcPct val="90000"/>
            </a:lnSpc>
            <a:spcBef>
              <a:spcPct val="0"/>
            </a:spcBef>
            <a:spcAft>
              <a:spcPct val="35000"/>
            </a:spcAft>
            <a:buNone/>
          </a:pPr>
          <a:r>
            <a:rPr lang="en-GB" sz="1400" kern="1200" dirty="0"/>
            <a:t>Consolidating services to improve quality/sustainability</a:t>
          </a:r>
        </a:p>
      </dsp:txBody>
      <dsp:txXfrm>
        <a:off x="555914" y="984417"/>
        <a:ext cx="4937549" cy="281277"/>
      </dsp:txXfrm>
    </dsp:sp>
    <dsp:sp modelId="{72DB8E0C-493A-487D-A1C8-2D278C500D43}">
      <dsp:nvSpPr>
        <dsp:cNvPr id="0" name=""/>
        <dsp:cNvSpPr/>
      </dsp:nvSpPr>
      <dsp:spPr>
        <a:xfrm>
          <a:off x="380116" y="949257"/>
          <a:ext cx="351596" cy="351596"/>
        </a:xfrm>
        <a:prstGeom prst="ellipse">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7537095-7E8D-4CDA-A28C-72C40B85317C}">
      <dsp:nvSpPr>
        <dsp:cNvPr id="0" name=""/>
        <dsp:cNvSpPr/>
      </dsp:nvSpPr>
      <dsp:spPr>
        <a:xfrm>
          <a:off x="555914" y="1406012"/>
          <a:ext cx="4937549" cy="281277"/>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3264" tIns="35560" rIns="35560" bIns="35560" numCol="1" spcCol="1270" anchor="ctr" anchorCtr="0">
          <a:noAutofit/>
        </a:bodyPr>
        <a:lstStyle/>
        <a:p>
          <a:pPr marL="0" lvl="0" indent="0" algn="l" defTabSz="622300">
            <a:lnSpc>
              <a:spcPct val="90000"/>
            </a:lnSpc>
            <a:spcBef>
              <a:spcPct val="0"/>
            </a:spcBef>
            <a:spcAft>
              <a:spcPct val="35000"/>
            </a:spcAft>
            <a:buNone/>
          </a:pPr>
          <a:r>
            <a:rPr lang="en-GB" sz="1400" kern="1200" dirty="0"/>
            <a:t>Economies of scale to improve value</a:t>
          </a:r>
        </a:p>
      </dsp:txBody>
      <dsp:txXfrm>
        <a:off x="555914" y="1406012"/>
        <a:ext cx="4937549" cy="281277"/>
      </dsp:txXfrm>
    </dsp:sp>
    <dsp:sp modelId="{D8BB73C8-1A95-4A0B-AFB5-4346C508780B}">
      <dsp:nvSpPr>
        <dsp:cNvPr id="0" name=""/>
        <dsp:cNvSpPr/>
      </dsp:nvSpPr>
      <dsp:spPr>
        <a:xfrm>
          <a:off x="380116" y="1370852"/>
          <a:ext cx="351596" cy="351596"/>
        </a:xfrm>
        <a:prstGeom prst="ellipse">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0EB74C0-D05C-46D2-A6D2-98165F8ACDEC}">
      <dsp:nvSpPr>
        <dsp:cNvPr id="0" name=""/>
        <dsp:cNvSpPr/>
      </dsp:nvSpPr>
      <dsp:spPr>
        <a:xfrm>
          <a:off x="450115" y="1827875"/>
          <a:ext cx="5043349" cy="281277"/>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3264" tIns="35560" rIns="35560" bIns="35560" numCol="1" spcCol="1270" anchor="ctr" anchorCtr="0">
          <a:noAutofit/>
        </a:bodyPr>
        <a:lstStyle/>
        <a:p>
          <a:pPr marL="0" lvl="0" indent="0" algn="l" defTabSz="622300">
            <a:lnSpc>
              <a:spcPct val="90000"/>
            </a:lnSpc>
            <a:spcBef>
              <a:spcPct val="0"/>
            </a:spcBef>
            <a:spcAft>
              <a:spcPct val="35000"/>
            </a:spcAft>
            <a:buNone/>
          </a:pPr>
          <a:r>
            <a:rPr lang="en-GB" sz="1400" kern="1200"/>
            <a:t>Tackling health inequalities</a:t>
          </a:r>
          <a:endParaRPr lang="en-GB" sz="1400" kern="1200" dirty="0"/>
        </a:p>
      </dsp:txBody>
      <dsp:txXfrm>
        <a:off x="450115" y="1827875"/>
        <a:ext cx="5043349" cy="281277"/>
      </dsp:txXfrm>
    </dsp:sp>
    <dsp:sp modelId="{44613969-63F4-427E-B4E7-4146D63DDE26}">
      <dsp:nvSpPr>
        <dsp:cNvPr id="0" name=""/>
        <dsp:cNvSpPr/>
      </dsp:nvSpPr>
      <dsp:spPr>
        <a:xfrm>
          <a:off x="274316" y="1792715"/>
          <a:ext cx="351596" cy="351596"/>
        </a:xfrm>
        <a:prstGeom prst="ellipse">
          <a:avLst/>
        </a:prstGeom>
        <a:solidFill>
          <a:schemeClr val="lt1">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3C25822-6A12-48C7-BE0C-2A4B689D0C58}">
      <dsp:nvSpPr>
        <dsp:cNvPr id="0" name=""/>
        <dsp:cNvSpPr/>
      </dsp:nvSpPr>
      <dsp:spPr>
        <a:xfrm>
          <a:off x="218745" y="2249737"/>
          <a:ext cx="5274719" cy="281277"/>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3264" tIns="35560" rIns="35560" bIns="35560" numCol="1" spcCol="1270" anchor="ctr" anchorCtr="0">
          <a:noAutofit/>
        </a:bodyPr>
        <a:lstStyle/>
        <a:p>
          <a:pPr marL="0" lvl="0" indent="0" algn="l" defTabSz="622300">
            <a:lnSpc>
              <a:spcPct val="90000"/>
            </a:lnSpc>
            <a:spcBef>
              <a:spcPct val="0"/>
            </a:spcBef>
            <a:spcAft>
              <a:spcPct val="35000"/>
            </a:spcAft>
            <a:buNone/>
          </a:pPr>
          <a:r>
            <a:rPr lang="en-GB" sz="1400" kern="1200" dirty="0"/>
            <a:t>Recruitment/retention strategies</a:t>
          </a:r>
        </a:p>
      </dsp:txBody>
      <dsp:txXfrm>
        <a:off x="218745" y="2249737"/>
        <a:ext cx="5274719" cy="281277"/>
      </dsp:txXfrm>
    </dsp:sp>
    <dsp:sp modelId="{E1F57B24-5AD6-455A-9C77-94EDA08A2311}">
      <dsp:nvSpPr>
        <dsp:cNvPr id="0" name=""/>
        <dsp:cNvSpPr/>
      </dsp:nvSpPr>
      <dsp:spPr>
        <a:xfrm>
          <a:off x="42946" y="2214577"/>
          <a:ext cx="351596" cy="351596"/>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1A4FB6-B951-43D5-B7AB-57DB0F87D062}">
      <dsp:nvSpPr>
        <dsp:cNvPr id="0" name=""/>
        <dsp:cNvSpPr/>
      </dsp:nvSpPr>
      <dsp:spPr>
        <a:xfrm>
          <a:off x="2142086" y="-23806"/>
          <a:ext cx="3890078" cy="3890078"/>
        </a:xfrm>
        <a:prstGeom prst="circularArrow">
          <a:avLst>
            <a:gd name="adj1" fmla="val 5544"/>
            <a:gd name="adj2" fmla="val 330680"/>
            <a:gd name="adj3" fmla="val 14501508"/>
            <a:gd name="adj4" fmla="val 16958396"/>
            <a:gd name="adj5" fmla="val 5757"/>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0AF7DBB-0158-4629-A2DC-66F486882D4F}">
      <dsp:nvSpPr>
        <dsp:cNvPr id="0" name=""/>
        <dsp:cNvSpPr/>
      </dsp:nvSpPr>
      <dsp:spPr>
        <a:xfrm>
          <a:off x="3475453" y="2231"/>
          <a:ext cx="1223343" cy="611671"/>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b="1" kern="1200" dirty="0"/>
            <a:t>Collaborative leadership</a:t>
          </a:r>
        </a:p>
      </dsp:txBody>
      <dsp:txXfrm>
        <a:off x="3505312" y="32090"/>
        <a:ext cx="1163625" cy="551953"/>
      </dsp:txXfrm>
    </dsp:sp>
    <dsp:sp modelId="{5A661F5B-065D-4675-AA51-D53B7CAFE061}">
      <dsp:nvSpPr>
        <dsp:cNvPr id="0" name=""/>
        <dsp:cNvSpPr/>
      </dsp:nvSpPr>
      <dsp:spPr>
        <a:xfrm>
          <a:off x="4772420" y="626817"/>
          <a:ext cx="1223343" cy="611671"/>
        </a:xfrm>
        <a:prstGeom prst="roundRect">
          <a:avLst/>
        </a:prstGeom>
        <a:solidFill>
          <a:schemeClr val="accent2">
            <a:hueOff val="1085481"/>
            <a:satOff val="6093"/>
            <a:lumOff val="52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ts val="0"/>
            </a:spcAft>
            <a:buNone/>
          </a:pPr>
          <a:r>
            <a:rPr lang="en-GB" sz="1300" b="1" kern="1200" dirty="0"/>
            <a:t>Shared ambitions/</a:t>
          </a:r>
        </a:p>
        <a:p>
          <a:pPr marL="0" lvl="0" indent="0" algn="ctr" defTabSz="577850">
            <a:lnSpc>
              <a:spcPct val="90000"/>
            </a:lnSpc>
            <a:spcBef>
              <a:spcPct val="0"/>
            </a:spcBef>
            <a:spcAft>
              <a:spcPts val="0"/>
            </a:spcAft>
            <a:buNone/>
          </a:pPr>
          <a:r>
            <a:rPr lang="en-GB" sz="1300" b="1" kern="1200" dirty="0"/>
            <a:t>purpose</a:t>
          </a:r>
        </a:p>
      </dsp:txBody>
      <dsp:txXfrm>
        <a:off x="4802279" y="656676"/>
        <a:ext cx="1163625" cy="551953"/>
      </dsp:txXfrm>
    </dsp:sp>
    <dsp:sp modelId="{8A19673C-C62B-4DDB-87AC-CF3D2DC3073E}">
      <dsp:nvSpPr>
        <dsp:cNvPr id="0" name=""/>
        <dsp:cNvSpPr/>
      </dsp:nvSpPr>
      <dsp:spPr>
        <a:xfrm>
          <a:off x="5092744" y="2030250"/>
          <a:ext cx="1223343" cy="611671"/>
        </a:xfrm>
        <a:prstGeom prst="roundRect">
          <a:avLst/>
        </a:prstGeom>
        <a:solidFill>
          <a:schemeClr val="accent2">
            <a:hueOff val="2170962"/>
            <a:satOff val="12185"/>
            <a:lumOff val="104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b="1" kern="1200" dirty="0"/>
            <a:t>Build trust at board level</a:t>
          </a:r>
        </a:p>
      </dsp:txBody>
      <dsp:txXfrm>
        <a:off x="5122603" y="2060109"/>
        <a:ext cx="1163625" cy="551953"/>
      </dsp:txXfrm>
    </dsp:sp>
    <dsp:sp modelId="{44E09F2C-B834-484B-A485-65D0B3816FBB}">
      <dsp:nvSpPr>
        <dsp:cNvPr id="0" name=""/>
        <dsp:cNvSpPr/>
      </dsp:nvSpPr>
      <dsp:spPr>
        <a:xfrm>
          <a:off x="4195215" y="3155715"/>
          <a:ext cx="1223343" cy="611671"/>
        </a:xfrm>
        <a:prstGeom prst="roundRect">
          <a:avLst/>
        </a:prstGeom>
        <a:solidFill>
          <a:schemeClr val="accent2">
            <a:hueOff val="3256443"/>
            <a:satOff val="18278"/>
            <a:lumOff val="157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b="1" kern="1200" dirty="0"/>
            <a:t>Clinical leadership</a:t>
          </a:r>
        </a:p>
      </dsp:txBody>
      <dsp:txXfrm>
        <a:off x="4225074" y="3185574"/>
        <a:ext cx="1163625" cy="551953"/>
      </dsp:txXfrm>
    </dsp:sp>
    <dsp:sp modelId="{26E412B4-29C6-4E6D-9E04-14060226C873}">
      <dsp:nvSpPr>
        <dsp:cNvPr id="0" name=""/>
        <dsp:cNvSpPr/>
      </dsp:nvSpPr>
      <dsp:spPr>
        <a:xfrm>
          <a:off x="2755691" y="3155715"/>
          <a:ext cx="1223343" cy="611671"/>
        </a:xfrm>
        <a:prstGeom prst="roundRect">
          <a:avLst/>
        </a:prstGeom>
        <a:solidFill>
          <a:schemeClr val="accent2">
            <a:hueOff val="4341925"/>
            <a:satOff val="24371"/>
            <a:lumOff val="209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b="1" kern="1200" dirty="0"/>
            <a:t>Form follows function</a:t>
          </a:r>
        </a:p>
      </dsp:txBody>
      <dsp:txXfrm>
        <a:off x="2785550" y="3185574"/>
        <a:ext cx="1163625" cy="551953"/>
      </dsp:txXfrm>
    </dsp:sp>
    <dsp:sp modelId="{C1752253-F6B6-4FC9-A0AA-1D336E44F791}">
      <dsp:nvSpPr>
        <dsp:cNvPr id="0" name=""/>
        <dsp:cNvSpPr/>
      </dsp:nvSpPr>
      <dsp:spPr>
        <a:xfrm>
          <a:off x="1858163" y="2030250"/>
          <a:ext cx="1223343" cy="611671"/>
        </a:xfrm>
        <a:prstGeom prst="roundRect">
          <a:avLst/>
        </a:prstGeom>
        <a:solidFill>
          <a:schemeClr val="accent2">
            <a:hueOff val="5427405"/>
            <a:satOff val="30463"/>
            <a:lumOff val="261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b="1" kern="1200" dirty="0"/>
            <a:t>Build capacity to deliver</a:t>
          </a:r>
        </a:p>
      </dsp:txBody>
      <dsp:txXfrm>
        <a:off x="1888022" y="2060109"/>
        <a:ext cx="1163625" cy="551953"/>
      </dsp:txXfrm>
    </dsp:sp>
    <dsp:sp modelId="{21C25E29-84DC-4D69-BCD4-911D10051D67}">
      <dsp:nvSpPr>
        <dsp:cNvPr id="0" name=""/>
        <dsp:cNvSpPr/>
      </dsp:nvSpPr>
      <dsp:spPr>
        <a:xfrm>
          <a:off x="2178487" y="626817"/>
          <a:ext cx="1223343" cy="611671"/>
        </a:xfrm>
        <a:prstGeom prst="roundRect">
          <a:avLst/>
        </a:prstGeom>
        <a:solidFill>
          <a:schemeClr val="accent2">
            <a:hueOff val="6512887"/>
            <a:satOff val="36556"/>
            <a:lumOff val="313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b="1" kern="1200" dirty="0"/>
            <a:t>Support staff</a:t>
          </a:r>
        </a:p>
      </dsp:txBody>
      <dsp:txXfrm>
        <a:off x="2208346" y="656676"/>
        <a:ext cx="1163625" cy="55195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DBA514-E662-8D49-8045-40B013233B51}" type="datetimeFigureOut">
              <a:rPr lang="en-US" smtClean="0"/>
              <a:t>11/22/2022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9A06C3-2F3A-FE41-8A4B-C80602EE2739}" type="slidenum">
              <a:rPr lang="en-US" smtClean="0"/>
              <a:t>‹#›</a:t>
            </a:fld>
            <a:endParaRPr lang="en-US"/>
          </a:p>
        </p:txBody>
      </p:sp>
    </p:spTree>
    <p:extLst>
      <p:ext uri="{BB962C8B-B14F-4D97-AF65-F5344CB8AC3E}">
        <p14:creationId xmlns:p14="http://schemas.microsoft.com/office/powerpoint/2010/main" val="11845899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england.nhs.uk/wp-content/uploads/2021/06/B0754-working-together-at-scale-guidance-on-provider-collaboratives.pdf"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Calibri" panose="020F0502020204030204" pitchFamily="34" charset="0"/>
                <a:ea typeface="Calibri" panose="020F0502020204030204" pitchFamily="34" charset="0"/>
                <a:cs typeface="Times New Roman" panose="02020603050405020304" pitchFamily="18" charset="0"/>
              </a:rPr>
              <a:t>Me, plus purpose of the session and what we’re going to talk about</a:t>
            </a:r>
            <a:endParaRPr lang="en-GB" dirty="0"/>
          </a:p>
        </p:txBody>
      </p:sp>
      <p:sp>
        <p:nvSpPr>
          <p:cNvPr id="4" name="Slide Number Placeholder 3"/>
          <p:cNvSpPr>
            <a:spLocks noGrp="1"/>
          </p:cNvSpPr>
          <p:nvPr>
            <p:ph type="sldNum" sz="quarter" idx="5"/>
          </p:nvPr>
        </p:nvSpPr>
        <p:spPr/>
        <p:txBody>
          <a:bodyPr/>
          <a:lstStyle/>
          <a:p>
            <a:fld id="{599A06C3-2F3A-FE41-8A4B-C80602EE2739}" type="slidenum">
              <a:rPr lang="en-US" smtClean="0"/>
              <a:t>1</a:t>
            </a:fld>
            <a:endParaRPr lang="en-US"/>
          </a:p>
        </p:txBody>
      </p:sp>
    </p:spTree>
    <p:extLst>
      <p:ext uri="{BB962C8B-B14F-4D97-AF65-F5344CB8AC3E}">
        <p14:creationId xmlns:p14="http://schemas.microsoft.com/office/powerpoint/2010/main" val="14211758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99A06C3-2F3A-FE41-8A4B-C80602EE2739}" type="slidenum">
              <a:rPr lang="en-US" smtClean="0"/>
              <a:t>2</a:t>
            </a:fld>
            <a:endParaRPr lang="en-US"/>
          </a:p>
        </p:txBody>
      </p:sp>
    </p:spTree>
    <p:extLst>
      <p:ext uri="{BB962C8B-B14F-4D97-AF65-F5344CB8AC3E}">
        <p14:creationId xmlns:p14="http://schemas.microsoft.com/office/powerpoint/2010/main" val="3870065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a:buChar char="•"/>
            </a:pPr>
            <a:endParaRPr lang="en-US" sz="1200" dirty="0"/>
          </a:p>
          <a:p>
            <a:pPr>
              <a:lnSpc>
                <a:spcPct val="107000"/>
              </a:lnSpc>
              <a:spcBef>
                <a:spcPts val="200"/>
              </a:spcBef>
            </a:pPr>
            <a:r>
              <a:rPr lang="en-GB" sz="1800" b="1"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rPr>
              <a:t>Policy background</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Providers collaborating is not new: procurement at scale for many years; NHSI pushing pathology networks; clinical services long networked; group models following the Dalton review in 2014.</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Collaboration accelerated in the pandemic – because a common task to tackle (Covid) and common problems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eg</a:t>
            </a:r>
            <a:r>
              <a:rPr lang="en-GB" sz="1800" dirty="0">
                <a:effectLst/>
                <a:latin typeface="Calibri" panose="020F0502020204030204" pitchFamily="34" charset="0"/>
                <a:ea typeface="Calibri" panose="020F0502020204030204" pitchFamily="34" charset="0"/>
                <a:cs typeface="Times New Roman" panose="02020603050405020304" pitchFamily="18" charset="0"/>
              </a:rPr>
              <a:t> supply chain, capacity) best handled together; saw growth in mutual aid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eg</a:t>
            </a:r>
            <a:r>
              <a:rPr lang="en-GB" sz="1800" dirty="0">
                <a:effectLst/>
                <a:latin typeface="Calibri" panose="020F0502020204030204" pitchFamily="34" charset="0"/>
                <a:ea typeface="Calibri" panose="020F0502020204030204" pitchFamily="34" charset="0"/>
                <a:cs typeface="Times New Roman" panose="02020603050405020304" pitchFamily="18" charset="0"/>
              </a:rPr>
              <a:t> over PPE and other supplies). Not a coincidence that this joint working was supported by a suspension of the normal finance and regulatory regimes.</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What does legislation and guidance say? Legislation – not much: enables joint cttees for providers and ICBs and NHSE </a:t>
            </a:r>
            <a:r>
              <a:rPr lang="en-GB" sz="18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CHECK THIS,</a:t>
            </a:r>
            <a:r>
              <a:rPr lang="en-GB" sz="1800" dirty="0">
                <a:effectLst/>
                <a:latin typeface="Calibri" panose="020F0502020204030204" pitchFamily="34" charset="0"/>
                <a:ea typeface="Calibri" panose="020F0502020204030204" pitchFamily="34" charset="0"/>
                <a:cs typeface="Times New Roman" panose="02020603050405020304" pitchFamily="18" charset="0"/>
              </a:rPr>
              <a:t> and enables NHSE and ICBs to delegate functions and budgets. </a:t>
            </a:r>
            <a:r>
              <a:rPr lang="en-GB" sz="18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CHECK</a:t>
            </a:r>
            <a:r>
              <a:rPr lang="en-GB" sz="1800" dirty="0">
                <a:effectLst/>
                <a:latin typeface="Calibri" panose="020F0502020204030204" pitchFamily="34" charset="0"/>
                <a:ea typeface="Calibri" panose="020F0502020204030204" pitchFamily="34" charset="0"/>
                <a:cs typeface="Times New Roman" panose="02020603050405020304" pitchFamily="18" charset="0"/>
              </a:rPr>
              <a:t> Point is that the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fmwk</a:t>
            </a:r>
            <a:r>
              <a:rPr lang="en-GB" sz="1800" dirty="0">
                <a:effectLst/>
                <a:latin typeface="Calibri" panose="020F0502020204030204" pitchFamily="34" charset="0"/>
                <a:ea typeface="Calibri" panose="020F0502020204030204" pitchFamily="34" charset="0"/>
                <a:cs typeface="Times New Roman" panose="02020603050405020304" pitchFamily="18" charset="0"/>
              </a:rPr>
              <a:t> is open and permissive.</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GB" sz="1800" dirty="0">
                <a:effectLst/>
                <a:latin typeface="Calibri" panose="020F0502020204030204" pitchFamily="34" charset="0"/>
                <a:ea typeface="Times New Roman" panose="02020603050405020304" pitchFamily="18" charset="0"/>
              </a:rPr>
              <a:t>LEO: could add a node to acknowledge that the NHS-led provider collabs for MH services took shape prior to the bulk of collabs (around 19/20 I think)? </a:t>
            </a:r>
            <a:endParaRPr lang="en-GB" sz="1800" dirty="0">
              <a:effectLst/>
              <a:latin typeface="Calibri" panose="020F0502020204030204" pitchFamily="34" charset="0"/>
              <a:ea typeface="Calibri" panose="020F0502020204030204" pitchFamily="34" charset="0"/>
            </a:endParaRP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The intention is, in the wider context of system working are that collabs are one option for driving improvement through collaboration and cooperation – that they can do things that trusts alone cannot by operating at scale. And, because they are better placed than ICBs to take decisions about improving services, they will be able to take functions and budgets to run service lines or entire sets of services.</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Guidance – Provider collabs toolkit – set out considerations for trusts, governance models.</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Planning guidance 2021 – expectation all acutes and MH trusts are in a collab, and ambo and community where it makes sense. </a:t>
            </a:r>
          </a:p>
          <a:p>
            <a:pPr>
              <a:lnSpc>
                <a:spcPct val="107000"/>
              </a:lnSpc>
              <a:spcAft>
                <a:spcPts val="800"/>
              </a:spcAft>
            </a:pPr>
            <a:endParaRPr lang="en-GB" sz="18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Times New Roman" panose="02020603050405020304" pitchFamily="18" charset="0"/>
              </a:rPr>
              <a:t>LEO: On the guidance point, prior to the toolkit there was the August 2021 paper which set out some detail on what collabs would do as part of ICSs (</a:t>
            </a:r>
            <a:r>
              <a:rPr lang="en-GB" sz="1800" u="sng" dirty="0">
                <a:solidFill>
                  <a:srgbClr val="0563C1"/>
                </a:solidFill>
                <a:effectLst/>
                <a:latin typeface="Calibri" panose="020F0502020204030204" pitchFamily="34" charset="0"/>
                <a:ea typeface="Times New Roman" panose="02020603050405020304" pitchFamily="18" charset="0"/>
                <a:hlinkClick r:id="rId3"/>
              </a:rPr>
              <a:t>here</a:t>
            </a:r>
            <a:r>
              <a:rPr lang="en-GB" sz="1800" dirty="0">
                <a:effectLst/>
                <a:latin typeface="Calibri" panose="020F0502020204030204" pitchFamily="34" charset="0"/>
                <a:ea typeface="Times New Roman" panose="02020603050405020304" pitchFamily="18" charset="0"/>
              </a:rPr>
              <a:t>). Don’t think there’s any material detail that you need to add from that.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rPr>
              <a:t>IZZY: As Leo says – joint committees and pooled funds apply to joint exercises by relevant bodies (NHSE, ICB, FTs/trusts), and they may include local authorities and combined authorities so joint committees/pooled funds between providers/ICBs and LA or CAs are also allowed.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Calibri" panose="020F0502020204030204" pitchFamily="34" charset="0"/>
              <a:ea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fld id="{599A06C3-2F3A-FE41-8A4B-C80602EE2739}" type="slidenum">
              <a:rPr lang="en-US" smtClean="0"/>
              <a:t>3</a:t>
            </a:fld>
            <a:endParaRPr lang="en-US"/>
          </a:p>
        </p:txBody>
      </p:sp>
    </p:spTree>
    <p:extLst>
      <p:ext uri="{BB962C8B-B14F-4D97-AF65-F5344CB8AC3E}">
        <p14:creationId xmlns:p14="http://schemas.microsoft.com/office/powerpoint/2010/main" val="5262031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Different governance models – set out in toolkit at the beginning of 2022 – </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Lead provider – contractual model</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Shared leadership – meaning joint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apptments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Provider leadership board – phrase NHSE have used but it’s not a board really in the way you’ll understand it – could be more of a forum or a joint cttee.  </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The above not mutually exclusive and some trusts will be in more than one.</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NOTE IZZY POINT FOR VOICEOVER - </a:t>
            </a:r>
            <a:r>
              <a:rPr lang="en-GB" sz="1800" dirty="0">
                <a:effectLst/>
                <a:latin typeface="Calibri" panose="020F0502020204030204" pitchFamily="34" charset="0"/>
                <a:ea typeface="Times New Roman" panose="02020603050405020304" pitchFamily="18" charset="0"/>
              </a:rPr>
              <a:t>collaboration bandwidth issue – NEDs should be aware of the capacity stretch execs/Chairs may be experiencing.</a:t>
            </a:r>
            <a:endParaRPr lang="en-GB" sz="1800" dirty="0">
              <a:effectLst/>
              <a:latin typeface="Calibri" panose="020F0502020204030204" pitchFamily="34" charset="0"/>
              <a:ea typeface="Calibri" panose="020F0502020204030204" pitchFamily="34" charset="0"/>
            </a:endParaRP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Anecdotally for voiceover seeing different trends in different parts of the country – it’s not completely perfect but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eg</a:t>
            </a:r>
            <a:r>
              <a:rPr lang="en-GB" sz="1800" dirty="0">
                <a:effectLst/>
                <a:latin typeface="Calibri" panose="020F0502020204030204" pitchFamily="34" charset="0"/>
                <a:ea typeface="Calibri" panose="020F0502020204030204" pitchFamily="34" charset="0"/>
                <a:cs typeface="Times New Roman" panose="02020603050405020304" pitchFamily="18" charset="0"/>
              </a:rPr>
              <a:t> we’re seeing the group model emerge as the favoured option in London – we know ppl in other parts of the country are feeling like they’re being encouraged to take one form or another – so anecdotally we are hearing NHSE taking an interest.</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For ICBs and trusts, NEDs role remains the NEDs role – the existence of provider collabs, which have no legal standing, doesn’t change that.</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So for trusts and ICBs the value you bring lies in being not a subject matter expert, helping the board set its strategic approach, identifying risk and promoting good practice, offering support and challenging the exec. Asking probing Qs to seek reassurance. Governance issues affecting collabs.</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A collab is not a body corporate in law. And therefore everything one does, the ICBs and/or trusts will always bear the legal or regulatory accountability for.</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Note: there’s no dedicated resourcing – so can only be resourced from existing trust or ICB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mgmt</a:t>
            </a:r>
            <a:r>
              <a:rPr lang="en-GB" sz="1800" dirty="0">
                <a:effectLst/>
                <a:latin typeface="Calibri" panose="020F0502020204030204" pitchFamily="34" charset="0"/>
                <a:ea typeface="Calibri" panose="020F0502020204030204" pitchFamily="34" charset="0"/>
                <a:cs typeface="Times New Roman" panose="02020603050405020304" pitchFamily="18" charset="0"/>
              </a:rPr>
              <a:t> budgets</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dirty="0">
                <a:effectLst/>
                <a:latin typeface="Calibri" panose="020F0502020204030204" pitchFamily="34" charset="0"/>
                <a:ea typeface="Calibri" panose="020F0502020204030204" pitchFamily="34" charset="0"/>
                <a:cs typeface="Times New Roman" panose="02020603050405020304" pitchFamily="18" charset="0"/>
              </a:rPr>
              <a:t>IZZY : </a:t>
            </a:r>
            <a:r>
              <a:rPr lang="en-GB" sz="1800" dirty="0">
                <a:effectLst/>
                <a:latin typeface="Calibri" panose="020F0502020204030204" pitchFamily="34" charset="0"/>
                <a:ea typeface="Calibri" panose="020F0502020204030204" pitchFamily="34" charset="0"/>
              </a:rPr>
              <a:t>I don’t know if it’s adding too much complexity but may be helpful to remember that the legislation (65Z5(6)) specifically attempts to push liability for any delegated functions to the body receiving the delegation:</a:t>
            </a:r>
          </a:p>
          <a:p>
            <a:r>
              <a:rPr lang="en-GB" sz="1800" dirty="0">
                <a:effectLst/>
                <a:latin typeface="Calibri" panose="020F0502020204030204" pitchFamily="34" charset="0"/>
                <a:ea typeface="Calibri" panose="020F0502020204030204" pitchFamily="34" charset="0"/>
              </a:rPr>
              <a:t>(6) Any rights acquired, or liabilities (including liabilities in tort) incurred, in respect of the exercise by a body of any function by virtue of this section are enforceable by or against that body (and no other person).</a:t>
            </a:r>
          </a:p>
          <a:p>
            <a:r>
              <a:rPr lang="en-GB" sz="1800" dirty="0">
                <a:effectLst/>
                <a:latin typeface="Calibri" panose="020F0502020204030204" pitchFamily="34" charset="0"/>
                <a:ea typeface="Calibri" panose="020F0502020204030204" pitchFamily="34" charset="0"/>
              </a:rPr>
              <a:t>Hence caution about accepting delegations – or at least the need to have eyes wide open when doing so. May be useful for Q&amp;A perhaps.</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Hearing about two main approaches: one is sectoral –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eg</a:t>
            </a:r>
            <a:r>
              <a:rPr lang="en-GB" sz="1800" dirty="0">
                <a:effectLst/>
                <a:latin typeface="Calibri" panose="020F0502020204030204" pitchFamily="34" charset="0"/>
                <a:ea typeface="Calibri" panose="020F0502020204030204" pitchFamily="34" charset="0"/>
                <a:cs typeface="Times New Roman" panose="02020603050405020304" pitchFamily="18" charset="0"/>
              </a:rPr>
              <a:t> MH, acute, specialist – the other is “all in” – linking sectors within the ICS geography.</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Some –are flexing the model to bring in non NHS partners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eg</a:t>
            </a:r>
            <a:r>
              <a:rPr lang="en-GB" sz="1800" dirty="0">
                <a:effectLst/>
                <a:latin typeface="Calibri" panose="020F0502020204030204" pitchFamily="34" charset="0"/>
                <a:ea typeface="Calibri" panose="020F0502020204030204" pitchFamily="34" charset="0"/>
                <a:cs typeface="Times New Roman" panose="02020603050405020304" pitchFamily="18" charset="0"/>
              </a:rPr>
              <a:t> charities, LAs – or align around themes like CYP rather than sectors or geographies.</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Expect collabs to take different roles and forms in different ICSs – different ICSs will have different providers, different population needs, different levels of capability/maturity and will want to do different things at place level.</a:t>
            </a:r>
          </a:p>
          <a:p>
            <a:endParaRPr lang="en-GB" dirty="0"/>
          </a:p>
        </p:txBody>
      </p:sp>
      <p:sp>
        <p:nvSpPr>
          <p:cNvPr id="4" name="Slide Number Placeholder 3"/>
          <p:cNvSpPr>
            <a:spLocks noGrp="1"/>
          </p:cNvSpPr>
          <p:nvPr>
            <p:ph type="sldNum" sz="quarter" idx="5"/>
          </p:nvPr>
        </p:nvSpPr>
        <p:spPr/>
        <p:txBody>
          <a:bodyPr/>
          <a:lstStyle/>
          <a:p>
            <a:fld id="{599A06C3-2F3A-FE41-8A4B-C80602EE2739}" type="slidenum">
              <a:rPr lang="en-US" smtClean="0"/>
              <a:t>4</a:t>
            </a:fld>
            <a:endParaRPr lang="en-US"/>
          </a:p>
        </p:txBody>
      </p:sp>
    </p:spTree>
    <p:extLst>
      <p:ext uri="{BB962C8B-B14F-4D97-AF65-F5344CB8AC3E}">
        <p14:creationId xmlns:p14="http://schemas.microsoft.com/office/powerpoint/2010/main" val="36354855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Bef>
                <a:spcPts val="200"/>
              </a:spcBef>
            </a:pPr>
            <a:r>
              <a:rPr lang="en-GB" sz="1800" b="1" i="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Tasks</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Planning guidance 2022 – collabs asked to work on planning for rapid rollout of virtual wards. MH ones to transform approach to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inpt</a:t>
            </a:r>
            <a:r>
              <a:rPr lang="en-GB" sz="1800" dirty="0">
                <a:effectLst/>
                <a:latin typeface="Calibri" panose="020F0502020204030204" pitchFamily="34" charset="0"/>
                <a:ea typeface="Calibri" panose="020F0502020204030204" pitchFamily="34" charset="0"/>
                <a:cs typeface="Times New Roman" panose="02020603050405020304" pitchFamily="18" charset="0"/>
              </a:rPr>
              <a:t> admissions and plan for CYPMH to meet population need. Nothing interestingly on elective recovery – possibly MH ones judged to be more mature at this stage. </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What we hear about priorities and functions (at this early stage)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eg</a:t>
            </a:r>
            <a:r>
              <a:rPr lang="en-GB" sz="1800" dirty="0">
                <a:effectLst/>
                <a:latin typeface="Calibri" panose="020F0502020204030204" pitchFamily="34" charset="0"/>
                <a:ea typeface="Calibri" panose="020F0502020204030204" pitchFamily="34" charset="0"/>
                <a:cs typeface="Times New Roman" panose="02020603050405020304" pitchFamily="18" charset="0"/>
              </a:rPr>
              <a:t> reducing variation in outcomes and access; tackling HI; sharing backlog recovery, improving services/quality via consolidation, efficiency savings/better VFM via economies of scale, recruitment/retention (joint workforce mgmt.)</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IZZY POINT </a:t>
            </a:r>
            <a:r>
              <a:rPr lang="en-GB" sz="1800" dirty="0">
                <a:effectLst/>
                <a:latin typeface="Calibri" panose="020F0502020204030204" pitchFamily="34" charset="0"/>
                <a:ea typeface="Times New Roman" panose="02020603050405020304" pitchFamily="18" charset="0"/>
              </a:rPr>
              <a:t>Maybe possible to hammer home a bit more that collabs should be trying to solve defined issues to ensure focus/value.</a:t>
            </a:r>
            <a:endParaRPr lang="en-GB" sz="1800" dirty="0">
              <a:effectLst/>
              <a:latin typeface="Calibri" panose="020F0502020204030204" pitchFamily="34" charset="0"/>
              <a:ea typeface="Calibri" panose="020F0502020204030204" pitchFamily="34" charset="0"/>
            </a:endParaRP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GB" dirty="0"/>
          </a:p>
        </p:txBody>
      </p:sp>
      <p:sp>
        <p:nvSpPr>
          <p:cNvPr id="4" name="Slide Number Placeholder 3"/>
          <p:cNvSpPr>
            <a:spLocks noGrp="1"/>
          </p:cNvSpPr>
          <p:nvPr>
            <p:ph type="sldNum" sz="quarter" idx="5"/>
          </p:nvPr>
        </p:nvSpPr>
        <p:spPr/>
        <p:txBody>
          <a:bodyPr/>
          <a:lstStyle/>
          <a:p>
            <a:fld id="{599A06C3-2F3A-FE41-8A4B-C80602EE2739}" type="slidenum">
              <a:rPr lang="en-US" smtClean="0"/>
              <a:t>5</a:t>
            </a:fld>
            <a:endParaRPr lang="en-US"/>
          </a:p>
        </p:txBody>
      </p:sp>
    </p:spTree>
    <p:extLst>
      <p:ext uri="{BB962C8B-B14F-4D97-AF65-F5344CB8AC3E}">
        <p14:creationId xmlns:p14="http://schemas.microsoft.com/office/powerpoint/2010/main" val="33552692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Bef>
                <a:spcPts val="200"/>
              </a:spcBef>
            </a:pPr>
            <a:r>
              <a:rPr lang="en-GB" sz="1800" b="1" i="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Enablers:</a:t>
            </a:r>
          </a:p>
          <a:p>
            <a:pPr marL="342900" lvl="0" indent="-342900">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Modelling collaborative leadership behaviours</a:t>
            </a:r>
          </a:p>
          <a:p>
            <a:pPr marL="342900" lvl="0" indent="-342900">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Shared ambitions/purpose</a:t>
            </a:r>
          </a:p>
          <a:p>
            <a:pPr marL="342900" lvl="0" indent="-342900">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Build trust at board level between orgs</a:t>
            </a:r>
          </a:p>
          <a:p>
            <a:pPr marL="342900" lvl="0" indent="-342900">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Clinical leadership</a:t>
            </a:r>
          </a:p>
          <a:p>
            <a:pPr marL="342900" lvl="0" indent="-342900">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Start with strategic direction – then decide form to follow function</a:t>
            </a:r>
          </a:p>
          <a:p>
            <a:pPr marL="342900" lvl="0" indent="-342900">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Build capacity to deliver programmes</a:t>
            </a:r>
          </a:p>
          <a:p>
            <a:pPr marL="342900" lvl="0" indent="-342900">
              <a:lnSpc>
                <a:spcPct val="107000"/>
              </a:lnSpc>
              <a:spcAft>
                <a:spcPts val="800"/>
              </a:spcAft>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Support staff – human factors matter</a:t>
            </a:r>
          </a:p>
          <a:p>
            <a:pPr marL="342900" lvl="0" indent="-342900">
              <a:lnSpc>
                <a:spcPct val="107000"/>
              </a:lnSpc>
              <a:spcAft>
                <a:spcPts val="800"/>
              </a:spcAft>
              <a:buFont typeface="Symbol" panose="05050102010706020507" pitchFamily="18" charset="2"/>
              <a:buChar cha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spcAft>
                <a:spcPts val="800"/>
              </a:spcAft>
              <a:buFont typeface="Symbol" panose="05050102010706020507" pitchFamily="18" charset="2"/>
              <a:buNone/>
            </a:pPr>
            <a:r>
              <a:rPr lang="en-GB" sz="1800" dirty="0">
                <a:effectLst/>
                <a:latin typeface="Calibri" panose="020F0502020204030204" pitchFamily="34" charset="0"/>
                <a:ea typeface="Calibri" panose="020F0502020204030204" pitchFamily="34" charset="0"/>
                <a:cs typeface="Times New Roman" panose="02020603050405020304" pitchFamily="18" charset="0"/>
              </a:rPr>
              <a:t>IZZY POINT:</a:t>
            </a:r>
          </a:p>
          <a:p>
            <a:pPr marL="0" marR="0" lvl="0" indent="0" algn="l" defTabSz="914400" rtl="0" eaLnBrk="1" fontAlgn="auto" latinLnBrk="0" hangingPunct="1">
              <a:lnSpc>
                <a:spcPct val="107000"/>
              </a:lnSpc>
              <a:spcBef>
                <a:spcPts val="0"/>
              </a:spcBef>
              <a:spcAft>
                <a:spcPts val="800"/>
              </a:spcAft>
              <a:buClrTx/>
              <a:buSzTx/>
              <a:buFont typeface="Symbol" panose="05050102010706020507" pitchFamily="18" charset="2"/>
              <a:buNone/>
              <a:tabLst/>
              <a:defRPr/>
            </a:pPr>
            <a:r>
              <a:rPr lang="en-GB" sz="1800" dirty="0">
                <a:effectLst/>
                <a:latin typeface="Calibri" panose="020F0502020204030204" pitchFamily="34" charset="0"/>
                <a:ea typeface="Times New Roman" panose="02020603050405020304" pitchFamily="18" charset="0"/>
              </a:rPr>
              <a:t>Maybe possible to hammer home a bit more that collabs should be trying to solve defined issues to ensure focus/value.</a:t>
            </a:r>
            <a:endParaRPr lang="en-GB" sz="1800" dirty="0">
              <a:effectLst/>
              <a:latin typeface="Calibri" panose="020F0502020204030204" pitchFamily="34" charset="0"/>
              <a:ea typeface="Calibri" panose="020F0502020204030204" pitchFamily="34" charset="0"/>
            </a:endParaRPr>
          </a:p>
          <a:p>
            <a:pPr marL="0" lvl="0" indent="0">
              <a:lnSpc>
                <a:spcPct val="107000"/>
              </a:lnSpc>
              <a:spcAft>
                <a:spcPts val="800"/>
              </a:spcAft>
              <a:buFont typeface="Symbol" panose="05050102010706020507" pitchFamily="18" charset="2"/>
              <a:buNone/>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599A06C3-2F3A-FE41-8A4B-C80602EE2739}" type="slidenum">
              <a:rPr lang="en-US" smtClean="0"/>
              <a:t>6</a:t>
            </a:fld>
            <a:endParaRPr lang="en-US"/>
          </a:p>
        </p:txBody>
      </p:sp>
    </p:spTree>
    <p:extLst>
      <p:ext uri="{BB962C8B-B14F-4D97-AF65-F5344CB8AC3E}">
        <p14:creationId xmlns:p14="http://schemas.microsoft.com/office/powerpoint/2010/main" val="19214788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Maturity Matrix. Purpose: to show what good looks like across a range of factors. NHSE say it will be a tool for local use not a compliance/assessment exercise. Unclear whether it will be compulsory. Could support peer learning. Testing with members (facilitated by NHSP) this winter. When due: New year.</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Innovation accelerators. Purpose: work with about 8 collabs across the country and at various stages of development. Understand development needs and source support, then capture learning. Expressions of interest by 9 Dec. Select the final cohort before Christmas.</a:t>
            </a:r>
            <a:br>
              <a:rPr lang="en-GB" sz="1800" dirty="0">
                <a:effectLst/>
                <a:latin typeface="Calibri" panose="020F0502020204030204" pitchFamily="34" charset="0"/>
                <a:ea typeface="Calibri" panose="020F0502020204030204" pitchFamily="34" charset="0"/>
                <a:cs typeface="Times New Roman" panose="02020603050405020304" pitchFamily="18" charset="0"/>
              </a:rPr>
            </a:b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GB" sz="1800" dirty="0">
                <a:effectLst/>
                <a:latin typeface="Calibri" panose="020F0502020204030204" pitchFamily="34" charset="0"/>
                <a:ea typeface="Times New Roman" panose="02020603050405020304" pitchFamily="18" charset="0"/>
              </a:rPr>
              <a:t>LEO: Just on the innovators cohort, is it worth noting that the criteria for those is: </a:t>
            </a:r>
            <a:r>
              <a:rPr lang="en-GB" sz="1800" dirty="0" err="1">
                <a:effectLst/>
                <a:latin typeface="Calibri" panose="020F0502020204030204" pitchFamily="34" charset="0"/>
                <a:ea typeface="Times New Roman" panose="02020603050405020304" pitchFamily="18" charset="0"/>
              </a:rPr>
              <a:t>i</a:t>
            </a:r>
            <a:r>
              <a:rPr lang="en-GB" sz="1800" dirty="0">
                <a:effectLst/>
                <a:latin typeface="Calibri" panose="020F0502020204030204" pitchFamily="34" charset="0"/>
                <a:ea typeface="Times New Roman" panose="02020603050405020304" pitchFamily="18" charset="0"/>
              </a:rPr>
              <a:t>) delivering long-term transformation and ii) driving improvement for challenged/fragile services/organisations (with the second of those being worth noting re the envisaged role of collabs going forward)? </a:t>
            </a:r>
            <a:endParaRPr lang="en-GB" sz="1800" dirty="0">
              <a:effectLst/>
              <a:latin typeface="Calibri" panose="020F0502020204030204" pitchFamily="34" charset="0"/>
              <a:ea typeface="Calibri" panose="020F0502020204030204" pitchFamily="34" charset="0"/>
            </a:endParaRP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IZZY: </a:t>
            </a:r>
            <a:r>
              <a:rPr lang="en-GB" sz="1800" dirty="0">
                <a:effectLst/>
                <a:latin typeface="Calibri" panose="020F0502020204030204" pitchFamily="34" charset="0"/>
                <a:ea typeface="Calibri" panose="020F0502020204030204" pitchFamily="34" charset="0"/>
              </a:rPr>
              <a:t>Agree that point is that the framework (in legislation) is permissive – but ‘maturity matrix’ is likely to set tone for what’s considered at least good practice if not actually permissible… general point (well-made in a session at ACE) that while the legislation provides for great flexibility as time moves on NHSE’s tendency is to effectively restrict such freedoms through guidance/exemplars etc… so get in quick was the message given there!</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(therefore WE HOPE this stays within the spirit of permissiveness re the act – and NHSE resist temptation to turn it into a standardisation process)</a:t>
            </a:r>
          </a:p>
          <a:p>
            <a:endParaRPr lang="en-GB" dirty="0"/>
          </a:p>
        </p:txBody>
      </p:sp>
      <p:sp>
        <p:nvSpPr>
          <p:cNvPr id="4" name="Slide Number Placeholder 3"/>
          <p:cNvSpPr>
            <a:spLocks noGrp="1"/>
          </p:cNvSpPr>
          <p:nvPr>
            <p:ph type="sldNum" sz="quarter" idx="5"/>
          </p:nvPr>
        </p:nvSpPr>
        <p:spPr/>
        <p:txBody>
          <a:bodyPr/>
          <a:lstStyle/>
          <a:p>
            <a:fld id="{599A06C3-2F3A-FE41-8A4B-C80602EE2739}" type="slidenum">
              <a:rPr lang="en-US" smtClean="0"/>
              <a:t>7</a:t>
            </a:fld>
            <a:endParaRPr lang="en-US"/>
          </a:p>
        </p:txBody>
      </p:sp>
    </p:spTree>
    <p:extLst>
      <p:ext uri="{BB962C8B-B14F-4D97-AF65-F5344CB8AC3E}">
        <p14:creationId xmlns:p14="http://schemas.microsoft.com/office/powerpoint/2010/main" val="39714722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Times New Roman" panose="02020603050405020304" pitchFamily="18" charset="0"/>
              </a:rPr>
              <a:t>LEO: Couple of thoughts on final macro take aways: 1) is it worth noting that some collabs have been around for a while (</a:t>
            </a:r>
            <a:r>
              <a:rPr lang="en-GB" sz="1800" dirty="0" err="1">
                <a:effectLst/>
                <a:latin typeface="Calibri" panose="020F0502020204030204" pitchFamily="34" charset="0"/>
                <a:ea typeface="Times New Roman" panose="02020603050405020304" pitchFamily="18" charset="0"/>
              </a:rPr>
              <a:t>eg</a:t>
            </a:r>
            <a:r>
              <a:rPr lang="en-GB" sz="1800" dirty="0">
                <a:effectLst/>
                <a:latin typeface="Calibri" panose="020F0502020204030204" pitchFamily="34" charset="0"/>
                <a:ea typeface="Times New Roman" panose="02020603050405020304" pitchFamily="18" charset="0"/>
              </a:rPr>
              <a:t> WYAAT and GMPFB) and some are quite new? 2) also is it worth noting that there appears to be a level of enthusiasm at national level for collabs to play a leadership role in system delivery? </a:t>
            </a:r>
            <a:endParaRPr lang="en-GB" sz="1800" dirty="0">
              <a:effectLst/>
              <a:latin typeface="Calibri" panose="020F0502020204030204" pitchFamily="34" charset="0"/>
              <a:ea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fld id="{599A06C3-2F3A-FE41-8A4B-C80602EE2739}" type="slidenum">
              <a:rPr lang="en-US" smtClean="0"/>
              <a:t>8</a:t>
            </a:fld>
            <a:endParaRPr lang="en-US"/>
          </a:p>
        </p:txBody>
      </p:sp>
    </p:spTree>
    <p:extLst>
      <p:ext uri="{BB962C8B-B14F-4D97-AF65-F5344CB8AC3E}">
        <p14:creationId xmlns:p14="http://schemas.microsoft.com/office/powerpoint/2010/main" val="31483675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Times New Roman" panose="02020603050405020304" pitchFamily="18" charset="0"/>
              </a:rPr>
              <a:t>LEO: Couple of thoughts on final macro take aways: 1) is it worth noting that some collabs have been around for a while (</a:t>
            </a:r>
            <a:r>
              <a:rPr lang="en-GB" sz="1800" dirty="0" err="1">
                <a:effectLst/>
                <a:latin typeface="Calibri" panose="020F0502020204030204" pitchFamily="34" charset="0"/>
                <a:ea typeface="Times New Roman" panose="02020603050405020304" pitchFamily="18" charset="0"/>
              </a:rPr>
              <a:t>eg</a:t>
            </a:r>
            <a:r>
              <a:rPr lang="en-GB" sz="1800" dirty="0">
                <a:effectLst/>
                <a:latin typeface="Calibri" panose="020F0502020204030204" pitchFamily="34" charset="0"/>
                <a:ea typeface="Times New Roman" panose="02020603050405020304" pitchFamily="18" charset="0"/>
              </a:rPr>
              <a:t> WYAAT and GMPFB) and some are quite new? 2) also is it worth noting that there appears to be a level of enthusiasm at national level for collabs to play a leadership role in system delivery? </a:t>
            </a:r>
            <a:endParaRPr lang="en-GB" sz="1800" dirty="0">
              <a:effectLst/>
              <a:latin typeface="Calibri" panose="020F0502020204030204" pitchFamily="34" charset="0"/>
              <a:ea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fld id="{599A06C3-2F3A-FE41-8A4B-C80602EE2739}" type="slidenum">
              <a:rPr lang="en-US" smtClean="0"/>
              <a:t>9</a:t>
            </a:fld>
            <a:endParaRPr lang="en-US"/>
          </a:p>
        </p:txBody>
      </p:sp>
    </p:spTree>
    <p:extLst>
      <p:ext uri="{BB962C8B-B14F-4D97-AF65-F5344CB8AC3E}">
        <p14:creationId xmlns:p14="http://schemas.microsoft.com/office/powerpoint/2010/main" val="20771781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99360" y="1597820"/>
            <a:ext cx="8527143" cy="1102519"/>
          </a:xfrm>
        </p:spPr>
        <p:txBody>
          <a:bodyPr/>
          <a:lstStyle/>
          <a:p>
            <a:r>
              <a:rPr lang="en-US"/>
              <a:t>Click to edit Master title style</a:t>
            </a:r>
          </a:p>
        </p:txBody>
      </p:sp>
      <p:sp>
        <p:nvSpPr>
          <p:cNvPr id="3" name="Subtitle 2"/>
          <p:cNvSpPr>
            <a:spLocks noGrp="1"/>
          </p:cNvSpPr>
          <p:nvPr>
            <p:ph type="subTitle" idx="1"/>
          </p:nvPr>
        </p:nvSpPr>
        <p:spPr>
          <a:xfrm>
            <a:off x="299360" y="2914650"/>
            <a:ext cx="8527143" cy="1314450"/>
          </a:xfrm>
        </p:spPr>
        <p:txBody>
          <a:bodyPr>
            <a:normAutofit/>
          </a:bodyPr>
          <a:lstStyle>
            <a:lvl1pPr marL="198000" indent="-198000" algn="l">
              <a:buFont typeface="Arial"/>
              <a:buChar char="•"/>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AAEB7D5-1E81-A348-80E2-DA9697828BC1}" type="datetimeFigureOut">
              <a:rPr lang="en-US"/>
              <a:pPr/>
              <a:t>11/22/2022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4AFE59-3830-674D-8C76-C2A107404CE7}"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AAEB7D5-1E81-A348-80E2-DA9697828BC1}" type="datetimeFigureOut">
              <a:rPr lang="en-US"/>
              <a:pPr/>
              <a:t>11/22/2022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4AFE59-3830-674D-8C76-C2A107404CE7}"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AAEB7D5-1E81-A348-80E2-DA9697828BC1}" type="datetimeFigureOut">
              <a:rPr lang="en-US"/>
              <a:pPr/>
              <a:t>11/22/2022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4AFE59-3830-674D-8C76-C2A107404CE7}"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198000" indent="-198000">
              <a:buFont typeface="Arial"/>
              <a:buChar char="•"/>
              <a:defRPr/>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AAEB7D5-1E81-A348-80E2-DA9697828BC1}" type="datetimeFigureOut">
              <a:rPr lang="en-US"/>
              <a:pPr/>
              <a:t>11/22/2022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4AFE59-3830-674D-8C76-C2A107404CE7}"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21135" y="734786"/>
            <a:ext cx="3804330" cy="956853"/>
          </a:xfrm>
        </p:spPr>
        <p:txBody>
          <a:bodyPr anchor="t">
            <a:noAutofit/>
          </a:bodyPr>
          <a:lstStyle>
            <a:lvl1pPr algn="l">
              <a:lnSpc>
                <a:spcPct val="70000"/>
              </a:lnSpc>
              <a:defRPr sz="4000" b="0" kern="900" cap="all">
                <a:solidFill>
                  <a:schemeClr val="accent2"/>
                </a:solidFill>
                <a:latin typeface="+mj-lt"/>
              </a:defRPr>
            </a:lvl1pPr>
          </a:lstStyle>
          <a:p>
            <a:r>
              <a:rPr lang="en-US"/>
              <a:t>Click to edit Master title style</a:t>
            </a:r>
          </a:p>
        </p:txBody>
      </p:sp>
      <p:sp>
        <p:nvSpPr>
          <p:cNvPr id="3" name="Text Placeholder 2"/>
          <p:cNvSpPr>
            <a:spLocks noGrp="1"/>
          </p:cNvSpPr>
          <p:nvPr>
            <p:ph type="body" idx="1"/>
          </p:nvPr>
        </p:nvSpPr>
        <p:spPr>
          <a:xfrm>
            <a:off x="5361217" y="2347232"/>
            <a:ext cx="3441927" cy="2283108"/>
          </a:xfrm>
        </p:spPr>
        <p:txBody>
          <a:bodyPr anchor="b">
            <a:normAutofit/>
          </a:bodyPr>
          <a:lstStyle>
            <a:lvl1pPr marL="0" indent="0" algn="r">
              <a:lnSpc>
                <a:spcPct val="70000"/>
              </a:lnSpc>
              <a:spcBef>
                <a:spcPts val="0"/>
              </a:spcBef>
              <a:buNone/>
              <a:defRPr sz="2200" b="1">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a:p>
            <a:pPr lvl="1"/>
            <a:r>
              <a:rPr lang="en-US"/>
              <a:t>Second level</a:t>
            </a:r>
          </a:p>
          <a:p>
            <a:pPr lvl="2"/>
            <a:r>
              <a:rPr lang="en-US"/>
              <a:t>Third level</a:t>
            </a:r>
          </a:p>
        </p:txBody>
      </p:sp>
      <p:sp>
        <p:nvSpPr>
          <p:cNvPr id="4" name="Date Placeholder 3"/>
          <p:cNvSpPr>
            <a:spLocks noGrp="1"/>
          </p:cNvSpPr>
          <p:nvPr>
            <p:ph type="dt" sz="half" idx="10"/>
          </p:nvPr>
        </p:nvSpPr>
        <p:spPr/>
        <p:txBody>
          <a:bodyPr/>
          <a:lstStyle/>
          <a:p>
            <a:fld id="{EAAEB7D5-1E81-A348-80E2-DA9697828BC1}" type="datetimeFigureOut">
              <a:rPr lang="en-US"/>
              <a:pPr/>
              <a:t>11/22/2022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4AFE59-3830-674D-8C76-C2A107404CE7}"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AAEB7D5-1E81-A348-80E2-DA9697828BC1}" type="datetimeFigureOut">
              <a:rPr lang="en-US"/>
              <a:pPr/>
              <a:t>11/22/2022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4AFE59-3830-674D-8C76-C2A107404CE7}"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AAEB7D5-1E81-A348-80E2-DA9697828BC1}" type="datetimeFigureOut">
              <a:rPr lang="en-US"/>
              <a:pPr/>
              <a:t>11/22/2022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4AFE59-3830-674D-8C76-C2A107404CE7}"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AAEB7D5-1E81-A348-80E2-DA9697828BC1}" type="datetimeFigureOut">
              <a:rPr lang="en-US"/>
              <a:pPr/>
              <a:t>11/22/2022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4AFE59-3830-674D-8C76-C2A107404CE7}"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AEB7D5-1E81-A348-80E2-DA9697828BC1}" type="datetimeFigureOut">
              <a:rPr lang="en-US"/>
              <a:pPr/>
              <a:t>11/22/2022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4AFE59-3830-674D-8C76-C2A107404CE7}"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AAEB7D5-1E81-A348-80E2-DA9697828BC1}" type="datetimeFigureOut">
              <a:rPr lang="en-US"/>
              <a:pPr/>
              <a:t>11/22/2022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4AFE59-3830-674D-8C76-C2A107404CE7}"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AAEB7D5-1E81-A348-80E2-DA9697828BC1}" type="datetimeFigureOut">
              <a:rPr lang="en-US"/>
              <a:pPr/>
              <a:t>11/22/2022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4AFE59-3830-674D-8C76-C2A107404CE7}"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4674" y="708290"/>
            <a:ext cx="8674619" cy="379362"/>
          </a:xfrm>
          <a:prstGeom prst="rect">
            <a:avLst/>
          </a:prstGeom>
        </p:spPr>
        <p:txBody>
          <a:bodyPr vert="horz" lIns="91440" tIns="45720" rIns="91440" bIns="45720" rtlCol="0" anchor="t">
            <a:noAutofit/>
          </a:bodyPr>
          <a:lstStyle/>
          <a:p>
            <a:r>
              <a:rPr lang="en-US"/>
              <a:t>Click to edit Master title style</a:t>
            </a:r>
          </a:p>
        </p:txBody>
      </p:sp>
      <p:sp>
        <p:nvSpPr>
          <p:cNvPr id="3" name="Text Placeholder 2"/>
          <p:cNvSpPr>
            <a:spLocks noGrp="1"/>
          </p:cNvSpPr>
          <p:nvPr>
            <p:ph type="body" idx="1"/>
          </p:nvPr>
        </p:nvSpPr>
        <p:spPr>
          <a:xfrm>
            <a:off x="179098" y="1200151"/>
            <a:ext cx="8674619"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AAEB7D5-1E81-A348-80E2-DA9697828BC1}" type="datetimeFigureOut">
              <a:rPr lang="en-US"/>
              <a:pPr/>
              <a:t>11/22/2022</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C4AFE59-3830-674D-8C76-C2A107404CE7}"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457200" rtl="0" eaLnBrk="1" latinLnBrk="0" hangingPunct="1">
        <a:spcBef>
          <a:spcPct val="0"/>
        </a:spcBef>
        <a:buNone/>
        <a:defRPr sz="2900" kern="1200" spc="-100">
          <a:solidFill>
            <a:schemeClr val="accent2"/>
          </a:solidFill>
          <a:latin typeface="+mj-lt"/>
          <a:ea typeface="+mj-ea"/>
          <a:cs typeface="+mj-cs"/>
        </a:defRPr>
      </a:lvl1pPr>
    </p:titleStyle>
    <p:bodyStyle>
      <a:lvl1pPr marL="198000" indent="-198000" algn="l" defTabSz="457200" rtl="0" eaLnBrk="1" latinLnBrk="0" hangingPunct="1">
        <a:spcBef>
          <a:spcPts val="0"/>
        </a:spcBef>
        <a:buClr>
          <a:schemeClr val="accent1"/>
        </a:buClr>
        <a:buFont typeface="Arial"/>
        <a:buChar char="•"/>
        <a:defRPr sz="2200" kern="1200">
          <a:solidFill>
            <a:schemeClr val="tx1"/>
          </a:solidFill>
          <a:latin typeface="+mn-lt"/>
          <a:ea typeface="+mn-ea"/>
          <a:cs typeface="+mn-cs"/>
        </a:defRPr>
      </a:lvl1pPr>
      <a:lvl2pPr marL="427038" indent="-209550" algn="l" defTabSz="457200" rtl="0" eaLnBrk="1" latinLnBrk="0" hangingPunct="1">
        <a:spcBef>
          <a:spcPts val="0"/>
        </a:spcBef>
        <a:buClr>
          <a:schemeClr val="accent1"/>
        </a:buClr>
        <a:buFont typeface="Arial"/>
        <a:buChar char="•"/>
        <a:defRPr sz="2000" kern="1200">
          <a:solidFill>
            <a:schemeClr val="tx1"/>
          </a:solidFill>
          <a:latin typeface="+mn-lt"/>
          <a:ea typeface="+mn-ea"/>
          <a:cs typeface="+mn-cs"/>
        </a:defRPr>
      </a:lvl2pPr>
      <a:lvl3pPr marL="635000" indent="-190500" algn="l" defTabSz="457200" rtl="0" eaLnBrk="1" latinLnBrk="0" hangingPunct="1">
        <a:spcBef>
          <a:spcPts val="0"/>
        </a:spcBef>
        <a:buClr>
          <a:schemeClr val="accent1"/>
        </a:buClr>
        <a:buFont typeface="Arial"/>
        <a:buChar char="•"/>
        <a:defRPr sz="2000" kern="1200">
          <a:solidFill>
            <a:schemeClr val="tx1"/>
          </a:solidFill>
          <a:latin typeface="+mn-lt"/>
          <a:ea typeface="+mn-ea"/>
          <a:cs typeface="+mn-cs"/>
        </a:defRPr>
      </a:lvl3pPr>
      <a:lvl4pPr marL="906463" indent="-217488" algn="l" defTabSz="457200" rtl="0" eaLnBrk="1" latinLnBrk="0" hangingPunct="1">
        <a:spcBef>
          <a:spcPts val="0"/>
        </a:spcBef>
        <a:buClr>
          <a:schemeClr val="accent1"/>
        </a:buClr>
        <a:buFont typeface="Arial"/>
        <a:buChar char="•"/>
        <a:defRPr sz="2000" kern="1200">
          <a:solidFill>
            <a:schemeClr val="tx1"/>
          </a:solidFill>
          <a:latin typeface="+mn-lt"/>
          <a:ea typeface="+mn-ea"/>
          <a:cs typeface="+mn-cs"/>
        </a:defRPr>
      </a:lvl4pPr>
      <a:lvl5pPr marL="1133475" indent="-217488" algn="l" defTabSz="457200" rtl="0" eaLnBrk="1" latinLnBrk="0" hangingPunct="1">
        <a:spcBef>
          <a:spcPts val="0"/>
        </a:spcBef>
        <a:buClr>
          <a:schemeClr val="accent1"/>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3.jpeg"/><Relationship Id="rId7" Type="http://schemas.openxmlformats.org/officeDocument/2006/relationships/diagramLayout" Target="../diagrams/layout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Data" Target="../diagrams/data1.xml"/><Relationship Id="rId5" Type="http://schemas.openxmlformats.org/officeDocument/2006/relationships/image" Target="../media/image5.jpeg"/><Relationship Id="rId10" Type="http://schemas.microsoft.com/office/2007/relationships/diagramDrawing" Target="../diagrams/drawing1.xml"/><Relationship Id="rId4" Type="http://schemas.openxmlformats.org/officeDocument/2006/relationships/image" Target="../media/image4.png"/><Relationship Id="rId9" Type="http://schemas.openxmlformats.org/officeDocument/2006/relationships/diagramColors" Target="../diagrams/colors1.xml"/></Relationships>
</file>

<file path=ppt/slides/_rels/slide3.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image" Target="../media/image3.jpeg"/><Relationship Id="rId7" Type="http://schemas.openxmlformats.org/officeDocument/2006/relationships/diagramLayout" Target="../diagrams/layout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Data" Target="../diagrams/data2.xml"/><Relationship Id="rId5" Type="http://schemas.openxmlformats.org/officeDocument/2006/relationships/image" Target="../media/image5.jpeg"/><Relationship Id="rId10" Type="http://schemas.microsoft.com/office/2007/relationships/diagramDrawing" Target="../diagrams/drawing2.xml"/><Relationship Id="rId4" Type="http://schemas.openxmlformats.org/officeDocument/2006/relationships/image" Target="../media/image4.png"/><Relationship Id="rId9" Type="http://schemas.openxmlformats.org/officeDocument/2006/relationships/diagramColors" Target="../diagrams/colors2.xml"/></Relationships>
</file>

<file path=ppt/slides/_rels/slide4.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openxmlformats.org/officeDocument/2006/relationships/image" Target="../media/image5.jpeg"/><Relationship Id="rId7" Type="http://schemas.openxmlformats.org/officeDocument/2006/relationships/diagramLayout" Target="../diagrams/layout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Data" Target="../diagrams/data3.xml"/><Relationship Id="rId5" Type="http://schemas.openxmlformats.org/officeDocument/2006/relationships/image" Target="../media/image4.png"/><Relationship Id="rId10" Type="http://schemas.microsoft.com/office/2007/relationships/diagramDrawing" Target="../diagrams/drawing3.xml"/><Relationship Id="rId4" Type="http://schemas.openxmlformats.org/officeDocument/2006/relationships/image" Target="../media/image3.jpeg"/><Relationship Id="rId9" Type="http://schemas.openxmlformats.org/officeDocument/2006/relationships/diagramColors" Target="../diagrams/colors3.xml"/></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image" Target="../media/image5.jpeg"/><Relationship Id="rId7" Type="http://schemas.openxmlformats.org/officeDocument/2006/relationships/image" Target="../media/image7.png"/><Relationship Id="rId12"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diagramColors" Target="../diagrams/colors4.xml"/><Relationship Id="rId5" Type="http://schemas.openxmlformats.org/officeDocument/2006/relationships/image" Target="../media/image4.png"/><Relationship Id="rId10" Type="http://schemas.openxmlformats.org/officeDocument/2006/relationships/diagramQuickStyle" Target="../diagrams/quickStyle4.xml"/><Relationship Id="rId4" Type="http://schemas.openxmlformats.org/officeDocument/2006/relationships/image" Target="../media/image3.jpeg"/><Relationship Id="rId9"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8" Type="http://schemas.openxmlformats.org/officeDocument/2006/relationships/diagramQuickStyle" Target="../diagrams/quickStyle5.xml"/><Relationship Id="rId3" Type="http://schemas.openxmlformats.org/officeDocument/2006/relationships/image" Target="../media/image3.jpeg"/><Relationship Id="rId7" Type="http://schemas.openxmlformats.org/officeDocument/2006/relationships/diagramLayout" Target="../diagrams/layout5.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Data" Target="../diagrams/data5.xml"/><Relationship Id="rId5" Type="http://schemas.openxmlformats.org/officeDocument/2006/relationships/image" Target="../media/image5.jpeg"/><Relationship Id="rId10" Type="http://schemas.microsoft.com/office/2007/relationships/diagramDrawing" Target="../diagrams/drawing5.xml"/><Relationship Id="rId4" Type="http://schemas.openxmlformats.org/officeDocument/2006/relationships/image" Target="../media/image4.png"/><Relationship Id="rId9" Type="http://schemas.openxmlformats.org/officeDocument/2006/relationships/diagramColors" Target="../diagrams/colors5.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hisone.png"/>
          <p:cNvPicPr>
            <a:picLocks noChangeAspect="1"/>
          </p:cNvPicPr>
          <p:nvPr/>
        </p:nvPicPr>
        <p:blipFill rotWithShape="1">
          <a:blip r:embed="rId3">
            <a:extLst>
              <a:ext uri="{28A0092B-C50C-407E-A947-70E740481C1C}">
                <a14:useLocalDpi xmlns:a14="http://schemas.microsoft.com/office/drawing/2010/main" val="0"/>
              </a:ext>
            </a:extLst>
          </a:blip>
          <a:srcRect l="6493" t="677" b="124"/>
          <a:stretch/>
        </p:blipFill>
        <p:spPr>
          <a:xfrm>
            <a:off x="1" y="0"/>
            <a:ext cx="9144000" cy="5143500"/>
          </a:xfrm>
          <a:prstGeom prst="rect">
            <a:avLst/>
          </a:prstGeom>
        </p:spPr>
      </p:pic>
      <p:sp>
        <p:nvSpPr>
          <p:cNvPr id="5" name="Title 1"/>
          <p:cNvSpPr txBox="1">
            <a:spLocks/>
          </p:cNvSpPr>
          <p:nvPr/>
        </p:nvSpPr>
        <p:spPr bwMode="auto">
          <a:xfrm>
            <a:off x="323528" y="786221"/>
            <a:ext cx="3750206" cy="370957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70000"/>
              </a:lnSpc>
              <a:spcBef>
                <a:spcPct val="0"/>
              </a:spcBef>
              <a:spcAft>
                <a:spcPts val="0"/>
              </a:spcAft>
              <a:buClrTx/>
              <a:buSzTx/>
              <a:buFontTx/>
              <a:buNone/>
              <a:tabLst/>
              <a:defRPr/>
            </a:pPr>
            <a:r>
              <a:rPr kumimoji="0" lang="en-GB" sz="4000" b="0" i="0" u="none" strike="noStrike" kern="0" cap="all" spc="-100" normalizeH="0" baseline="0" noProof="0" dirty="0">
                <a:ln>
                  <a:noFill/>
                </a:ln>
                <a:solidFill>
                  <a:srgbClr val="29398F"/>
                </a:solidFill>
                <a:effectLst/>
                <a:uLnTx/>
                <a:uFillTx/>
                <a:latin typeface="Calibri"/>
                <a:ea typeface="+mj-ea"/>
                <a:cs typeface="Calibri"/>
              </a:rPr>
              <a:t>Establishing </a:t>
            </a:r>
          </a:p>
          <a:p>
            <a:pPr marL="0" marR="0" lvl="0" indent="0" algn="l" defTabSz="914400" rtl="0" eaLnBrk="0" fontAlgn="base" latinLnBrk="0" hangingPunct="0">
              <a:lnSpc>
                <a:spcPct val="70000"/>
              </a:lnSpc>
              <a:spcBef>
                <a:spcPct val="0"/>
              </a:spcBef>
              <a:spcAft>
                <a:spcPts val="0"/>
              </a:spcAft>
              <a:buClrTx/>
              <a:buSzTx/>
              <a:buFontTx/>
              <a:buNone/>
              <a:tabLst/>
              <a:defRPr/>
            </a:pPr>
            <a:r>
              <a:rPr kumimoji="0" lang="en-GB" sz="4000" b="0" i="0" u="none" strike="noStrike" kern="0" cap="all" spc="-100" normalizeH="0" baseline="0" noProof="0" dirty="0">
                <a:ln>
                  <a:noFill/>
                </a:ln>
                <a:solidFill>
                  <a:srgbClr val="29398F"/>
                </a:solidFill>
                <a:effectLst/>
                <a:uLnTx/>
                <a:uFillTx/>
                <a:latin typeface="Calibri"/>
                <a:ea typeface="+mj-ea"/>
                <a:cs typeface="Calibri"/>
              </a:rPr>
              <a:t>provider collaboratives</a:t>
            </a:r>
            <a:br>
              <a:rPr kumimoji="0" lang="en-GB" sz="4000" b="0" i="0" u="none" strike="noStrike" kern="0" cap="all" spc="-100" normalizeH="0" baseline="0" noProof="0" dirty="0">
                <a:ln>
                  <a:noFill/>
                </a:ln>
                <a:solidFill>
                  <a:srgbClr val="E84621"/>
                </a:solidFill>
                <a:effectLst/>
                <a:uLnTx/>
                <a:uFillTx/>
                <a:latin typeface="Calibri"/>
                <a:ea typeface="+mj-ea"/>
                <a:cs typeface="Calibri"/>
              </a:rPr>
            </a:br>
            <a:endParaRPr kumimoji="0" lang="en-US" sz="4000" b="0" i="0" u="none" strike="noStrike" kern="0" cap="all" spc="-100" normalizeH="0" baseline="0" noProof="0" dirty="0">
              <a:ln>
                <a:noFill/>
              </a:ln>
              <a:solidFill>
                <a:srgbClr val="E84621"/>
              </a:solidFill>
              <a:effectLst/>
              <a:uLnTx/>
              <a:uFillTx/>
              <a:latin typeface="Calibri" charset="0"/>
              <a:ea typeface="+mj-ea"/>
              <a:cs typeface="Calibri"/>
            </a:endParaRPr>
          </a:p>
        </p:txBody>
      </p:sp>
      <p:sp>
        <p:nvSpPr>
          <p:cNvPr id="8" name="Title 1"/>
          <p:cNvSpPr txBox="1">
            <a:spLocks/>
          </p:cNvSpPr>
          <p:nvPr/>
        </p:nvSpPr>
        <p:spPr bwMode="auto">
          <a:xfrm>
            <a:off x="1554911" y="4783421"/>
            <a:ext cx="2169139" cy="26641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lnSpc>
                <a:spcPts val="5000"/>
              </a:lnSpc>
              <a:spcBef>
                <a:spcPct val="0"/>
              </a:spcBef>
              <a:spcAft>
                <a:spcPts val="1200"/>
              </a:spcAft>
              <a:defRPr sz="5000" b="0" cap="all" spc="-100">
                <a:solidFill>
                  <a:srgbClr val="E84621"/>
                </a:solidFill>
                <a:latin typeface="Calibri"/>
                <a:ea typeface="+mj-ea"/>
                <a:cs typeface="Calibri"/>
              </a:defRPr>
            </a:lvl1pPr>
            <a:lvl2pPr algn="l" rtl="0" eaLnBrk="0" fontAlgn="base" hangingPunct="0">
              <a:spcBef>
                <a:spcPct val="0"/>
              </a:spcBef>
              <a:spcAft>
                <a:spcPct val="0"/>
              </a:spcAft>
              <a:defRPr sz="3200">
                <a:solidFill>
                  <a:srgbClr val="C00848"/>
                </a:solidFill>
                <a:latin typeface="Calibri" charset="0"/>
                <a:ea typeface="Geneva" charset="0"/>
                <a:cs typeface="Geneva" charset="0"/>
              </a:defRPr>
            </a:lvl2pPr>
            <a:lvl3pPr algn="l" rtl="0" eaLnBrk="0" fontAlgn="base" hangingPunct="0">
              <a:spcBef>
                <a:spcPct val="0"/>
              </a:spcBef>
              <a:spcAft>
                <a:spcPct val="0"/>
              </a:spcAft>
              <a:defRPr sz="3200">
                <a:solidFill>
                  <a:srgbClr val="C00848"/>
                </a:solidFill>
                <a:latin typeface="Calibri" charset="0"/>
                <a:ea typeface="Geneva" charset="0"/>
                <a:cs typeface="Geneva" charset="0"/>
              </a:defRPr>
            </a:lvl3pPr>
            <a:lvl4pPr algn="l" rtl="0" eaLnBrk="0" fontAlgn="base" hangingPunct="0">
              <a:spcBef>
                <a:spcPct val="0"/>
              </a:spcBef>
              <a:spcAft>
                <a:spcPct val="0"/>
              </a:spcAft>
              <a:defRPr sz="3200">
                <a:solidFill>
                  <a:srgbClr val="C00848"/>
                </a:solidFill>
                <a:latin typeface="Calibri" charset="0"/>
                <a:ea typeface="Geneva" charset="0"/>
                <a:cs typeface="Geneva" charset="0"/>
              </a:defRPr>
            </a:lvl4pPr>
            <a:lvl5pPr algn="l" rtl="0" eaLnBrk="0" fontAlgn="base" hangingPunct="0">
              <a:spcBef>
                <a:spcPct val="0"/>
              </a:spcBef>
              <a:spcAft>
                <a:spcPct val="0"/>
              </a:spcAft>
              <a:defRPr sz="3200">
                <a:solidFill>
                  <a:srgbClr val="C00848"/>
                </a:solidFill>
                <a:latin typeface="Calibri" charset="0"/>
                <a:ea typeface="Geneva" charset="0"/>
                <a:cs typeface="Geneva" charset="0"/>
              </a:defRPr>
            </a:lvl5pPr>
            <a:lvl6pPr marL="457200" algn="l" rtl="0" fontAlgn="base">
              <a:spcBef>
                <a:spcPct val="0"/>
              </a:spcBef>
              <a:spcAft>
                <a:spcPct val="0"/>
              </a:spcAft>
              <a:defRPr sz="3200" b="1">
                <a:solidFill>
                  <a:schemeClr val="tx2"/>
                </a:solidFill>
                <a:latin typeface="Arial" charset="0"/>
                <a:ea typeface="Geneva" charset="0"/>
                <a:cs typeface="Geneva" charset="0"/>
              </a:defRPr>
            </a:lvl6pPr>
            <a:lvl7pPr marL="914400" algn="l" rtl="0" fontAlgn="base">
              <a:spcBef>
                <a:spcPct val="0"/>
              </a:spcBef>
              <a:spcAft>
                <a:spcPct val="0"/>
              </a:spcAft>
              <a:defRPr sz="3200" b="1">
                <a:solidFill>
                  <a:schemeClr val="tx2"/>
                </a:solidFill>
                <a:latin typeface="Arial" charset="0"/>
                <a:ea typeface="Geneva" charset="0"/>
                <a:cs typeface="Geneva" charset="0"/>
              </a:defRPr>
            </a:lvl7pPr>
            <a:lvl8pPr marL="1371600" algn="l" rtl="0" fontAlgn="base">
              <a:spcBef>
                <a:spcPct val="0"/>
              </a:spcBef>
              <a:spcAft>
                <a:spcPct val="0"/>
              </a:spcAft>
              <a:defRPr sz="3200" b="1">
                <a:solidFill>
                  <a:schemeClr val="tx2"/>
                </a:solidFill>
                <a:latin typeface="Arial" charset="0"/>
                <a:ea typeface="Geneva" charset="0"/>
                <a:cs typeface="Geneva" charset="0"/>
              </a:defRPr>
            </a:lvl8pPr>
            <a:lvl9pPr marL="1828800" algn="l" rtl="0" fontAlgn="base">
              <a:spcBef>
                <a:spcPct val="0"/>
              </a:spcBef>
              <a:spcAft>
                <a:spcPct val="0"/>
              </a:spcAft>
              <a:defRPr sz="3200" b="1">
                <a:solidFill>
                  <a:schemeClr val="tx2"/>
                </a:solidFill>
                <a:latin typeface="Arial" charset="0"/>
                <a:ea typeface="Geneva" charset="0"/>
                <a:cs typeface="Geneva" charset="0"/>
              </a:defRPr>
            </a:lvl9pPr>
          </a:lstStyle>
          <a:p>
            <a:pPr>
              <a:lnSpc>
                <a:spcPct val="70000"/>
              </a:lnSpc>
              <a:spcAft>
                <a:spcPts val="0"/>
              </a:spcAft>
            </a:pPr>
            <a:r>
              <a:rPr lang="en-GB" sz="1400" cap="none" spc="-50" dirty="0">
                <a:solidFill>
                  <a:schemeClr val="accent1"/>
                </a:solidFill>
              </a:rPr>
              <a:t>25 November 2022</a:t>
            </a:r>
            <a:endParaRPr lang="en-US" sz="1400" cap="none" spc="-50" dirty="0">
              <a:solidFill>
                <a:schemeClr val="accent1"/>
              </a:solidFill>
              <a:latin typeface="Calibri" charset="0"/>
            </a:endParaRPr>
          </a:p>
        </p:txBody>
      </p:sp>
      <p:sp>
        <p:nvSpPr>
          <p:cNvPr id="6" name="Title 1"/>
          <p:cNvSpPr txBox="1">
            <a:spLocks/>
          </p:cNvSpPr>
          <p:nvPr/>
        </p:nvSpPr>
        <p:spPr bwMode="auto">
          <a:xfrm>
            <a:off x="6375212" y="3804252"/>
            <a:ext cx="2726458" cy="577005"/>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algn="l" rtl="0" eaLnBrk="0" fontAlgn="base" hangingPunct="0">
              <a:lnSpc>
                <a:spcPts val="5000"/>
              </a:lnSpc>
              <a:spcBef>
                <a:spcPct val="0"/>
              </a:spcBef>
              <a:spcAft>
                <a:spcPts val="1200"/>
              </a:spcAft>
              <a:defRPr sz="5000" b="0" cap="all" spc="-100">
                <a:solidFill>
                  <a:srgbClr val="E84621"/>
                </a:solidFill>
                <a:latin typeface="Calibri"/>
                <a:ea typeface="+mj-ea"/>
                <a:cs typeface="Calibri"/>
              </a:defRPr>
            </a:lvl1pPr>
            <a:lvl2pPr algn="l" rtl="0" eaLnBrk="0" fontAlgn="base" hangingPunct="0">
              <a:spcBef>
                <a:spcPct val="0"/>
              </a:spcBef>
              <a:spcAft>
                <a:spcPct val="0"/>
              </a:spcAft>
              <a:defRPr sz="3200">
                <a:solidFill>
                  <a:srgbClr val="C00848"/>
                </a:solidFill>
                <a:latin typeface="Calibri" charset="0"/>
                <a:ea typeface="Geneva" charset="0"/>
                <a:cs typeface="Geneva" charset="0"/>
              </a:defRPr>
            </a:lvl2pPr>
            <a:lvl3pPr algn="l" rtl="0" eaLnBrk="0" fontAlgn="base" hangingPunct="0">
              <a:spcBef>
                <a:spcPct val="0"/>
              </a:spcBef>
              <a:spcAft>
                <a:spcPct val="0"/>
              </a:spcAft>
              <a:defRPr sz="3200">
                <a:solidFill>
                  <a:srgbClr val="C00848"/>
                </a:solidFill>
                <a:latin typeface="Calibri" charset="0"/>
                <a:ea typeface="Geneva" charset="0"/>
                <a:cs typeface="Geneva" charset="0"/>
              </a:defRPr>
            </a:lvl3pPr>
            <a:lvl4pPr algn="l" rtl="0" eaLnBrk="0" fontAlgn="base" hangingPunct="0">
              <a:spcBef>
                <a:spcPct val="0"/>
              </a:spcBef>
              <a:spcAft>
                <a:spcPct val="0"/>
              </a:spcAft>
              <a:defRPr sz="3200">
                <a:solidFill>
                  <a:srgbClr val="C00848"/>
                </a:solidFill>
                <a:latin typeface="Calibri" charset="0"/>
                <a:ea typeface="Geneva" charset="0"/>
                <a:cs typeface="Geneva" charset="0"/>
              </a:defRPr>
            </a:lvl4pPr>
            <a:lvl5pPr algn="l" rtl="0" eaLnBrk="0" fontAlgn="base" hangingPunct="0">
              <a:spcBef>
                <a:spcPct val="0"/>
              </a:spcBef>
              <a:spcAft>
                <a:spcPct val="0"/>
              </a:spcAft>
              <a:defRPr sz="3200">
                <a:solidFill>
                  <a:srgbClr val="C00848"/>
                </a:solidFill>
                <a:latin typeface="Calibri" charset="0"/>
                <a:ea typeface="Geneva" charset="0"/>
                <a:cs typeface="Geneva" charset="0"/>
              </a:defRPr>
            </a:lvl5pPr>
            <a:lvl6pPr marL="457200" algn="l" rtl="0" fontAlgn="base">
              <a:spcBef>
                <a:spcPct val="0"/>
              </a:spcBef>
              <a:spcAft>
                <a:spcPct val="0"/>
              </a:spcAft>
              <a:defRPr sz="3200" b="1">
                <a:solidFill>
                  <a:schemeClr val="tx2"/>
                </a:solidFill>
                <a:latin typeface="Arial" charset="0"/>
                <a:ea typeface="Geneva" charset="0"/>
                <a:cs typeface="Geneva" charset="0"/>
              </a:defRPr>
            </a:lvl6pPr>
            <a:lvl7pPr marL="914400" algn="l" rtl="0" fontAlgn="base">
              <a:spcBef>
                <a:spcPct val="0"/>
              </a:spcBef>
              <a:spcAft>
                <a:spcPct val="0"/>
              </a:spcAft>
              <a:defRPr sz="3200" b="1">
                <a:solidFill>
                  <a:schemeClr val="tx2"/>
                </a:solidFill>
                <a:latin typeface="Arial" charset="0"/>
                <a:ea typeface="Geneva" charset="0"/>
                <a:cs typeface="Geneva" charset="0"/>
              </a:defRPr>
            </a:lvl7pPr>
            <a:lvl8pPr marL="1371600" algn="l" rtl="0" fontAlgn="base">
              <a:spcBef>
                <a:spcPct val="0"/>
              </a:spcBef>
              <a:spcAft>
                <a:spcPct val="0"/>
              </a:spcAft>
              <a:defRPr sz="3200" b="1">
                <a:solidFill>
                  <a:schemeClr val="tx2"/>
                </a:solidFill>
                <a:latin typeface="Arial" charset="0"/>
                <a:ea typeface="Geneva" charset="0"/>
                <a:cs typeface="Geneva" charset="0"/>
              </a:defRPr>
            </a:lvl8pPr>
            <a:lvl9pPr marL="1828800" algn="l" rtl="0" fontAlgn="base">
              <a:spcBef>
                <a:spcPct val="0"/>
              </a:spcBef>
              <a:spcAft>
                <a:spcPct val="0"/>
              </a:spcAft>
              <a:defRPr sz="3200" b="1">
                <a:solidFill>
                  <a:schemeClr val="tx2"/>
                </a:solidFill>
                <a:latin typeface="Arial" charset="0"/>
                <a:ea typeface="Geneva" charset="0"/>
                <a:cs typeface="Geneva" charset="0"/>
              </a:defRPr>
            </a:lvl9pPr>
          </a:lstStyle>
          <a:p>
            <a:pPr>
              <a:lnSpc>
                <a:spcPts val="1780"/>
              </a:lnSpc>
              <a:spcAft>
                <a:spcPts val="0"/>
              </a:spcAft>
            </a:pPr>
            <a:r>
              <a:rPr lang="en-GB" sz="1600" cap="none" spc="-30" dirty="0">
                <a:solidFill>
                  <a:schemeClr val="tx2"/>
                </a:solidFill>
              </a:rPr>
              <a:t>David Williams</a:t>
            </a:r>
          </a:p>
          <a:p>
            <a:pPr>
              <a:lnSpc>
                <a:spcPts val="1780"/>
              </a:lnSpc>
              <a:spcAft>
                <a:spcPts val="0"/>
              </a:spcAft>
            </a:pPr>
            <a:r>
              <a:rPr lang="en-GB" sz="1400" cap="none" spc="-30" dirty="0">
                <a:solidFill>
                  <a:schemeClr val="tx2"/>
                </a:solidFill>
              </a:rPr>
              <a:t>Head of policy and strategy</a:t>
            </a:r>
          </a:p>
          <a:p>
            <a:pPr>
              <a:lnSpc>
                <a:spcPct val="70000"/>
              </a:lnSpc>
              <a:spcAft>
                <a:spcPts val="0"/>
              </a:spcAft>
            </a:pPr>
            <a:endParaRPr lang="en-US" sz="1400" cap="none" spc="-50" dirty="0">
              <a:solidFill>
                <a:schemeClr val="tx1"/>
              </a:solidFill>
              <a:latin typeface="Calibri" charset="0"/>
            </a:endParaRPr>
          </a:p>
        </p:txBody>
      </p:sp>
      <p:cxnSp>
        <p:nvCxnSpPr>
          <p:cNvPr id="10" name="Straight Connector 9"/>
          <p:cNvCxnSpPr/>
          <p:nvPr/>
        </p:nvCxnSpPr>
        <p:spPr>
          <a:xfrm flipH="1">
            <a:off x="6375210" y="3777464"/>
            <a:ext cx="2768792" cy="0"/>
          </a:xfrm>
          <a:prstGeom prst="line">
            <a:avLst/>
          </a:prstGeom>
          <a:ln w="6350">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63994" y="2098619"/>
            <a:ext cx="3485989" cy="1435661"/>
          </a:xfrm>
          <a:prstGeom prst="rect">
            <a:avLst/>
          </a:prstGeom>
        </p:spPr>
      </p:pic>
    </p:spTree>
    <p:extLst>
      <p:ext uri="{BB962C8B-B14F-4D97-AF65-F5344CB8AC3E}">
        <p14:creationId xmlns:p14="http://schemas.microsoft.com/office/powerpoint/2010/main" val="15911042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HSP ppt bits 1-1.jpg"/>
          <p:cNvPicPr>
            <a:picLocks noChangeAspect="1"/>
          </p:cNvPicPr>
          <p:nvPr/>
        </p:nvPicPr>
        <p:blipFill rotWithShape="1">
          <a:blip r:embed="rId3">
            <a:alphaModFix amt="38000"/>
            <a:extLst>
              <a:ext uri="{28A0092B-C50C-407E-A947-70E740481C1C}">
                <a14:useLocalDpi xmlns:a14="http://schemas.microsoft.com/office/drawing/2010/main" val="0"/>
              </a:ext>
            </a:extLst>
          </a:blip>
          <a:srcRect l="10878" t="19184"/>
          <a:stretch/>
        </p:blipFill>
        <p:spPr>
          <a:xfrm>
            <a:off x="0" y="-7327"/>
            <a:ext cx="4727990" cy="769014"/>
          </a:xfrm>
          <a:prstGeom prst="rect">
            <a:avLst/>
          </a:prstGeom>
        </p:spPr>
      </p:pic>
      <p:sp>
        <p:nvSpPr>
          <p:cNvPr id="2" name="Title 1"/>
          <p:cNvSpPr>
            <a:spLocks noGrp="1"/>
          </p:cNvSpPr>
          <p:nvPr>
            <p:ph type="title"/>
          </p:nvPr>
        </p:nvSpPr>
        <p:spPr>
          <a:xfrm>
            <a:off x="144674" y="796211"/>
            <a:ext cx="8674619" cy="379362"/>
          </a:xfrm>
        </p:spPr>
        <p:txBody>
          <a:bodyPr>
            <a:noAutofit/>
          </a:bodyPr>
          <a:lstStyle/>
          <a:p>
            <a:r>
              <a:rPr lang="en-US" sz="2400" dirty="0"/>
              <a:t>What I’m going to talk about</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31690" y="189447"/>
            <a:ext cx="1083710" cy="403670"/>
          </a:xfrm>
          <a:prstGeom prst="rect">
            <a:avLst/>
          </a:prstGeom>
        </p:spPr>
      </p:pic>
      <p:pic>
        <p:nvPicPr>
          <p:cNvPr id="11" name="Picture 10" descr="NHSP ppt bits 1-3.jpg"/>
          <p:cNvPicPr>
            <a:picLocks noChangeAspect="1"/>
          </p:cNvPicPr>
          <p:nvPr/>
        </p:nvPicPr>
        <p:blipFill rotWithShape="1">
          <a:blip r:embed="rId5">
            <a:extLst>
              <a:ext uri="{28A0092B-C50C-407E-A947-70E740481C1C}">
                <a14:useLocalDpi xmlns:a14="http://schemas.microsoft.com/office/drawing/2010/main" val="0"/>
              </a:ext>
            </a:extLst>
          </a:blip>
          <a:srcRect t="-19756" b="36967"/>
          <a:stretch/>
        </p:blipFill>
        <p:spPr>
          <a:xfrm>
            <a:off x="5228502" y="4623792"/>
            <a:ext cx="3917781" cy="519522"/>
          </a:xfrm>
          <a:prstGeom prst="rect">
            <a:avLst/>
          </a:prstGeom>
        </p:spPr>
      </p:pic>
      <p:graphicFrame>
        <p:nvGraphicFramePr>
          <p:cNvPr id="4" name="Content Placeholder 2">
            <a:extLst>
              <a:ext uri="{FF2B5EF4-FFF2-40B4-BE49-F238E27FC236}">
                <a16:creationId xmlns:a16="http://schemas.microsoft.com/office/drawing/2014/main" id="{4BE0A677-CB96-5267-853A-E60053402883}"/>
              </a:ext>
            </a:extLst>
          </p:cNvPr>
          <p:cNvGraphicFramePr>
            <a:graphicFrameLocks noGrp="1"/>
          </p:cNvGraphicFramePr>
          <p:nvPr>
            <p:ph idx="1"/>
            <p:extLst>
              <p:ext uri="{D42A27DB-BD31-4B8C-83A1-F6EECF244321}">
                <p14:modId xmlns:p14="http://schemas.microsoft.com/office/powerpoint/2010/main" val="3571042985"/>
              </p:ext>
            </p:extLst>
          </p:nvPr>
        </p:nvGraphicFramePr>
        <p:xfrm>
          <a:off x="234950" y="1378666"/>
          <a:ext cx="8674100" cy="328991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HSP ppt bits 1-1.jpg"/>
          <p:cNvPicPr>
            <a:picLocks noChangeAspect="1"/>
          </p:cNvPicPr>
          <p:nvPr/>
        </p:nvPicPr>
        <p:blipFill rotWithShape="1">
          <a:blip r:embed="rId3">
            <a:alphaModFix amt="38000"/>
            <a:extLst>
              <a:ext uri="{28A0092B-C50C-407E-A947-70E740481C1C}">
                <a14:useLocalDpi xmlns:a14="http://schemas.microsoft.com/office/drawing/2010/main" val="0"/>
              </a:ext>
            </a:extLst>
          </a:blip>
          <a:srcRect l="10878" t="19184"/>
          <a:stretch/>
        </p:blipFill>
        <p:spPr>
          <a:xfrm>
            <a:off x="0" y="-7327"/>
            <a:ext cx="4727990" cy="769014"/>
          </a:xfrm>
          <a:prstGeom prst="rect">
            <a:avLst/>
          </a:prstGeom>
        </p:spPr>
      </p:pic>
      <p:sp>
        <p:nvSpPr>
          <p:cNvPr id="2" name="Title 1"/>
          <p:cNvSpPr>
            <a:spLocks noGrp="1"/>
          </p:cNvSpPr>
          <p:nvPr>
            <p:ph type="title"/>
          </p:nvPr>
        </p:nvSpPr>
        <p:spPr>
          <a:xfrm>
            <a:off x="144674" y="796211"/>
            <a:ext cx="8674619" cy="379362"/>
          </a:xfrm>
        </p:spPr>
        <p:txBody>
          <a:bodyPr>
            <a:noAutofit/>
          </a:bodyPr>
          <a:lstStyle/>
          <a:p>
            <a:r>
              <a:rPr lang="en-US" sz="2400" dirty="0"/>
              <a:t>Provider collaboratives: development and vision</a:t>
            </a:r>
          </a:p>
        </p:txBody>
      </p:sp>
      <p:cxnSp>
        <p:nvCxnSpPr>
          <p:cNvPr id="7" name="Straight Connector 6"/>
          <p:cNvCxnSpPr/>
          <p:nvPr/>
        </p:nvCxnSpPr>
        <p:spPr>
          <a:xfrm>
            <a:off x="228600" y="1240669"/>
            <a:ext cx="8686800" cy="1191"/>
          </a:xfrm>
          <a:prstGeom prst="line">
            <a:avLst/>
          </a:prstGeom>
          <a:ln w="12700" cap="flat" cmpd="sng" algn="ctr">
            <a:solidFill>
              <a:schemeClr val="bg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31690" y="189447"/>
            <a:ext cx="1083710" cy="403670"/>
          </a:xfrm>
          <a:prstGeom prst="rect">
            <a:avLst/>
          </a:prstGeom>
        </p:spPr>
      </p:pic>
      <p:pic>
        <p:nvPicPr>
          <p:cNvPr id="8" name="Picture 7" descr="NHSP ppt bits 1-3.jpg"/>
          <p:cNvPicPr>
            <a:picLocks noChangeAspect="1"/>
          </p:cNvPicPr>
          <p:nvPr/>
        </p:nvPicPr>
        <p:blipFill rotWithShape="1">
          <a:blip r:embed="rId5">
            <a:extLst>
              <a:ext uri="{28A0092B-C50C-407E-A947-70E740481C1C}">
                <a14:useLocalDpi xmlns:a14="http://schemas.microsoft.com/office/drawing/2010/main" val="0"/>
              </a:ext>
            </a:extLst>
          </a:blip>
          <a:srcRect t="-19756" b="36967"/>
          <a:stretch/>
        </p:blipFill>
        <p:spPr>
          <a:xfrm>
            <a:off x="5228502" y="4623792"/>
            <a:ext cx="3917781" cy="519522"/>
          </a:xfrm>
          <a:prstGeom prst="rect">
            <a:avLst/>
          </a:prstGeom>
        </p:spPr>
      </p:pic>
      <p:graphicFrame>
        <p:nvGraphicFramePr>
          <p:cNvPr id="4" name="Diagram 3">
            <a:extLst>
              <a:ext uri="{FF2B5EF4-FFF2-40B4-BE49-F238E27FC236}">
                <a16:creationId xmlns:a16="http://schemas.microsoft.com/office/drawing/2014/main" id="{30071849-4E25-8DFA-74ED-08C03B25D6B7}"/>
              </a:ext>
            </a:extLst>
          </p:cNvPr>
          <p:cNvGraphicFramePr/>
          <p:nvPr>
            <p:extLst>
              <p:ext uri="{D42A27DB-BD31-4B8C-83A1-F6EECF244321}">
                <p14:modId xmlns:p14="http://schemas.microsoft.com/office/powerpoint/2010/main" val="4061122926"/>
              </p:ext>
            </p:extLst>
          </p:nvPr>
        </p:nvGraphicFramePr>
        <p:xfrm>
          <a:off x="228600" y="1378667"/>
          <a:ext cx="8686800" cy="33351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NHSP ppt bits 1-3.jpg"/>
          <p:cNvPicPr>
            <a:picLocks noChangeAspect="1"/>
          </p:cNvPicPr>
          <p:nvPr/>
        </p:nvPicPr>
        <p:blipFill rotWithShape="1">
          <a:blip r:embed="rId3">
            <a:extLst>
              <a:ext uri="{28A0092B-C50C-407E-A947-70E740481C1C}">
                <a14:useLocalDpi xmlns:a14="http://schemas.microsoft.com/office/drawing/2010/main" val="0"/>
              </a:ext>
            </a:extLst>
          </a:blip>
          <a:srcRect t="-19756" b="36967"/>
          <a:stretch/>
        </p:blipFill>
        <p:spPr>
          <a:xfrm>
            <a:off x="5228502" y="4623792"/>
            <a:ext cx="3917781" cy="519522"/>
          </a:xfrm>
          <a:prstGeom prst="rect">
            <a:avLst/>
          </a:prstGeom>
        </p:spPr>
      </p:pic>
      <p:pic>
        <p:nvPicPr>
          <p:cNvPr id="5" name="Picture 4" descr="NHSP ppt bits 1-1.jpg"/>
          <p:cNvPicPr>
            <a:picLocks noChangeAspect="1"/>
          </p:cNvPicPr>
          <p:nvPr/>
        </p:nvPicPr>
        <p:blipFill rotWithShape="1">
          <a:blip r:embed="rId4">
            <a:alphaModFix amt="38000"/>
            <a:extLst>
              <a:ext uri="{28A0092B-C50C-407E-A947-70E740481C1C}">
                <a14:useLocalDpi xmlns:a14="http://schemas.microsoft.com/office/drawing/2010/main" val="0"/>
              </a:ext>
            </a:extLst>
          </a:blip>
          <a:srcRect l="10878" t="19184"/>
          <a:stretch/>
        </p:blipFill>
        <p:spPr>
          <a:xfrm>
            <a:off x="0" y="-7327"/>
            <a:ext cx="4727990" cy="769014"/>
          </a:xfrm>
          <a:prstGeom prst="rect">
            <a:avLst/>
          </a:prstGeom>
        </p:spPr>
      </p:pic>
      <p:sp>
        <p:nvSpPr>
          <p:cNvPr id="2" name="Title 1"/>
          <p:cNvSpPr>
            <a:spLocks noGrp="1"/>
          </p:cNvSpPr>
          <p:nvPr>
            <p:ph type="title"/>
          </p:nvPr>
        </p:nvSpPr>
        <p:spPr>
          <a:xfrm>
            <a:off x="144674" y="796211"/>
            <a:ext cx="8674619" cy="379362"/>
          </a:xfrm>
        </p:spPr>
        <p:txBody>
          <a:bodyPr>
            <a:noAutofit/>
          </a:bodyPr>
          <a:lstStyle/>
          <a:p>
            <a:r>
              <a:rPr lang="en-US" sz="2400" dirty="0"/>
              <a:t>Governance arrangements</a:t>
            </a:r>
          </a:p>
        </p:txBody>
      </p:sp>
      <p:cxnSp>
        <p:nvCxnSpPr>
          <p:cNvPr id="7" name="Straight Connector 6"/>
          <p:cNvCxnSpPr/>
          <p:nvPr/>
        </p:nvCxnSpPr>
        <p:spPr>
          <a:xfrm>
            <a:off x="228600" y="1240669"/>
            <a:ext cx="8686800" cy="1191"/>
          </a:xfrm>
          <a:prstGeom prst="line">
            <a:avLst/>
          </a:prstGeom>
          <a:ln w="12700" cap="flat" cmpd="sng" algn="ctr">
            <a:solidFill>
              <a:schemeClr val="bg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0" name="Content Placeholder 2"/>
          <p:cNvSpPr>
            <a:spLocks noGrp="1"/>
          </p:cNvSpPr>
          <p:nvPr>
            <p:ph idx="1"/>
          </p:nvPr>
        </p:nvSpPr>
        <p:spPr>
          <a:xfrm>
            <a:off x="228599" y="3232298"/>
            <a:ext cx="4999903" cy="1747515"/>
          </a:xfrm>
          <a:ln w="38100">
            <a:solidFill>
              <a:schemeClr val="accent3"/>
            </a:solidFill>
          </a:ln>
        </p:spPr>
        <p:txBody>
          <a:bodyPr>
            <a:noAutofit/>
          </a:bodyPr>
          <a:lstStyle/>
          <a:p>
            <a:pPr marL="0" indent="0">
              <a:buNone/>
            </a:pPr>
            <a:r>
              <a:rPr lang="en-US" sz="1600" b="1" dirty="0">
                <a:solidFill>
                  <a:schemeClr val="accent2"/>
                </a:solidFill>
              </a:rPr>
              <a:t>Remember:</a:t>
            </a:r>
          </a:p>
          <a:p>
            <a:r>
              <a:rPr lang="en-US" sz="1500" dirty="0">
                <a:solidFill>
                  <a:schemeClr val="accent2"/>
                </a:solidFill>
              </a:rPr>
              <a:t>Provider collaboratives are not corporate entities; don’t have balance sheets; legal duties and liabilities will remain with trusts and ICBs.</a:t>
            </a:r>
          </a:p>
          <a:p>
            <a:r>
              <a:rPr lang="en-US" sz="1500" dirty="0">
                <a:solidFill>
                  <a:schemeClr val="accent2"/>
                </a:solidFill>
              </a:rPr>
              <a:t>They have no independent resourcing.</a:t>
            </a:r>
          </a:p>
          <a:p>
            <a:r>
              <a:rPr lang="en-US" sz="1500" dirty="0">
                <a:solidFill>
                  <a:schemeClr val="accent2"/>
                </a:solidFill>
              </a:rPr>
              <a:t>NEDs roles on ICBs and trusts unchanged – corporate oversight you bring remains very important.</a:t>
            </a:r>
          </a:p>
          <a:p>
            <a:pPr marL="0" indent="0">
              <a:buNone/>
            </a:pPr>
            <a:endParaRPr lang="en-US" sz="1600" dirty="0"/>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31690" y="189447"/>
            <a:ext cx="1083710" cy="403670"/>
          </a:xfrm>
          <a:prstGeom prst="rect">
            <a:avLst/>
          </a:prstGeom>
        </p:spPr>
      </p:pic>
      <p:graphicFrame>
        <p:nvGraphicFramePr>
          <p:cNvPr id="3" name="Diagram 2">
            <a:extLst>
              <a:ext uri="{FF2B5EF4-FFF2-40B4-BE49-F238E27FC236}">
                <a16:creationId xmlns:a16="http://schemas.microsoft.com/office/drawing/2014/main" id="{0D15E2D5-A4C6-3FEF-477F-27206C1C65B9}"/>
              </a:ext>
            </a:extLst>
          </p:cNvPr>
          <p:cNvGraphicFramePr/>
          <p:nvPr>
            <p:extLst>
              <p:ext uri="{D42A27DB-BD31-4B8C-83A1-F6EECF244321}">
                <p14:modId xmlns:p14="http://schemas.microsoft.com/office/powerpoint/2010/main" val="2553691035"/>
              </p:ext>
            </p:extLst>
          </p:nvPr>
        </p:nvGraphicFramePr>
        <p:xfrm>
          <a:off x="228600" y="1241861"/>
          <a:ext cx="8633814" cy="1932196"/>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9" name="Rectangle 8">
            <a:extLst>
              <a:ext uri="{FF2B5EF4-FFF2-40B4-BE49-F238E27FC236}">
                <a16:creationId xmlns:a16="http://schemas.microsoft.com/office/drawing/2014/main" id="{C7A4C586-91F4-861D-2582-DE60B2E467BE}"/>
              </a:ext>
            </a:extLst>
          </p:cNvPr>
          <p:cNvSpPr/>
          <p:nvPr/>
        </p:nvSpPr>
        <p:spPr>
          <a:xfrm>
            <a:off x="5337544" y="3232298"/>
            <a:ext cx="3524870" cy="1747515"/>
          </a:xfrm>
          <a:prstGeom prst="rect">
            <a:avLst/>
          </a:prstGeom>
          <a:solidFill>
            <a:schemeClr val="bg1"/>
          </a:solidFill>
          <a:ln w="3810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5FC1260C-E100-DDBF-6D07-9099D59DDF2A}"/>
              </a:ext>
            </a:extLst>
          </p:cNvPr>
          <p:cNvSpPr txBox="1"/>
          <p:nvPr/>
        </p:nvSpPr>
        <p:spPr>
          <a:xfrm>
            <a:off x="5337544" y="3232298"/>
            <a:ext cx="3524870" cy="1615827"/>
          </a:xfrm>
          <a:prstGeom prst="rect">
            <a:avLst/>
          </a:prstGeom>
          <a:noFill/>
        </p:spPr>
        <p:txBody>
          <a:bodyPr wrap="square" rtlCol="0">
            <a:spAutoFit/>
          </a:bodyPr>
          <a:lstStyle/>
          <a:p>
            <a:r>
              <a:rPr lang="en-GB" sz="1600" b="1" dirty="0">
                <a:solidFill>
                  <a:schemeClr val="accent2"/>
                </a:solidFill>
              </a:rPr>
              <a:t>Provider collaborative membership</a:t>
            </a:r>
          </a:p>
          <a:p>
            <a:endParaRPr lang="en-GB" sz="800" b="1" dirty="0">
              <a:solidFill>
                <a:schemeClr val="accent2"/>
              </a:solidFill>
            </a:endParaRPr>
          </a:p>
          <a:p>
            <a:pPr marL="285750" indent="-285750">
              <a:buClr>
                <a:schemeClr val="accent1"/>
              </a:buClr>
              <a:buFont typeface="Arial" panose="020B0604020202020204" pitchFamily="34" charset="0"/>
              <a:buChar char="•"/>
            </a:pPr>
            <a:r>
              <a:rPr lang="en-GB" sz="1500" dirty="0">
                <a:solidFill>
                  <a:schemeClr val="accent2"/>
                </a:solidFill>
              </a:rPr>
              <a:t>“All in” type – all providers in an ICS</a:t>
            </a:r>
          </a:p>
          <a:p>
            <a:pPr marL="285750" indent="-285750">
              <a:buClr>
                <a:schemeClr val="accent1"/>
              </a:buClr>
              <a:buFont typeface="Arial" panose="020B0604020202020204" pitchFamily="34" charset="0"/>
              <a:buChar char="•"/>
            </a:pPr>
            <a:r>
              <a:rPr lang="en-GB" sz="1500" dirty="0">
                <a:solidFill>
                  <a:schemeClr val="accent2"/>
                </a:solidFill>
              </a:rPr>
              <a:t>Sectoral type – focused on MH, acute, etc</a:t>
            </a:r>
          </a:p>
          <a:p>
            <a:pPr marL="285750" indent="-285750">
              <a:buClr>
                <a:schemeClr val="accent1"/>
              </a:buClr>
              <a:buFont typeface="Arial" panose="020B0604020202020204" pitchFamily="34" charset="0"/>
              <a:buChar char="•"/>
            </a:pPr>
            <a:r>
              <a:rPr lang="en-GB" sz="1500" dirty="0">
                <a:solidFill>
                  <a:schemeClr val="accent2"/>
                </a:solidFill>
              </a:rPr>
              <a:t>Some collabs include non-trust partners </a:t>
            </a:r>
            <a:r>
              <a:rPr lang="en-GB" sz="1500" dirty="0" err="1">
                <a:solidFill>
                  <a:schemeClr val="accent2"/>
                </a:solidFill>
              </a:rPr>
              <a:t>eg</a:t>
            </a:r>
            <a:r>
              <a:rPr lang="en-GB" sz="1500" dirty="0">
                <a:solidFill>
                  <a:schemeClr val="accent2"/>
                </a:solidFill>
              </a:rPr>
              <a:t> charities</a:t>
            </a:r>
          </a:p>
        </p:txBody>
      </p:sp>
    </p:spTree>
    <p:extLst>
      <p:ext uri="{BB962C8B-B14F-4D97-AF65-F5344CB8AC3E}">
        <p14:creationId xmlns:p14="http://schemas.microsoft.com/office/powerpoint/2010/main" val="25645180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NHSP ppt bits 1-3.jpg"/>
          <p:cNvPicPr>
            <a:picLocks noChangeAspect="1"/>
          </p:cNvPicPr>
          <p:nvPr/>
        </p:nvPicPr>
        <p:blipFill rotWithShape="1">
          <a:blip r:embed="rId3">
            <a:extLst>
              <a:ext uri="{28A0092B-C50C-407E-A947-70E740481C1C}">
                <a14:useLocalDpi xmlns:a14="http://schemas.microsoft.com/office/drawing/2010/main" val="0"/>
              </a:ext>
            </a:extLst>
          </a:blip>
          <a:srcRect t="-19756" b="36967"/>
          <a:stretch/>
        </p:blipFill>
        <p:spPr>
          <a:xfrm>
            <a:off x="5228502" y="4623792"/>
            <a:ext cx="3917781" cy="519522"/>
          </a:xfrm>
          <a:prstGeom prst="rect">
            <a:avLst/>
          </a:prstGeom>
        </p:spPr>
      </p:pic>
      <p:pic>
        <p:nvPicPr>
          <p:cNvPr id="5" name="Picture 4" descr="NHSP ppt bits 1-1.jpg"/>
          <p:cNvPicPr>
            <a:picLocks noChangeAspect="1"/>
          </p:cNvPicPr>
          <p:nvPr/>
        </p:nvPicPr>
        <p:blipFill rotWithShape="1">
          <a:blip r:embed="rId4">
            <a:alphaModFix amt="38000"/>
            <a:extLst>
              <a:ext uri="{28A0092B-C50C-407E-A947-70E740481C1C}">
                <a14:useLocalDpi xmlns:a14="http://schemas.microsoft.com/office/drawing/2010/main" val="0"/>
              </a:ext>
            </a:extLst>
          </a:blip>
          <a:srcRect l="10878" t="19184"/>
          <a:stretch/>
        </p:blipFill>
        <p:spPr>
          <a:xfrm>
            <a:off x="0" y="-7327"/>
            <a:ext cx="4727990" cy="769014"/>
          </a:xfrm>
          <a:prstGeom prst="rect">
            <a:avLst/>
          </a:prstGeom>
        </p:spPr>
      </p:pic>
      <p:sp>
        <p:nvSpPr>
          <p:cNvPr id="2" name="Title 1"/>
          <p:cNvSpPr>
            <a:spLocks noGrp="1"/>
          </p:cNvSpPr>
          <p:nvPr>
            <p:ph type="title"/>
          </p:nvPr>
        </p:nvSpPr>
        <p:spPr>
          <a:xfrm>
            <a:off x="144674" y="796211"/>
            <a:ext cx="8674619" cy="379362"/>
          </a:xfrm>
        </p:spPr>
        <p:txBody>
          <a:bodyPr>
            <a:noAutofit/>
          </a:bodyPr>
          <a:lstStyle/>
          <a:p>
            <a:r>
              <a:rPr lang="en-US" sz="2400" dirty="0"/>
              <a:t>Collaboratives in November 2022</a:t>
            </a:r>
          </a:p>
        </p:txBody>
      </p:sp>
      <p:cxnSp>
        <p:nvCxnSpPr>
          <p:cNvPr id="7" name="Straight Connector 6"/>
          <p:cNvCxnSpPr/>
          <p:nvPr/>
        </p:nvCxnSpPr>
        <p:spPr>
          <a:xfrm>
            <a:off x="228600" y="1240669"/>
            <a:ext cx="8686800" cy="1191"/>
          </a:xfrm>
          <a:prstGeom prst="line">
            <a:avLst/>
          </a:prstGeom>
          <a:ln w="12700" cap="flat" cmpd="sng" algn="ctr">
            <a:solidFill>
              <a:schemeClr val="bg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0" name="Content Placeholder 2"/>
          <p:cNvSpPr>
            <a:spLocks noGrp="1"/>
          </p:cNvSpPr>
          <p:nvPr>
            <p:ph idx="1"/>
          </p:nvPr>
        </p:nvSpPr>
        <p:spPr>
          <a:xfrm>
            <a:off x="144674" y="4280659"/>
            <a:ext cx="5526661" cy="629967"/>
          </a:xfrm>
          <a:solidFill>
            <a:schemeClr val="accent1">
              <a:lumMod val="20000"/>
              <a:lumOff val="80000"/>
            </a:schemeClr>
          </a:solidFill>
          <a:ln w="28575">
            <a:solidFill>
              <a:schemeClr val="accent1"/>
            </a:solidFill>
          </a:ln>
        </p:spPr>
        <p:txBody>
          <a:bodyPr>
            <a:noAutofit/>
          </a:bodyPr>
          <a:lstStyle/>
          <a:p>
            <a:pPr marL="0" indent="0">
              <a:buNone/>
            </a:pPr>
            <a:r>
              <a:rPr lang="en-US" sz="1600" b="1" dirty="0"/>
              <a:t>Planning guidance 2022: </a:t>
            </a:r>
            <a:r>
              <a:rPr lang="en-US" sz="1600" dirty="0"/>
              <a:t>Tasks for collaboratives around virtual</a:t>
            </a:r>
          </a:p>
          <a:p>
            <a:pPr marL="0" indent="0">
              <a:buNone/>
            </a:pPr>
            <a:r>
              <a:rPr lang="en-US" sz="1600" dirty="0"/>
              <a:t>wards, inpatient MH services and CYPMH planning.</a:t>
            </a:r>
          </a:p>
          <a:p>
            <a:pPr marL="0" indent="0">
              <a:buNone/>
            </a:pPr>
            <a:endParaRPr lang="en-US" sz="1600" dirty="0"/>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31690" y="189447"/>
            <a:ext cx="1083710" cy="403670"/>
          </a:xfrm>
          <a:prstGeom prst="rect">
            <a:avLst/>
          </a:prstGeom>
        </p:spPr>
      </p:pic>
      <p:pic>
        <p:nvPicPr>
          <p:cNvPr id="9" name="Picture 8">
            <a:extLst>
              <a:ext uri="{FF2B5EF4-FFF2-40B4-BE49-F238E27FC236}">
                <a16:creationId xmlns:a16="http://schemas.microsoft.com/office/drawing/2014/main" id="{EE8FC86E-DD1E-622D-443E-4B77CBB03241}"/>
              </a:ext>
            </a:extLst>
          </p:cNvPr>
          <p:cNvPicPr>
            <a:picLocks noChangeAspect="1"/>
          </p:cNvPicPr>
          <p:nvPr/>
        </p:nvPicPr>
        <p:blipFill>
          <a:blip r:embed="rId6"/>
          <a:stretch>
            <a:fillRect/>
          </a:stretch>
        </p:blipFill>
        <p:spPr>
          <a:xfrm rot="1760085">
            <a:off x="6613025" y="2160203"/>
            <a:ext cx="1754477" cy="2479632"/>
          </a:xfrm>
          <a:prstGeom prst="rect">
            <a:avLst/>
          </a:prstGeom>
        </p:spPr>
      </p:pic>
      <p:pic>
        <p:nvPicPr>
          <p:cNvPr id="4" name="Picture 3">
            <a:extLst>
              <a:ext uri="{FF2B5EF4-FFF2-40B4-BE49-F238E27FC236}">
                <a16:creationId xmlns:a16="http://schemas.microsoft.com/office/drawing/2014/main" id="{4472C531-DA4D-024A-CA58-EC50D79BA350}"/>
              </a:ext>
            </a:extLst>
          </p:cNvPr>
          <p:cNvPicPr>
            <a:picLocks noChangeAspect="1"/>
          </p:cNvPicPr>
          <p:nvPr/>
        </p:nvPicPr>
        <p:blipFill rotWithShape="1">
          <a:blip r:embed="rId7"/>
          <a:srcRect l="5170" t="4108" r="3974"/>
          <a:stretch/>
        </p:blipFill>
        <p:spPr>
          <a:xfrm rot="1697983">
            <a:off x="6128091" y="1503979"/>
            <a:ext cx="1955059" cy="1390204"/>
          </a:xfrm>
          <a:custGeom>
            <a:avLst/>
            <a:gdLst>
              <a:gd name="connsiteX0" fmla="*/ 0 w 1955059"/>
              <a:gd name="connsiteY0" fmla="*/ 0 h 1390204"/>
              <a:gd name="connsiteX1" fmla="*/ 488765 w 1955059"/>
              <a:gd name="connsiteY1" fmla="*/ 0 h 1390204"/>
              <a:gd name="connsiteX2" fmla="*/ 918878 w 1955059"/>
              <a:gd name="connsiteY2" fmla="*/ 0 h 1390204"/>
              <a:gd name="connsiteX3" fmla="*/ 1348991 w 1955059"/>
              <a:gd name="connsiteY3" fmla="*/ 0 h 1390204"/>
              <a:gd name="connsiteX4" fmla="*/ 1955059 w 1955059"/>
              <a:gd name="connsiteY4" fmla="*/ 0 h 1390204"/>
              <a:gd name="connsiteX5" fmla="*/ 1955059 w 1955059"/>
              <a:gd name="connsiteY5" fmla="*/ 463401 h 1390204"/>
              <a:gd name="connsiteX6" fmla="*/ 1955059 w 1955059"/>
              <a:gd name="connsiteY6" fmla="*/ 912901 h 1390204"/>
              <a:gd name="connsiteX7" fmla="*/ 1955059 w 1955059"/>
              <a:gd name="connsiteY7" fmla="*/ 1390204 h 1390204"/>
              <a:gd name="connsiteX8" fmla="*/ 1505395 w 1955059"/>
              <a:gd name="connsiteY8" fmla="*/ 1390204 h 1390204"/>
              <a:gd name="connsiteX9" fmla="*/ 997080 w 1955059"/>
              <a:gd name="connsiteY9" fmla="*/ 1390204 h 1390204"/>
              <a:gd name="connsiteX10" fmla="*/ 469214 w 1955059"/>
              <a:gd name="connsiteY10" fmla="*/ 1390204 h 1390204"/>
              <a:gd name="connsiteX11" fmla="*/ 0 w 1955059"/>
              <a:gd name="connsiteY11" fmla="*/ 1390204 h 1390204"/>
              <a:gd name="connsiteX12" fmla="*/ 0 w 1955059"/>
              <a:gd name="connsiteY12" fmla="*/ 926803 h 1390204"/>
              <a:gd name="connsiteX13" fmla="*/ 0 w 1955059"/>
              <a:gd name="connsiteY13" fmla="*/ 463401 h 1390204"/>
              <a:gd name="connsiteX14" fmla="*/ 0 w 1955059"/>
              <a:gd name="connsiteY14" fmla="*/ 0 h 1390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5059" h="1390204" fill="none" extrusionOk="0">
                <a:moveTo>
                  <a:pt x="0" y="0"/>
                </a:moveTo>
                <a:cubicBezTo>
                  <a:pt x="158038" y="-11194"/>
                  <a:pt x="341965" y="48993"/>
                  <a:pt x="488765" y="0"/>
                </a:cubicBezTo>
                <a:cubicBezTo>
                  <a:pt x="635566" y="-48993"/>
                  <a:pt x="760053" y="6165"/>
                  <a:pt x="918878" y="0"/>
                </a:cubicBezTo>
                <a:cubicBezTo>
                  <a:pt x="1077703" y="-6165"/>
                  <a:pt x="1140638" y="18142"/>
                  <a:pt x="1348991" y="0"/>
                </a:cubicBezTo>
                <a:cubicBezTo>
                  <a:pt x="1557344" y="-18142"/>
                  <a:pt x="1671489" y="28700"/>
                  <a:pt x="1955059" y="0"/>
                </a:cubicBezTo>
                <a:cubicBezTo>
                  <a:pt x="1978985" y="220452"/>
                  <a:pt x="1928013" y="256963"/>
                  <a:pt x="1955059" y="463401"/>
                </a:cubicBezTo>
                <a:cubicBezTo>
                  <a:pt x="1982105" y="669839"/>
                  <a:pt x="1935367" y="721200"/>
                  <a:pt x="1955059" y="912901"/>
                </a:cubicBezTo>
                <a:cubicBezTo>
                  <a:pt x="1974751" y="1104602"/>
                  <a:pt x="1937588" y="1214782"/>
                  <a:pt x="1955059" y="1390204"/>
                </a:cubicBezTo>
                <a:cubicBezTo>
                  <a:pt x="1747958" y="1426294"/>
                  <a:pt x="1636159" y="1366703"/>
                  <a:pt x="1505395" y="1390204"/>
                </a:cubicBezTo>
                <a:cubicBezTo>
                  <a:pt x="1374631" y="1413705"/>
                  <a:pt x="1108598" y="1341151"/>
                  <a:pt x="997080" y="1390204"/>
                </a:cubicBezTo>
                <a:cubicBezTo>
                  <a:pt x="885563" y="1439257"/>
                  <a:pt x="631799" y="1383596"/>
                  <a:pt x="469214" y="1390204"/>
                </a:cubicBezTo>
                <a:cubicBezTo>
                  <a:pt x="306629" y="1396812"/>
                  <a:pt x="111903" y="1351338"/>
                  <a:pt x="0" y="1390204"/>
                </a:cubicBezTo>
                <a:cubicBezTo>
                  <a:pt x="-13093" y="1167361"/>
                  <a:pt x="25836" y="1105455"/>
                  <a:pt x="0" y="926803"/>
                </a:cubicBezTo>
                <a:cubicBezTo>
                  <a:pt x="-25836" y="748151"/>
                  <a:pt x="20368" y="623792"/>
                  <a:pt x="0" y="463401"/>
                </a:cubicBezTo>
                <a:cubicBezTo>
                  <a:pt x="-20368" y="303010"/>
                  <a:pt x="22304" y="153211"/>
                  <a:pt x="0" y="0"/>
                </a:cubicBezTo>
                <a:close/>
              </a:path>
              <a:path w="1955059" h="1390204" stroke="0" extrusionOk="0">
                <a:moveTo>
                  <a:pt x="0" y="0"/>
                </a:moveTo>
                <a:cubicBezTo>
                  <a:pt x="100695" y="-45591"/>
                  <a:pt x="263404" y="9433"/>
                  <a:pt x="488765" y="0"/>
                </a:cubicBezTo>
                <a:cubicBezTo>
                  <a:pt x="714126" y="-9433"/>
                  <a:pt x="889117" y="45036"/>
                  <a:pt x="997080" y="0"/>
                </a:cubicBezTo>
                <a:cubicBezTo>
                  <a:pt x="1105044" y="-45036"/>
                  <a:pt x="1349174" y="23663"/>
                  <a:pt x="1524946" y="0"/>
                </a:cubicBezTo>
                <a:cubicBezTo>
                  <a:pt x="1700718" y="-23663"/>
                  <a:pt x="1784207" y="31994"/>
                  <a:pt x="1955059" y="0"/>
                </a:cubicBezTo>
                <a:cubicBezTo>
                  <a:pt x="2005262" y="158959"/>
                  <a:pt x="1915990" y="223058"/>
                  <a:pt x="1955059" y="435597"/>
                </a:cubicBezTo>
                <a:cubicBezTo>
                  <a:pt x="1994128" y="648136"/>
                  <a:pt x="1940044" y="685279"/>
                  <a:pt x="1955059" y="871195"/>
                </a:cubicBezTo>
                <a:cubicBezTo>
                  <a:pt x="1970074" y="1057111"/>
                  <a:pt x="1895148" y="1131702"/>
                  <a:pt x="1955059" y="1390204"/>
                </a:cubicBezTo>
                <a:cubicBezTo>
                  <a:pt x="1795905" y="1427137"/>
                  <a:pt x="1619207" y="1381713"/>
                  <a:pt x="1427193" y="1390204"/>
                </a:cubicBezTo>
                <a:cubicBezTo>
                  <a:pt x="1235179" y="1398695"/>
                  <a:pt x="1168864" y="1369778"/>
                  <a:pt x="918878" y="1390204"/>
                </a:cubicBezTo>
                <a:cubicBezTo>
                  <a:pt x="668893" y="1410630"/>
                  <a:pt x="636667" y="1380694"/>
                  <a:pt x="430113" y="1390204"/>
                </a:cubicBezTo>
                <a:cubicBezTo>
                  <a:pt x="223559" y="1399714"/>
                  <a:pt x="180421" y="1389544"/>
                  <a:pt x="0" y="1390204"/>
                </a:cubicBezTo>
                <a:cubicBezTo>
                  <a:pt x="-38408" y="1248705"/>
                  <a:pt x="6991" y="1170506"/>
                  <a:pt x="0" y="968509"/>
                </a:cubicBezTo>
                <a:cubicBezTo>
                  <a:pt x="-6991" y="766512"/>
                  <a:pt x="28380" y="604268"/>
                  <a:pt x="0" y="491205"/>
                </a:cubicBezTo>
                <a:cubicBezTo>
                  <a:pt x="-28380" y="378142"/>
                  <a:pt x="35700" y="211060"/>
                  <a:pt x="0" y="0"/>
                </a:cubicBezTo>
                <a:close/>
              </a:path>
            </a:pathLst>
          </a:custGeom>
          <a:ln>
            <a:solidFill>
              <a:schemeClr val="tx1"/>
            </a:solidFill>
            <a:extLst>
              <a:ext uri="{C807C97D-BFC1-408E-A445-0C87EB9F89A2}">
                <ask:lineSketchStyleProps xmlns:ask="http://schemas.microsoft.com/office/drawing/2018/sketchyshapes" sd="3672351056">
                  <a:prstGeom prst="rect">
                    <a:avLst/>
                  </a:prstGeom>
                  <ask:type>
                    <ask:lineSketchScribble/>
                  </ask:type>
                </ask:lineSketchStyleProps>
              </a:ext>
            </a:extLst>
          </a:ln>
        </p:spPr>
      </p:pic>
      <p:graphicFrame>
        <p:nvGraphicFramePr>
          <p:cNvPr id="12" name="Diagram 11">
            <a:extLst>
              <a:ext uri="{FF2B5EF4-FFF2-40B4-BE49-F238E27FC236}">
                <a16:creationId xmlns:a16="http://schemas.microsoft.com/office/drawing/2014/main" id="{7D2DAFB9-FE91-3F51-2A55-D6F2CE0DBC2A}"/>
              </a:ext>
            </a:extLst>
          </p:cNvPr>
          <p:cNvGraphicFramePr/>
          <p:nvPr>
            <p:extLst>
              <p:ext uri="{D42A27DB-BD31-4B8C-83A1-F6EECF244321}">
                <p14:modId xmlns:p14="http://schemas.microsoft.com/office/powerpoint/2010/main" val="304297461"/>
              </p:ext>
            </p:extLst>
          </p:nvPr>
        </p:nvGraphicFramePr>
        <p:xfrm>
          <a:off x="144674" y="1608952"/>
          <a:ext cx="5526661" cy="267170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3" name="TextBox 2">
            <a:extLst>
              <a:ext uri="{FF2B5EF4-FFF2-40B4-BE49-F238E27FC236}">
                <a16:creationId xmlns:a16="http://schemas.microsoft.com/office/drawing/2014/main" id="{48DF3D98-6641-69E8-B98B-63B1751B0B1D}"/>
              </a:ext>
            </a:extLst>
          </p:cNvPr>
          <p:cNvSpPr txBox="1"/>
          <p:nvPr/>
        </p:nvSpPr>
        <p:spPr>
          <a:xfrm>
            <a:off x="2092493" y="1322292"/>
            <a:ext cx="1631022" cy="369332"/>
          </a:xfrm>
          <a:prstGeom prst="rect">
            <a:avLst/>
          </a:prstGeom>
          <a:solidFill>
            <a:schemeClr val="accent1"/>
          </a:solidFill>
        </p:spPr>
        <p:txBody>
          <a:bodyPr wrap="square" rtlCol="0">
            <a:spAutoFit/>
          </a:bodyPr>
          <a:lstStyle/>
          <a:p>
            <a:pPr algn="ctr"/>
            <a:r>
              <a:rPr lang="en-GB" dirty="0">
                <a:solidFill>
                  <a:schemeClr val="bg1"/>
                </a:solidFill>
              </a:rPr>
              <a:t>Areas of focus </a:t>
            </a:r>
          </a:p>
        </p:txBody>
      </p:sp>
    </p:spTree>
    <p:extLst>
      <p:ext uri="{BB962C8B-B14F-4D97-AF65-F5344CB8AC3E}">
        <p14:creationId xmlns:p14="http://schemas.microsoft.com/office/powerpoint/2010/main" val="251180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HSP ppt bits 1-1.jpg"/>
          <p:cNvPicPr>
            <a:picLocks noChangeAspect="1"/>
          </p:cNvPicPr>
          <p:nvPr/>
        </p:nvPicPr>
        <p:blipFill rotWithShape="1">
          <a:blip r:embed="rId3">
            <a:alphaModFix amt="38000"/>
            <a:extLst>
              <a:ext uri="{28A0092B-C50C-407E-A947-70E740481C1C}">
                <a14:useLocalDpi xmlns:a14="http://schemas.microsoft.com/office/drawing/2010/main" val="0"/>
              </a:ext>
            </a:extLst>
          </a:blip>
          <a:srcRect l="10878" t="19184"/>
          <a:stretch/>
        </p:blipFill>
        <p:spPr>
          <a:xfrm>
            <a:off x="0" y="-7327"/>
            <a:ext cx="4727990" cy="769014"/>
          </a:xfrm>
          <a:prstGeom prst="rect">
            <a:avLst/>
          </a:prstGeom>
        </p:spPr>
      </p:pic>
      <p:sp>
        <p:nvSpPr>
          <p:cNvPr id="2" name="Title 1"/>
          <p:cNvSpPr>
            <a:spLocks noGrp="1"/>
          </p:cNvSpPr>
          <p:nvPr>
            <p:ph type="title"/>
          </p:nvPr>
        </p:nvSpPr>
        <p:spPr>
          <a:xfrm>
            <a:off x="144674" y="796211"/>
            <a:ext cx="8674619" cy="379362"/>
          </a:xfrm>
        </p:spPr>
        <p:txBody>
          <a:bodyPr>
            <a:noAutofit/>
          </a:bodyPr>
          <a:lstStyle/>
          <a:p>
            <a:r>
              <a:rPr lang="en-US" sz="2400" dirty="0"/>
              <a:t>Enablers</a:t>
            </a:r>
          </a:p>
        </p:txBody>
      </p:sp>
      <p:cxnSp>
        <p:nvCxnSpPr>
          <p:cNvPr id="7" name="Straight Connector 6"/>
          <p:cNvCxnSpPr/>
          <p:nvPr/>
        </p:nvCxnSpPr>
        <p:spPr>
          <a:xfrm>
            <a:off x="228600" y="1240669"/>
            <a:ext cx="8686800" cy="1191"/>
          </a:xfrm>
          <a:prstGeom prst="line">
            <a:avLst/>
          </a:prstGeom>
          <a:ln w="12700" cap="flat" cmpd="sng" algn="ctr">
            <a:solidFill>
              <a:schemeClr val="bg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31690" y="189447"/>
            <a:ext cx="1083710" cy="403670"/>
          </a:xfrm>
          <a:prstGeom prst="rect">
            <a:avLst/>
          </a:prstGeom>
        </p:spPr>
      </p:pic>
      <p:pic>
        <p:nvPicPr>
          <p:cNvPr id="8" name="Picture 7" descr="NHSP ppt bits 1-3.jpg"/>
          <p:cNvPicPr>
            <a:picLocks noChangeAspect="1"/>
          </p:cNvPicPr>
          <p:nvPr/>
        </p:nvPicPr>
        <p:blipFill rotWithShape="1">
          <a:blip r:embed="rId5">
            <a:extLst>
              <a:ext uri="{28A0092B-C50C-407E-A947-70E740481C1C}">
                <a14:useLocalDpi xmlns:a14="http://schemas.microsoft.com/office/drawing/2010/main" val="0"/>
              </a:ext>
            </a:extLst>
          </a:blip>
          <a:srcRect t="-19756" b="36967"/>
          <a:stretch/>
        </p:blipFill>
        <p:spPr>
          <a:xfrm>
            <a:off x="5228502" y="4623792"/>
            <a:ext cx="3917781" cy="519522"/>
          </a:xfrm>
          <a:prstGeom prst="rect">
            <a:avLst/>
          </a:prstGeom>
        </p:spPr>
      </p:pic>
      <p:graphicFrame>
        <p:nvGraphicFramePr>
          <p:cNvPr id="9" name="Diagram 8">
            <a:extLst>
              <a:ext uri="{FF2B5EF4-FFF2-40B4-BE49-F238E27FC236}">
                <a16:creationId xmlns:a16="http://schemas.microsoft.com/office/drawing/2014/main" id="{C95FCACB-6778-9788-3567-915C48D5644D}"/>
              </a:ext>
            </a:extLst>
          </p:cNvPr>
          <p:cNvGraphicFramePr/>
          <p:nvPr>
            <p:extLst>
              <p:ext uri="{D42A27DB-BD31-4B8C-83A1-F6EECF244321}">
                <p14:modId xmlns:p14="http://schemas.microsoft.com/office/powerpoint/2010/main" val="866154097"/>
              </p:ext>
            </p:extLst>
          </p:nvPr>
        </p:nvGraphicFramePr>
        <p:xfrm>
          <a:off x="484874" y="1242064"/>
          <a:ext cx="8174251" cy="3769619"/>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3969018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HSP ppt bits 1-1.jpg"/>
          <p:cNvPicPr>
            <a:picLocks noChangeAspect="1"/>
          </p:cNvPicPr>
          <p:nvPr/>
        </p:nvPicPr>
        <p:blipFill rotWithShape="1">
          <a:blip r:embed="rId3">
            <a:alphaModFix amt="38000"/>
            <a:extLst>
              <a:ext uri="{28A0092B-C50C-407E-A947-70E740481C1C}">
                <a14:useLocalDpi xmlns:a14="http://schemas.microsoft.com/office/drawing/2010/main" val="0"/>
              </a:ext>
            </a:extLst>
          </a:blip>
          <a:srcRect l="10878" t="19184"/>
          <a:stretch/>
        </p:blipFill>
        <p:spPr>
          <a:xfrm>
            <a:off x="0" y="-7327"/>
            <a:ext cx="4727990" cy="769014"/>
          </a:xfrm>
          <a:prstGeom prst="rect">
            <a:avLst/>
          </a:prstGeom>
        </p:spPr>
      </p:pic>
      <p:sp>
        <p:nvSpPr>
          <p:cNvPr id="2" name="Title 1"/>
          <p:cNvSpPr>
            <a:spLocks noGrp="1"/>
          </p:cNvSpPr>
          <p:nvPr>
            <p:ph type="title"/>
          </p:nvPr>
        </p:nvSpPr>
        <p:spPr>
          <a:xfrm>
            <a:off x="144674" y="796211"/>
            <a:ext cx="8674619" cy="379362"/>
          </a:xfrm>
        </p:spPr>
        <p:txBody>
          <a:bodyPr>
            <a:noAutofit/>
          </a:bodyPr>
          <a:lstStyle/>
          <a:p>
            <a:r>
              <a:rPr lang="en-US" sz="2400" dirty="0"/>
              <a:t>NHS England support</a:t>
            </a:r>
          </a:p>
        </p:txBody>
      </p:sp>
      <p:cxnSp>
        <p:nvCxnSpPr>
          <p:cNvPr id="7" name="Straight Connector 6"/>
          <p:cNvCxnSpPr/>
          <p:nvPr/>
        </p:nvCxnSpPr>
        <p:spPr>
          <a:xfrm>
            <a:off x="228600" y="1240669"/>
            <a:ext cx="8686800" cy="1191"/>
          </a:xfrm>
          <a:prstGeom prst="line">
            <a:avLst/>
          </a:prstGeom>
          <a:ln w="12700" cap="flat" cmpd="sng" algn="ctr">
            <a:solidFill>
              <a:schemeClr val="bg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31690" y="189447"/>
            <a:ext cx="1083710" cy="403670"/>
          </a:xfrm>
          <a:prstGeom prst="rect">
            <a:avLst/>
          </a:prstGeom>
        </p:spPr>
      </p:pic>
      <p:pic>
        <p:nvPicPr>
          <p:cNvPr id="8" name="Picture 7" descr="NHSP ppt bits 1-3.jpg"/>
          <p:cNvPicPr>
            <a:picLocks noChangeAspect="1"/>
          </p:cNvPicPr>
          <p:nvPr/>
        </p:nvPicPr>
        <p:blipFill rotWithShape="1">
          <a:blip r:embed="rId5">
            <a:extLst>
              <a:ext uri="{28A0092B-C50C-407E-A947-70E740481C1C}">
                <a14:useLocalDpi xmlns:a14="http://schemas.microsoft.com/office/drawing/2010/main" val="0"/>
              </a:ext>
            </a:extLst>
          </a:blip>
          <a:srcRect t="-19756" b="36967"/>
          <a:stretch/>
        </p:blipFill>
        <p:spPr>
          <a:xfrm>
            <a:off x="5228502" y="4623792"/>
            <a:ext cx="3917781" cy="519522"/>
          </a:xfrm>
          <a:prstGeom prst="rect">
            <a:avLst/>
          </a:prstGeom>
        </p:spPr>
      </p:pic>
      <p:sp>
        <p:nvSpPr>
          <p:cNvPr id="12" name="Rectangle: Rounded Corners 11">
            <a:extLst>
              <a:ext uri="{FF2B5EF4-FFF2-40B4-BE49-F238E27FC236}">
                <a16:creationId xmlns:a16="http://schemas.microsoft.com/office/drawing/2014/main" id="{0A698B4D-E7A5-5B7C-AC6F-E3064D0C7A0E}"/>
              </a:ext>
            </a:extLst>
          </p:cNvPr>
          <p:cNvSpPr/>
          <p:nvPr/>
        </p:nvSpPr>
        <p:spPr>
          <a:xfrm>
            <a:off x="228601" y="1373558"/>
            <a:ext cx="4129023" cy="3491701"/>
          </a:xfrm>
          <a:prstGeom prst="roundRect">
            <a:avLst/>
          </a:prstGeom>
          <a:solidFill>
            <a:schemeClr val="accent1">
              <a:lumMod val="20000"/>
              <a:lumOff val="80000"/>
            </a:schemeClr>
          </a:solidFill>
          <a:ln w="38100"/>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b="1" dirty="0">
                <a:solidFill>
                  <a:schemeClr val="tx1"/>
                </a:solidFill>
              </a:rPr>
              <a:t>Maturity matrix</a:t>
            </a:r>
          </a:p>
          <a:p>
            <a:pPr algn="ctr"/>
            <a:endParaRPr lang="en-GB" dirty="0">
              <a:solidFill>
                <a:schemeClr val="tx1"/>
              </a:solidFill>
            </a:endParaRPr>
          </a:p>
          <a:p>
            <a:pPr algn="ctr"/>
            <a:r>
              <a:rPr lang="en-GB" dirty="0">
                <a:solidFill>
                  <a:schemeClr val="tx1"/>
                </a:solidFill>
              </a:rPr>
              <a:t>Purpose: a tool for local use to show what good looks like.</a:t>
            </a:r>
          </a:p>
          <a:p>
            <a:pPr algn="ctr"/>
            <a:r>
              <a:rPr lang="en-GB" dirty="0">
                <a:solidFill>
                  <a:schemeClr val="tx1"/>
                </a:solidFill>
              </a:rPr>
              <a:t>Unclear whether it will be optional or compulsory</a:t>
            </a:r>
          </a:p>
          <a:p>
            <a:pPr algn="ctr"/>
            <a:r>
              <a:rPr lang="en-GB" dirty="0">
                <a:solidFill>
                  <a:schemeClr val="tx1"/>
                </a:solidFill>
              </a:rPr>
              <a:t>Testing with collabs this winter.</a:t>
            </a:r>
          </a:p>
          <a:p>
            <a:pPr algn="ctr"/>
            <a:r>
              <a:rPr lang="en-GB" dirty="0">
                <a:solidFill>
                  <a:schemeClr val="tx1"/>
                </a:solidFill>
              </a:rPr>
              <a:t>Due: New year.</a:t>
            </a:r>
          </a:p>
          <a:p>
            <a:pPr algn="ctr"/>
            <a:endParaRPr lang="en-GB" dirty="0"/>
          </a:p>
          <a:p>
            <a:pPr algn="ctr"/>
            <a:endParaRPr lang="en-GB" dirty="0"/>
          </a:p>
        </p:txBody>
      </p:sp>
      <p:sp>
        <p:nvSpPr>
          <p:cNvPr id="13" name="Rectangle: Rounded Corners 12">
            <a:extLst>
              <a:ext uri="{FF2B5EF4-FFF2-40B4-BE49-F238E27FC236}">
                <a16:creationId xmlns:a16="http://schemas.microsoft.com/office/drawing/2014/main" id="{3071458D-D77B-95B1-C7BB-576177D3A793}"/>
              </a:ext>
            </a:extLst>
          </p:cNvPr>
          <p:cNvSpPr/>
          <p:nvPr/>
        </p:nvSpPr>
        <p:spPr>
          <a:xfrm>
            <a:off x="4786376" y="1373557"/>
            <a:ext cx="4129023" cy="3491701"/>
          </a:xfrm>
          <a:prstGeom prst="roundRect">
            <a:avLst/>
          </a:prstGeom>
          <a:solidFill>
            <a:schemeClr val="accent2">
              <a:lumMod val="20000"/>
              <a:lumOff val="80000"/>
            </a:schemeClr>
          </a:solidFill>
          <a:ln w="3810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b="1" dirty="0">
                <a:solidFill>
                  <a:schemeClr val="tx1"/>
                </a:solidFill>
              </a:rPr>
              <a:t>Innovation accelerators</a:t>
            </a:r>
          </a:p>
          <a:p>
            <a:pPr algn="ctr"/>
            <a:endParaRPr lang="en-GB" dirty="0">
              <a:solidFill>
                <a:schemeClr val="tx1"/>
              </a:solidFill>
            </a:endParaRPr>
          </a:p>
          <a:p>
            <a:pPr algn="ctr"/>
            <a:r>
              <a:rPr lang="en-GB" dirty="0">
                <a:solidFill>
                  <a:schemeClr val="tx1"/>
                </a:solidFill>
              </a:rPr>
              <a:t>Purpose: understand development needs, source support, and capture learning.</a:t>
            </a:r>
          </a:p>
          <a:p>
            <a:pPr algn="ctr"/>
            <a:r>
              <a:rPr lang="en-GB" dirty="0">
                <a:solidFill>
                  <a:schemeClr val="tx1"/>
                </a:solidFill>
              </a:rPr>
              <a:t>Cohort of around eight collabs spanning </a:t>
            </a:r>
            <a:r>
              <a:rPr lang="en-GB">
                <a:solidFill>
                  <a:schemeClr val="tx1"/>
                </a:solidFill>
              </a:rPr>
              <a:t>all regions, sectors, </a:t>
            </a:r>
            <a:r>
              <a:rPr lang="en-GB" dirty="0">
                <a:solidFill>
                  <a:schemeClr val="tx1"/>
                </a:solidFill>
              </a:rPr>
              <a:t>and stages of development.</a:t>
            </a:r>
          </a:p>
          <a:p>
            <a:pPr algn="ctr"/>
            <a:r>
              <a:rPr lang="en-GB" dirty="0">
                <a:solidFill>
                  <a:schemeClr val="tx1"/>
                </a:solidFill>
              </a:rPr>
              <a:t>Expressions of interest due 9 Dec; cohort selected by Christmas.</a:t>
            </a:r>
          </a:p>
        </p:txBody>
      </p:sp>
    </p:spTree>
    <p:extLst>
      <p:ext uri="{BB962C8B-B14F-4D97-AF65-F5344CB8AC3E}">
        <p14:creationId xmlns:p14="http://schemas.microsoft.com/office/powerpoint/2010/main" val="16417236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HSP ppt bits 1-1.jpg"/>
          <p:cNvPicPr>
            <a:picLocks noChangeAspect="1"/>
          </p:cNvPicPr>
          <p:nvPr/>
        </p:nvPicPr>
        <p:blipFill rotWithShape="1">
          <a:blip r:embed="rId3">
            <a:alphaModFix amt="38000"/>
            <a:extLst>
              <a:ext uri="{28A0092B-C50C-407E-A947-70E740481C1C}">
                <a14:useLocalDpi xmlns:a14="http://schemas.microsoft.com/office/drawing/2010/main" val="0"/>
              </a:ext>
            </a:extLst>
          </a:blip>
          <a:srcRect l="10878" t="19184"/>
          <a:stretch/>
        </p:blipFill>
        <p:spPr>
          <a:xfrm>
            <a:off x="0" y="-7327"/>
            <a:ext cx="4727990" cy="769014"/>
          </a:xfrm>
          <a:prstGeom prst="rect">
            <a:avLst/>
          </a:prstGeom>
        </p:spPr>
      </p:pic>
      <p:sp>
        <p:nvSpPr>
          <p:cNvPr id="2" name="Title 1"/>
          <p:cNvSpPr>
            <a:spLocks noGrp="1"/>
          </p:cNvSpPr>
          <p:nvPr>
            <p:ph type="title"/>
          </p:nvPr>
        </p:nvSpPr>
        <p:spPr>
          <a:xfrm>
            <a:off x="144674" y="796211"/>
            <a:ext cx="8674619" cy="379362"/>
          </a:xfrm>
        </p:spPr>
        <p:txBody>
          <a:bodyPr>
            <a:noAutofit/>
          </a:bodyPr>
          <a:lstStyle/>
          <a:p>
            <a:r>
              <a:rPr lang="en-US" sz="2400" dirty="0"/>
              <a:t>Takeaway messages</a:t>
            </a:r>
          </a:p>
        </p:txBody>
      </p:sp>
      <p:cxnSp>
        <p:nvCxnSpPr>
          <p:cNvPr id="7" name="Straight Connector 6"/>
          <p:cNvCxnSpPr/>
          <p:nvPr/>
        </p:nvCxnSpPr>
        <p:spPr>
          <a:xfrm>
            <a:off x="228600" y="1240669"/>
            <a:ext cx="8686800" cy="1191"/>
          </a:xfrm>
          <a:prstGeom prst="line">
            <a:avLst/>
          </a:prstGeom>
          <a:ln w="12700" cap="flat" cmpd="sng" algn="ctr">
            <a:solidFill>
              <a:schemeClr val="bg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31690" y="189447"/>
            <a:ext cx="1083710" cy="403670"/>
          </a:xfrm>
          <a:prstGeom prst="rect">
            <a:avLst/>
          </a:prstGeom>
        </p:spPr>
      </p:pic>
      <p:pic>
        <p:nvPicPr>
          <p:cNvPr id="8" name="Picture 7" descr="NHSP ppt bits 1-3.jpg"/>
          <p:cNvPicPr>
            <a:picLocks noChangeAspect="1"/>
          </p:cNvPicPr>
          <p:nvPr/>
        </p:nvPicPr>
        <p:blipFill rotWithShape="1">
          <a:blip r:embed="rId5">
            <a:extLst>
              <a:ext uri="{28A0092B-C50C-407E-A947-70E740481C1C}">
                <a14:useLocalDpi xmlns:a14="http://schemas.microsoft.com/office/drawing/2010/main" val="0"/>
              </a:ext>
            </a:extLst>
          </a:blip>
          <a:srcRect t="-19756" b="36967"/>
          <a:stretch/>
        </p:blipFill>
        <p:spPr>
          <a:xfrm>
            <a:off x="5228502" y="4623792"/>
            <a:ext cx="3917781" cy="519522"/>
          </a:xfrm>
          <a:prstGeom prst="rect">
            <a:avLst/>
          </a:prstGeom>
        </p:spPr>
      </p:pic>
      <p:grpSp>
        <p:nvGrpSpPr>
          <p:cNvPr id="4" name="Group 3">
            <a:extLst>
              <a:ext uri="{FF2B5EF4-FFF2-40B4-BE49-F238E27FC236}">
                <a16:creationId xmlns:a16="http://schemas.microsoft.com/office/drawing/2014/main" id="{7E43548D-6F11-9290-ABCF-8C5F089B45D2}"/>
              </a:ext>
            </a:extLst>
          </p:cNvPr>
          <p:cNvGrpSpPr/>
          <p:nvPr/>
        </p:nvGrpSpPr>
        <p:grpSpPr>
          <a:xfrm>
            <a:off x="177700" y="2169571"/>
            <a:ext cx="8674100" cy="536294"/>
            <a:chOff x="0" y="989"/>
            <a:chExt cx="8674100" cy="536294"/>
          </a:xfrm>
          <a:solidFill>
            <a:schemeClr val="accent1"/>
          </a:solidFill>
        </p:grpSpPr>
        <p:sp>
          <p:nvSpPr>
            <p:cNvPr id="6" name="Rectangle: Rounded Corners 5">
              <a:extLst>
                <a:ext uri="{FF2B5EF4-FFF2-40B4-BE49-F238E27FC236}">
                  <a16:creationId xmlns:a16="http://schemas.microsoft.com/office/drawing/2014/main" id="{4890431B-6B3F-C47D-6080-1AE65F5F674B}"/>
                </a:ext>
              </a:extLst>
            </p:cNvPr>
            <p:cNvSpPr/>
            <p:nvPr/>
          </p:nvSpPr>
          <p:spPr>
            <a:xfrm>
              <a:off x="0" y="989"/>
              <a:ext cx="8674100" cy="536294"/>
            </a:xfrm>
            <a:prstGeom prst="roundRect">
              <a:avLst/>
            </a:prstGeom>
            <a:grp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9" name="Rectangle: Rounded Corners 4">
              <a:extLst>
                <a:ext uri="{FF2B5EF4-FFF2-40B4-BE49-F238E27FC236}">
                  <a16:creationId xmlns:a16="http://schemas.microsoft.com/office/drawing/2014/main" id="{D3922ED4-17B9-70AF-D639-B94311792625}"/>
                </a:ext>
              </a:extLst>
            </p:cNvPr>
            <p:cNvSpPr txBox="1"/>
            <p:nvPr/>
          </p:nvSpPr>
          <p:spPr>
            <a:xfrm>
              <a:off x="26180" y="27169"/>
              <a:ext cx="8621740" cy="483934"/>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en-GB" b="1" kern="1200" dirty="0"/>
                <a:t>Vision is for collaboratives to play a key leadership role locally </a:t>
              </a:r>
            </a:p>
          </p:txBody>
        </p:sp>
      </p:grpSp>
      <p:grpSp>
        <p:nvGrpSpPr>
          <p:cNvPr id="14" name="Group 13">
            <a:extLst>
              <a:ext uri="{FF2B5EF4-FFF2-40B4-BE49-F238E27FC236}">
                <a16:creationId xmlns:a16="http://schemas.microsoft.com/office/drawing/2014/main" id="{87D9C979-2C18-D920-B56E-66E0F2FF7939}"/>
              </a:ext>
            </a:extLst>
          </p:cNvPr>
          <p:cNvGrpSpPr/>
          <p:nvPr/>
        </p:nvGrpSpPr>
        <p:grpSpPr>
          <a:xfrm>
            <a:off x="177700" y="2742368"/>
            <a:ext cx="8674100" cy="536294"/>
            <a:chOff x="0" y="989"/>
            <a:chExt cx="8674100" cy="536294"/>
          </a:xfrm>
          <a:solidFill>
            <a:schemeClr val="accent4"/>
          </a:solidFill>
        </p:grpSpPr>
        <p:sp>
          <p:nvSpPr>
            <p:cNvPr id="15" name="Rectangle: Rounded Corners 14">
              <a:extLst>
                <a:ext uri="{FF2B5EF4-FFF2-40B4-BE49-F238E27FC236}">
                  <a16:creationId xmlns:a16="http://schemas.microsoft.com/office/drawing/2014/main" id="{693D3697-F00B-C1AA-075E-9DED80325366}"/>
                </a:ext>
              </a:extLst>
            </p:cNvPr>
            <p:cNvSpPr/>
            <p:nvPr/>
          </p:nvSpPr>
          <p:spPr>
            <a:xfrm>
              <a:off x="0" y="989"/>
              <a:ext cx="8674100" cy="536294"/>
            </a:xfrm>
            <a:prstGeom prst="roundRect">
              <a:avLst/>
            </a:prstGeom>
            <a:grp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6" name="Rectangle: Rounded Corners 4">
              <a:extLst>
                <a:ext uri="{FF2B5EF4-FFF2-40B4-BE49-F238E27FC236}">
                  <a16:creationId xmlns:a16="http://schemas.microsoft.com/office/drawing/2014/main" id="{E161E1E5-5D90-27E0-03CC-F6B6860CBAEA}"/>
                </a:ext>
              </a:extLst>
            </p:cNvPr>
            <p:cNvSpPr txBox="1"/>
            <p:nvPr/>
          </p:nvSpPr>
          <p:spPr>
            <a:xfrm>
              <a:off x="26180" y="27169"/>
              <a:ext cx="8621740" cy="483934"/>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en-GB" b="1" kern="1200" dirty="0"/>
                <a:t>Governance: </a:t>
              </a:r>
              <a:r>
                <a:rPr lang="en-GB" b="1" dirty="0"/>
                <a:t>options are available but careful thought is needed</a:t>
              </a:r>
              <a:endParaRPr lang="en-GB" b="1" kern="1200" dirty="0"/>
            </a:p>
          </p:txBody>
        </p:sp>
      </p:grpSp>
      <p:grpSp>
        <p:nvGrpSpPr>
          <p:cNvPr id="17" name="Group 16">
            <a:extLst>
              <a:ext uri="{FF2B5EF4-FFF2-40B4-BE49-F238E27FC236}">
                <a16:creationId xmlns:a16="http://schemas.microsoft.com/office/drawing/2014/main" id="{2A527511-39EA-A640-D97B-E5ED22B8EE9A}"/>
              </a:ext>
            </a:extLst>
          </p:cNvPr>
          <p:cNvGrpSpPr/>
          <p:nvPr/>
        </p:nvGrpSpPr>
        <p:grpSpPr>
          <a:xfrm>
            <a:off x="177700" y="1606651"/>
            <a:ext cx="8674100" cy="536294"/>
            <a:chOff x="0" y="989"/>
            <a:chExt cx="8674100" cy="536294"/>
          </a:xfrm>
        </p:grpSpPr>
        <p:sp>
          <p:nvSpPr>
            <p:cNvPr id="18" name="Rectangle: Rounded Corners 17">
              <a:extLst>
                <a:ext uri="{FF2B5EF4-FFF2-40B4-BE49-F238E27FC236}">
                  <a16:creationId xmlns:a16="http://schemas.microsoft.com/office/drawing/2014/main" id="{CD3C3A96-17A1-A929-3BDF-B58C67A520DC}"/>
                </a:ext>
              </a:extLst>
            </p:cNvPr>
            <p:cNvSpPr/>
            <p:nvPr/>
          </p:nvSpPr>
          <p:spPr>
            <a:xfrm>
              <a:off x="0" y="989"/>
              <a:ext cx="8674100" cy="536294"/>
            </a:xfrm>
            <a:prstGeom prst="roundRect">
              <a:avLst/>
            </a:prstGeom>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9" name="Rectangle: Rounded Corners 4">
              <a:extLst>
                <a:ext uri="{FF2B5EF4-FFF2-40B4-BE49-F238E27FC236}">
                  <a16:creationId xmlns:a16="http://schemas.microsoft.com/office/drawing/2014/main" id="{97A482C4-3754-931F-F9BF-154F3CF0E95C}"/>
                </a:ext>
              </a:extLst>
            </p:cNvPr>
            <p:cNvSpPr txBox="1"/>
            <p:nvPr/>
          </p:nvSpPr>
          <p:spPr>
            <a:xfrm>
              <a:off x="26180" y="27169"/>
              <a:ext cx="8621740" cy="483934"/>
            </a:xfrm>
            <a:prstGeom prst="rect">
              <a:avLst/>
            </a:prstGeom>
            <a:ln>
              <a:noFill/>
            </a:ln>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en-GB" b="1" kern="1200" dirty="0"/>
                <a:t>Collaboration has been developing for years: therefore aims and maturity vary  </a:t>
              </a:r>
            </a:p>
          </p:txBody>
        </p:sp>
      </p:grpSp>
      <p:grpSp>
        <p:nvGrpSpPr>
          <p:cNvPr id="20" name="Group 19">
            <a:extLst>
              <a:ext uri="{FF2B5EF4-FFF2-40B4-BE49-F238E27FC236}">
                <a16:creationId xmlns:a16="http://schemas.microsoft.com/office/drawing/2014/main" id="{969A6C6A-BC63-F851-EE1D-90649874C76F}"/>
              </a:ext>
            </a:extLst>
          </p:cNvPr>
          <p:cNvGrpSpPr/>
          <p:nvPr/>
        </p:nvGrpSpPr>
        <p:grpSpPr>
          <a:xfrm>
            <a:off x="177700" y="3325906"/>
            <a:ext cx="8674100" cy="536294"/>
            <a:chOff x="0" y="989"/>
            <a:chExt cx="8674100" cy="536294"/>
          </a:xfrm>
          <a:solidFill>
            <a:schemeClr val="accent5"/>
          </a:solidFill>
        </p:grpSpPr>
        <p:sp>
          <p:nvSpPr>
            <p:cNvPr id="21" name="Rectangle: Rounded Corners 20">
              <a:extLst>
                <a:ext uri="{FF2B5EF4-FFF2-40B4-BE49-F238E27FC236}">
                  <a16:creationId xmlns:a16="http://schemas.microsoft.com/office/drawing/2014/main" id="{1C8B5AF4-14DA-61B6-7B73-8B2F5F068F0A}"/>
                </a:ext>
              </a:extLst>
            </p:cNvPr>
            <p:cNvSpPr/>
            <p:nvPr/>
          </p:nvSpPr>
          <p:spPr>
            <a:xfrm>
              <a:off x="0" y="989"/>
              <a:ext cx="8674100" cy="536294"/>
            </a:xfrm>
            <a:prstGeom prst="roundRect">
              <a:avLst/>
            </a:prstGeom>
            <a:grp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22" name="Rectangle: Rounded Corners 4">
              <a:extLst>
                <a:ext uri="{FF2B5EF4-FFF2-40B4-BE49-F238E27FC236}">
                  <a16:creationId xmlns:a16="http://schemas.microsoft.com/office/drawing/2014/main" id="{D7267E5E-E81C-4768-BE05-B6DD9D3CAF75}"/>
                </a:ext>
              </a:extLst>
            </p:cNvPr>
            <p:cNvSpPr txBox="1"/>
            <p:nvPr/>
          </p:nvSpPr>
          <p:spPr>
            <a:xfrm>
              <a:off x="26180" y="27169"/>
              <a:ext cx="8621740" cy="483934"/>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en-GB" b="1" kern="1200" dirty="0"/>
                <a:t>Enablers centre on human factors and agreed vision</a:t>
              </a:r>
            </a:p>
          </p:txBody>
        </p:sp>
      </p:grpSp>
      <p:grpSp>
        <p:nvGrpSpPr>
          <p:cNvPr id="23" name="Group 22">
            <a:extLst>
              <a:ext uri="{FF2B5EF4-FFF2-40B4-BE49-F238E27FC236}">
                <a16:creationId xmlns:a16="http://schemas.microsoft.com/office/drawing/2014/main" id="{1A33152B-0180-20F9-D2B6-C360209515AE}"/>
              </a:ext>
            </a:extLst>
          </p:cNvPr>
          <p:cNvGrpSpPr/>
          <p:nvPr/>
        </p:nvGrpSpPr>
        <p:grpSpPr>
          <a:xfrm>
            <a:off x="177700" y="3909444"/>
            <a:ext cx="8674100" cy="536294"/>
            <a:chOff x="0" y="989"/>
            <a:chExt cx="8674100" cy="536294"/>
          </a:xfrm>
          <a:solidFill>
            <a:schemeClr val="accent3"/>
          </a:solidFill>
        </p:grpSpPr>
        <p:sp>
          <p:nvSpPr>
            <p:cNvPr id="24" name="Rectangle: Rounded Corners 23">
              <a:extLst>
                <a:ext uri="{FF2B5EF4-FFF2-40B4-BE49-F238E27FC236}">
                  <a16:creationId xmlns:a16="http://schemas.microsoft.com/office/drawing/2014/main" id="{FFF4FCDF-897D-C1B9-FB8E-5C12229DDFA9}"/>
                </a:ext>
              </a:extLst>
            </p:cNvPr>
            <p:cNvSpPr/>
            <p:nvPr/>
          </p:nvSpPr>
          <p:spPr>
            <a:xfrm>
              <a:off x="0" y="989"/>
              <a:ext cx="8674100" cy="536294"/>
            </a:xfrm>
            <a:prstGeom prst="roundRect">
              <a:avLst/>
            </a:prstGeom>
            <a:grp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25" name="Rectangle: Rounded Corners 4">
              <a:extLst>
                <a:ext uri="{FF2B5EF4-FFF2-40B4-BE49-F238E27FC236}">
                  <a16:creationId xmlns:a16="http://schemas.microsoft.com/office/drawing/2014/main" id="{EDE86DB6-F383-0916-C33E-704C4AF0D5BE}"/>
                </a:ext>
              </a:extLst>
            </p:cNvPr>
            <p:cNvSpPr txBox="1"/>
            <p:nvPr/>
          </p:nvSpPr>
          <p:spPr>
            <a:xfrm>
              <a:off x="26180" y="27169"/>
              <a:ext cx="8621740" cy="483934"/>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en-GB" b="1" kern="1200" dirty="0"/>
                <a:t>Collaboratives already ambitious to lead improvement in their systems</a:t>
              </a:r>
            </a:p>
          </p:txBody>
        </p:sp>
      </p:grpSp>
    </p:spTree>
    <p:extLst>
      <p:ext uri="{BB962C8B-B14F-4D97-AF65-F5344CB8AC3E}">
        <p14:creationId xmlns:p14="http://schemas.microsoft.com/office/powerpoint/2010/main" val="24109721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HSP ppt bits 1-1.jpg"/>
          <p:cNvPicPr>
            <a:picLocks noChangeAspect="1"/>
          </p:cNvPicPr>
          <p:nvPr/>
        </p:nvPicPr>
        <p:blipFill rotWithShape="1">
          <a:blip r:embed="rId3">
            <a:alphaModFix amt="38000"/>
            <a:extLst>
              <a:ext uri="{28A0092B-C50C-407E-A947-70E740481C1C}">
                <a14:useLocalDpi xmlns:a14="http://schemas.microsoft.com/office/drawing/2010/main" val="0"/>
              </a:ext>
            </a:extLst>
          </a:blip>
          <a:srcRect l="10878" t="19184"/>
          <a:stretch/>
        </p:blipFill>
        <p:spPr>
          <a:xfrm>
            <a:off x="0" y="-7327"/>
            <a:ext cx="4727990" cy="769014"/>
          </a:xfrm>
          <a:prstGeom prst="rect">
            <a:avLst/>
          </a:prstGeom>
        </p:spPr>
      </p:pic>
      <p:cxnSp>
        <p:nvCxnSpPr>
          <p:cNvPr id="7" name="Straight Connector 6"/>
          <p:cNvCxnSpPr/>
          <p:nvPr/>
        </p:nvCxnSpPr>
        <p:spPr>
          <a:xfrm>
            <a:off x="228600" y="1240669"/>
            <a:ext cx="8686800" cy="1191"/>
          </a:xfrm>
          <a:prstGeom prst="line">
            <a:avLst/>
          </a:prstGeom>
          <a:ln w="12700" cap="flat" cmpd="sng" algn="ctr">
            <a:solidFill>
              <a:schemeClr val="bg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31690" y="189447"/>
            <a:ext cx="1083710" cy="403670"/>
          </a:xfrm>
          <a:prstGeom prst="rect">
            <a:avLst/>
          </a:prstGeom>
        </p:spPr>
      </p:pic>
      <p:pic>
        <p:nvPicPr>
          <p:cNvPr id="8" name="Picture 7" descr="NHSP ppt bits 1-3.jpg"/>
          <p:cNvPicPr>
            <a:picLocks noChangeAspect="1"/>
          </p:cNvPicPr>
          <p:nvPr/>
        </p:nvPicPr>
        <p:blipFill rotWithShape="1">
          <a:blip r:embed="rId5">
            <a:extLst>
              <a:ext uri="{28A0092B-C50C-407E-A947-70E740481C1C}">
                <a14:useLocalDpi xmlns:a14="http://schemas.microsoft.com/office/drawing/2010/main" val="0"/>
              </a:ext>
            </a:extLst>
          </a:blip>
          <a:srcRect t="-19756" b="36967"/>
          <a:stretch/>
        </p:blipFill>
        <p:spPr>
          <a:xfrm>
            <a:off x="5228502" y="4623792"/>
            <a:ext cx="3917781" cy="519522"/>
          </a:xfrm>
          <a:prstGeom prst="rect">
            <a:avLst/>
          </a:prstGeom>
        </p:spPr>
      </p:pic>
      <p:sp>
        <p:nvSpPr>
          <p:cNvPr id="3" name="TextBox 2">
            <a:extLst>
              <a:ext uri="{FF2B5EF4-FFF2-40B4-BE49-F238E27FC236}">
                <a16:creationId xmlns:a16="http://schemas.microsoft.com/office/drawing/2014/main" id="{414123A4-DF22-0AB4-A6FC-3ADB607D2CC9}"/>
              </a:ext>
            </a:extLst>
          </p:cNvPr>
          <p:cNvSpPr txBox="1"/>
          <p:nvPr/>
        </p:nvSpPr>
        <p:spPr>
          <a:xfrm>
            <a:off x="1722474" y="1798775"/>
            <a:ext cx="5691963" cy="1200329"/>
          </a:xfrm>
          <a:prstGeom prst="rect">
            <a:avLst/>
          </a:prstGeom>
          <a:noFill/>
        </p:spPr>
        <p:txBody>
          <a:bodyPr wrap="square" rtlCol="0">
            <a:spAutoFit/>
          </a:bodyPr>
          <a:lstStyle/>
          <a:p>
            <a:pPr algn="ctr"/>
            <a:r>
              <a:rPr lang="en-GB" sz="7200" dirty="0">
                <a:solidFill>
                  <a:schemeClr val="accent2"/>
                </a:solidFill>
              </a:rPr>
              <a:t>THANK YOU</a:t>
            </a:r>
          </a:p>
        </p:txBody>
      </p:sp>
      <p:sp>
        <p:nvSpPr>
          <p:cNvPr id="10" name="TextBox 9">
            <a:extLst>
              <a:ext uri="{FF2B5EF4-FFF2-40B4-BE49-F238E27FC236}">
                <a16:creationId xmlns:a16="http://schemas.microsoft.com/office/drawing/2014/main" id="{543A1538-D358-7168-F557-B415042AC4B5}"/>
              </a:ext>
            </a:extLst>
          </p:cNvPr>
          <p:cNvSpPr txBox="1"/>
          <p:nvPr/>
        </p:nvSpPr>
        <p:spPr>
          <a:xfrm>
            <a:off x="228600" y="4254460"/>
            <a:ext cx="3917781" cy="369332"/>
          </a:xfrm>
          <a:prstGeom prst="rect">
            <a:avLst/>
          </a:prstGeom>
          <a:noFill/>
        </p:spPr>
        <p:txBody>
          <a:bodyPr wrap="square" rtlCol="0">
            <a:spAutoFit/>
          </a:bodyPr>
          <a:lstStyle/>
          <a:p>
            <a:r>
              <a:rPr lang="en-GB" dirty="0">
                <a:solidFill>
                  <a:schemeClr val="accent2"/>
                </a:solidFill>
              </a:rPr>
              <a:t>david.williams@nhsproviders.org</a:t>
            </a:r>
          </a:p>
        </p:txBody>
      </p:sp>
    </p:spTree>
    <p:extLst>
      <p:ext uri="{BB962C8B-B14F-4D97-AF65-F5344CB8AC3E}">
        <p14:creationId xmlns:p14="http://schemas.microsoft.com/office/powerpoint/2010/main" val="2108372826"/>
      </p:ext>
    </p:extLst>
  </p:cSld>
  <p:clrMapOvr>
    <a:masterClrMapping/>
  </p:clrMapOvr>
</p:sld>
</file>

<file path=ppt/theme/theme1.xml><?xml version="1.0" encoding="utf-8"?>
<a:theme xmlns:a="http://schemas.openxmlformats.org/drawingml/2006/main" name="NHSP theme 1a">
  <a:themeElements>
    <a:clrScheme name="NHSP 1">
      <a:dk1>
        <a:srgbClr val="000000"/>
      </a:dk1>
      <a:lt1>
        <a:srgbClr val="FFFFFF"/>
      </a:lt1>
      <a:dk2>
        <a:srgbClr val="3E505A"/>
      </a:dk2>
      <a:lt2>
        <a:srgbClr val="CED8DD"/>
      </a:lt2>
      <a:accent1>
        <a:srgbClr val="F0532D"/>
      </a:accent1>
      <a:accent2>
        <a:srgbClr val="29398F"/>
      </a:accent2>
      <a:accent3>
        <a:srgbClr val="C00848"/>
      </a:accent3>
      <a:accent4>
        <a:srgbClr val="F79131"/>
      </a:accent4>
      <a:accent5>
        <a:srgbClr val="00A89C"/>
      </a:accent5>
      <a:accent6>
        <a:srgbClr val="2C72B3"/>
      </a:accent6>
      <a:hlink>
        <a:srgbClr val="F79131"/>
      </a:hlink>
      <a:folHlink>
        <a:srgbClr val="9DA6A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NHSP 2016 wide 1Z" id="{D491F793-B85F-DB41-A996-5A7BB4AE9597}" vid="{FEAD8A00-A36F-A240-9F4B-7A0D221A3E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539b0930-7082-45da-8c84-528de4e1b14d">
      <Terms xmlns="http://schemas.microsoft.com/office/infopath/2007/PartnerControls"/>
    </lcf76f155ced4ddcb4097134ff3c332f>
    <TaxCatchAll xmlns="cd83aa4d-cc96-43d8-8fa6-7417656749ce" xsi:nil="true"/>
    <Date xmlns="539b0930-7082-45da-8c84-528de4e1b14d"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BC8466A17C4E9409EE9B51488BB0A5E" ma:contentTypeVersion="18" ma:contentTypeDescription="Create a new document." ma:contentTypeScope="" ma:versionID="011057e718d454dabfbf9285c34f455c">
  <xsd:schema xmlns:xsd="http://www.w3.org/2001/XMLSchema" xmlns:xs="http://www.w3.org/2001/XMLSchema" xmlns:p="http://schemas.microsoft.com/office/2006/metadata/properties" xmlns:ns2="539b0930-7082-45da-8c84-528de4e1b14d" xmlns:ns3="cd83aa4d-cc96-43d8-8fa6-7417656749ce" targetNamespace="http://schemas.microsoft.com/office/2006/metadata/properties" ma:root="true" ma:fieldsID="1874330d683a503ea8ebb87b22253d7d" ns2:_="" ns3:_="">
    <xsd:import namespace="539b0930-7082-45da-8c84-528de4e1b14d"/>
    <xsd:import namespace="cd83aa4d-cc96-43d8-8fa6-7417656749c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element ref="ns2:MediaServiceAutoKeyPoints" minOccurs="0"/>
                <xsd:element ref="ns2:MediaServiceKeyPoints" minOccurs="0"/>
                <xsd:element ref="ns2:MediaLengthInSeconds" minOccurs="0"/>
                <xsd:element ref="ns2:Date"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39b0930-7082-45da-8c84-528de4e1b14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Date" ma:index="21" nillable="true" ma:displayName="Date" ma:format="DateOnly" ma:internalName="Date">
      <xsd:simpleType>
        <xsd:restriction base="dms:DateTime"/>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d9f334ec-5907-4406-9c20-eeaa5f585b82"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d83aa4d-cc96-43d8-8fa6-7417656749ce"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8133e368-75fd-4a71-82bc-19c13b076dd2}" ma:internalName="TaxCatchAll" ma:showField="CatchAllData" ma:web="cd83aa4d-cc96-43d8-8fa6-7417656749c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CB60FA2-7D04-4C79-981A-386DE6A6DCA3}">
  <ds:schemaRefs>
    <ds:schemaRef ds:uri="http://schemas.microsoft.com/office/2006/documentManagement/types"/>
    <ds:schemaRef ds:uri="http://purl.org/dc/elements/1.1/"/>
    <ds:schemaRef ds:uri="91879da0-9969-4788-bbb1-7f1899c198fe"/>
    <ds:schemaRef ds:uri="http://purl.org/dc/terms/"/>
    <ds:schemaRef ds:uri="http://schemas.microsoft.com/office/2006/metadata/properties"/>
    <ds:schemaRef ds:uri="http://schemas.openxmlformats.org/package/2006/metadata/core-properties"/>
    <ds:schemaRef ds:uri="47dd78af-cfc5-4e7a-8799-591ad7ced2cf"/>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F07859EB-5023-4802-8ED5-A6F1FDC70338}">
  <ds:schemaRefs>
    <ds:schemaRef ds:uri="http://schemas.microsoft.com/sharepoint/v3/contenttype/forms"/>
  </ds:schemaRefs>
</ds:datastoreItem>
</file>

<file path=customXml/itemProps3.xml><?xml version="1.0" encoding="utf-8"?>
<ds:datastoreItem xmlns:ds="http://schemas.openxmlformats.org/officeDocument/2006/customXml" ds:itemID="{C8F89604-C7A0-4220-8A49-3910794406A8}"/>
</file>

<file path=docProps/app.xml><?xml version="1.0" encoding="utf-8"?>
<Properties xmlns="http://schemas.openxmlformats.org/officeDocument/2006/extended-properties" xmlns:vt="http://schemas.openxmlformats.org/officeDocument/2006/docPropsVTypes">
  <Template>NHSP 2017 wide</Template>
  <TotalTime>7206</TotalTime>
  <Words>1970</Words>
  <Application>Microsoft Office PowerPoint</Application>
  <PresentationFormat>On-screen Show (16:9)</PresentationFormat>
  <Paragraphs>158</Paragraphs>
  <Slides>9</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Calibri Light</vt:lpstr>
      <vt:lpstr>Symbol</vt:lpstr>
      <vt:lpstr>NHSP theme 1a</vt:lpstr>
      <vt:lpstr>PowerPoint Presentation</vt:lpstr>
      <vt:lpstr>What I’m going to talk about</vt:lpstr>
      <vt:lpstr>Provider collaboratives: development and vision</vt:lpstr>
      <vt:lpstr>Governance arrangements</vt:lpstr>
      <vt:lpstr>Collaboratives in November 2022</vt:lpstr>
      <vt:lpstr>Enablers</vt:lpstr>
      <vt:lpstr>NHS England support</vt:lpstr>
      <vt:lpstr>Takeaway messages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Williams</dc:creator>
  <cp:lastModifiedBy>David Williams</cp:lastModifiedBy>
  <cp:revision>2</cp:revision>
  <dcterms:created xsi:type="dcterms:W3CDTF">2022-11-16T13:27:35Z</dcterms:created>
  <dcterms:modified xsi:type="dcterms:W3CDTF">2022-11-22T13:02:58Z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0x0101006BC8466A17C4E9409EE9B51488BB0A5E</vt:lpwstr>
  </property>
</Properties>
</file>