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24"/>
  </p:notesMasterIdLst>
  <p:sldIdLst>
    <p:sldId id="1139" r:id="rId5"/>
    <p:sldId id="1389" r:id="rId6"/>
    <p:sldId id="1363" r:id="rId7"/>
    <p:sldId id="1404" r:id="rId8"/>
    <p:sldId id="1366" r:id="rId9"/>
    <p:sldId id="1031" r:id="rId10"/>
    <p:sldId id="1392" r:id="rId11"/>
    <p:sldId id="1393" r:id="rId12"/>
    <p:sldId id="1383" r:id="rId13"/>
    <p:sldId id="1394" r:id="rId14"/>
    <p:sldId id="1420" r:id="rId15"/>
    <p:sldId id="1396" r:id="rId16"/>
    <p:sldId id="1418" r:id="rId17"/>
    <p:sldId id="1395" r:id="rId18"/>
    <p:sldId id="1401" r:id="rId19"/>
    <p:sldId id="1402" r:id="rId20"/>
    <p:sldId id="1367" r:id="rId21"/>
    <p:sldId id="1403" r:id="rId22"/>
    <p:sldId id="1156" r:id="rId23"/>
  </p:sldIdLst>
  <p:sldSz cx="9144000" cy="5143500" type="screen16x9"/>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ber Jabbal" initials="AJ" lastIdx="1" clrIdx="0">
    <p:extLst>
      <p:ext uri="{19B8F6BF-5375-455C-9EA6-DF929625EA0E}">
        <p15:presenceInfo xmlns:p15="http://schemas.microsoft.com/office/powerpoint/2012/main" userId="S::Amber.Jabbal@nhsproviders.org::d0ad6bdf-0ddc-4926-91fa-90b254454d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854" autoAdjust="0"/>
  </p:normalViewPr>
  <p:slideViewPr>
    <p:cSldViewPr snapToGrid="0">
      <p:cViewPr varScale="1">
        <p:scale>
          <a:sx n="92" d="100"/>
          <a:sy n="92" d="100"/>
        </p:scale>
        <p:origin x="45" y="75"/>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Hopson" userId="60c1a8b3-f22e-4777-bc72-31261af88ec4" providerId="ADAL" clId="{9D1988D4-B500-45F6-B30B-12A8FA038B2D}"/>
    <pc:docChg chg="custSel modSld">
      <pc:chgData name="Chris Hopson" userId="60c1a8b3-f22e-4777-bc72-31261af88ec4" providerId="ADAL" clId="{9D1988D4-B500-45F6-B30B-12A8FA038B2D}" dt="2021-07-04T14:55:40.735" v="53" actId="20577"/>
      <pc:docMkLst>
        <pc:docMk/>
      </pc:docMkLst>
      <pc:sldChg chg="modSp mod">
        <pc:chgData name="Chris Hopson" userId="60c1a8b3-f22e-4777-bc72-31261af88ec4" providerId="ADAL" clId="{9D1988D4-B500-45F6-B30B-12A8FA038B2D}" dt="2021-07-04T14:55:40.735" v="53" actId="20577"/>
        <pc:sldMkLst>
          <pc:docMk/>
          <pc:sldMk cId="2460303832" sldId="1139"/>
        </pc:sldMkLst>
        <pc:spChg chg="mod">
          <ac:chgData name="Chris Hopson" userId="60c1a8b3-f22e-4777-bc72-31261af88ec4" providerId="ADAL" clId="{9D1988D4-B500-45F6-B30B-12A8FA038B2D}" dt="2021-07-04T14:55:40.735" v="53" actId="20577"/>
          <ac:spMkLst>
            <pc:docMk/>
            <pc:sldMk cId="2460303832" sldId="1139"/>
            <ac:spMk id="5"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ED6CAE-8CF6-42E4-A644-0DFBB5A067B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5DA3BE4C-0D75-40CC-838A-580D8A010944}">
      <dgm:prSet phldrT="[Text]" custT="1"/>
      <dgm:spPr/>
      <dgm:t>
        <a:bodyPr/>
        <a:lstStyle/>
        <a:p>
          <a:r>
            <a:rPr lang="en-GB" sz="2800" b="1" dirty="0"/>
            <a:t>Now</a:t>
          </a:r>
        </a:p>
      </dgm:t>
    </dgm:pt>
    <dgm:pt modelId="{2BD71ACA-6FBA-4E8B-83F2-A23C72D2E917}" type="parTrans" cxnId="{7E8153A2-F157-457E-9CE3-DDCC4ECD6012}">
      <dgm:prSet/>
      <dgm:spPr/>
      <dgm:t>
        <a:bodyPr/>
        <a:lstStyle/>
        <a:p>
          <a:endParaRPr lang="en-GB"/>
        </a:p>
      </dgm:t>
    </dgm:pt>
    <dgm:pt modelId="{76D7158D-DFD8-402B-8123-27879A6C868A}" type="sibTrans" cxnId="{7E8153A2-F157-457E-9CE3-DDCC4ECD6012}">
      <dgm:prSet/>
      <dgm:spPr/>
      <dgm:t>
        <a:bodyPr/>
        <a:lstStyle/>
        <a:p>
          <a:endParaRPr lang="en-GB"/>
        </a:p>
      </dgm:t>
    </dgm:pt>
    <dgm:pt modelId="{992574A7-C0B8-49FE-BBF8-806CA588B1DC}">
      <dgm:prSet phldrT="[Text]" custT="1"/>
      <dgm:spPr/>
      <dgm:t>
        <a:bodyPr/>
        <a:lstStyle/>
        <a:p>
          <a:r>
            <a:rPr lang="en-GB" sz="2200" dirty="0"/>
            <a:t>New Secretary of State</a:t>
          </a:r>
        </a:p>
      </dgm:t>
    </dgm:pt>
    <dgm:pt modelId="{8261334E-5022-4DDB-84B4-27AB72BB3D67}" type="parTrans" cxnId="{A5386E58-B164-4DF7-83CD-69866D12D6D7}">
      <dgm:prSet/>
      <dgm:spPr/>
      <dgm:t>
        <a:bodyPr/>
        <a:lstStyle/>
        <a:p>
          <a:endParaRPr lang="en-GB"/>
        </a:p>
      </dgm:t>
    </dgm:pt>
    <dgm:pt modelId="{B6BF785E-248D-409D-A056-35632AA93A35}" type="sibTrans" cxnId="{A5386E58-B164-4DF7-83CD-69866D12D6D7}">
      <dgm:prSet/>
      <dgm:spPr/>
      <dgm:t>
        <a:bodyPr/>
        <a:lstStyle/>
        <a:p>
          <a:endParaRPr lang="en-GB"/>
        </a:p>
      </dgm:t>
    </dgm:pt>
    <dgm:pt modelId="{87C5D7FE-A9FF-44DA-91A1-F84C74DC52D1}">
      <dgm:prSet phldrT="[Text]" custT="1"/>
      <dgm:spPr>
        <a:solidFill>
          <a:schemeClr val="accent2">
            <a:lumMod val="75000"/>
          </a:schemeClr>
        </a:solidFill>
        <a:ln>
          <a:solidFill>
            <a:schemeClr val="accent2">
              <a:lumMod val="50000"/>
            </a:schemeClr>
          </a:solidFill>
        </a:ln>
      </dgm:spPr>
      <dgm:t>
        <a:bodyPr/>
        <a:lstStyle/>
        <a:p>
          <a:r>
            <a:rPr lang="en-GB" sz="2800" b="1" dirty="0"/>
            <a:t>Next 9 months</a:t>
          </a:r>
        </a:p>
      </dgm:t>
    </dgm:pt>
    <dgm:pt modelId="{1E624A57-47D3-4BD9-A116-D076D4CB0F74}" type="parTrans" cxnId="{CEB589AB-8CED-4DE3-B386-F5BE483C0EE7}">
      <dgm:prSet/>
      <dgm:spPr/>
      <dgm:t>
        <a:bodyPr/>
        <a:lstStyle/>
        <a:p>
          <a:endParaRPr lang="en-GB"/>
        </a:p>
      </dgm:t>
    </dgm:pt>
    <dgm:pt modelId="{A21B7F30-94BC-4E68-BEFC-9789A65EAFFF}" type="sibTrans" cxnId="{CEB589AB-8CED-4DE3-B386-F5BE483C0EE7}">
      <dgm:prSet/>
      <dgm:spPr/>
      <dgm:t>
        <a:bodyPr/>
        <a:lstStyle/>
        <a:p>
          <a:endParaRPr lang="en-GB"/>
        </a:p>
      </dgm:t>
    </dgm:pt>
    <dgm:pt modelId="{911484E3-C5CC-4EAB-AABF-14AD655CF54D}">
      <dgm:prSet phldrT="[Text]" custT="1"/>
      <dgm:spPr>
        <a:solidFill>
          <a:schemeClr val="accent2">
            <a:lumMod val="20000"/>
            <a:lumOff val="80000"/>
            <a:alpha val="90000"/>
          </a:schemeClr>
        </a:solidFill>
        <a:ln>
          <a:solidFill>
            <a:schemeClr val="accent6">
              <a:lumMod val="20000"/>
              <a:lumOff val="80000"/>
              <a:alpha val="90000"/>
            </a:schemeClr>
          </a:solidFill>
        </a:ln>
      </dgm:spPr>
      <dgm:t>
        <a:bodyPr/>
        <a:lstStyle/>
        <a:p>
          <a:r>
            <a:rPr lang="en-GB" sz="2200" dirty="0"/>
            <a:t>Spending Review prioritisation</a:t>
          </a:r>
        </a:p>
      </dgm:t>
    </dgm:pt>
    <dgm:pt modelId="{FB7F1F32-FBF1-4CD3-9FEB-F5B62C2A983C}" type="parTrans" cxnId="{F17009F1-55A2-459B-9C7E-617982E88CD1}">
      <dgm:prSet/>
      <dgm:spPr/>
      <dgm:t>
        <a:bodyPr/>
        <a:lstStyle/>
        <a:p>
          <a:endParaRPr lang="en-GB"/>
        </a:p>
      </dgm:t>
    </dgm:pt>
    <dgm:pt modelId="{D4633135-EAF6-4088-9E73-27D604DE3564}" type="sibTrans" cxnId="{F17009F1-55A2-459B-9C7E-617982E88CD1}">
      <dgm:prSet/>
      <dgm:spPr/>
      <dgm:t>
        <a:bodyPr/>
        <a:lstStyle/>
        <a:p>
          <a:endParaRPr lang="en-GB"/>
        </a:p>
      </dgm:t>
    </dgm:pt>
    <dgm:pt modelId="{C65BD33C-7827-415C-9AD5-76092082892B}">
      <dgm:prSet phldrT="[Text]" custT="1"/>
      <dgm:spPr>
        <a:solidFill>
          <a:schemeClr val="accent2">
            <a:lumMod val="20000"/>
            <a:lumOff val="80000"/>
            <a:alpha val="90000"/>
          </a:schemeClr>
        </a:solidFill>
        <a:ln>
          <a:solidFill>
            <a:schemeClr val="accent6">
              <a:lumMod val="20000"/>
              <a:lumOff val="80000"/>
              <a:alpha val="90000"/>
            </a:schemeClr>
          </a:solidFill>
        </a:ln>
      </dgm:spPr>
      <dgm:t>
        <a:bodyPr/>
        <a:lstStyle/>
        <a:p>
          <a:r>
            <a:rPr lang="en-GB" sz="2200" dirty="0"/>
            <a:t>New NHS England CEO</a:t>
          </a:r>
        </a:p>
      </dgm:t>
    </dgm:pt>
    <dgm:pt modelId="{D992C330-3121-4782-8435-8E76378469B0}" type="parTrans" cxnId="{1AA75C2D-29D0-4818-B25D-A6F32CC39217}">
      <dgm:prSet/>
      <dgm:spPr/>
      <dgm:t>
        <a:bodyPr/>
        <a:lstStyle/>
        <a:p>
          <a:endParaRPr lang="en-GB"/>
        </a:p>
      </dgm:t>
    </dgm:pt>
    <dgm:pt modelId="{188DAD39-C3D6-44D9-AD78-A89DF919866A}" type="sibTrans" cxnId="{1AA75C2D-29D0-4818-B25D-A6F32CC39217}">
      <dgm:prSet/>
      <dgm:spPr/>
      <dgm:t>
        <a:bodyPr/>
        <a:lstStyle/>
        <a:p>
          <a:endParaRPr lang="en-GB"/>
        </a:p>
      </dgm:t>
    </dgm:pt>
    <dgm:pt modelId="{FCA565EA-3737-483B-B369-9994D68AFCC1}">
      <dgm:prSet phldrT="[Text]" custT="1"/>
      <dgm:spPr>
        <a:solidFill>
          <a:schemeClr val="accent2">
            <a:lumMod val="20000"/>
            <a:lumOff val="80000"/>
            <a:alpha val="90000"/>
          </a:schemeClr>
        </a:solidFill>
        <a:ln>
          <a:solidFill>
            <a:schemeClr val="accent6">
              <a:lumMod val="20000"/>
              <a:lumOff val="80000"/>
              <a:alpha val="90000"/>
            </a:schemeClr>
          </a:solidFill>
        </a:ln>
      </dgm:spPr>
      <dgm:t>
        <a:bodyPr/>
        <a:lstStyle/>
        <a:p>
          <a:r>
            <a:rPr lang="en-GB" sz="2200" dirty="0"/>
            <a:t>Multi-year backlog recovery plan</a:t>
          </a:r>
        </a:p>
      </dgm:t>
    </dgm:pt>
    <dgm:pt modelId="{8E3ABC5F-718F-4253-90F3-38850438B1E5}" type="parTrans" cxnId="{6BC91E4F-56E2-41D2-BEA9-812DC1CB9F33}">
      <dgm:prSet/>
      <dgm:spPr/>
      <dgm:t>
        <a:bodyPr/>
        <a:lstStyle/>
        <a:p>
          <a:endParaRPr lang="en-GB"/>
        </a:p>
      </dgm:t>
    </dgm:pt>
    <dgm:pt modelId="{1C573D52-F5E5-44C6-8508-125FC604F67C}" type="sibTrans" cxnId="{6BC91E4F-56E2-41D2-BEA9-812DC1CB9F33}">
      <dgm:prSet/>
      <dgm:spPr/>
      <dgm:t>
        <a:bodyPr/>
        <a:lstStyle/>
        <a:p>
          <a:endParaRPr lang="en-GB"/>
        </a:p>
      </dgm:t>
    </dgm:pt>
    <dgm:pt modelId="{CE4DE328-51F2-4989-A9E1-9543BF2ECD48}">
      <dgm:prSet phldrT="[Text]" custT="1"/>
      <dgm:spPr>
        <a:solidFill>
          <a:schemeClr val="accent2">
            <a:lumMod val="20000"/>
            <a:lumOff val="80000"/>
            <a:alpha val="90000"/>
          </a:schemeClr>
        </a:solidFill>
        <a:ln>
          <a:solidFill>
            <a:schemeClr val="accent6">
              <a:lumMod val="20000"/>
              <a:lumOff val="80000"/>
              <a:alpha val="90000"/>
            </a:schemeClr>
          </a:solidFill>
        </a:ln>
      </dgm:spPr>
      <dgm:t>
        <a:bodyPr/>
        <a:lstStyle/>
        <a:p>
          <a:r>
            <a:rPr lang="en-GB" sz="2200" dirty="0"/>
            <a:t>Difficult winter: more C-19 &amp; flu?</a:t>
          </a:r>
        </a:p>
      </dgm:t>
    </dgm:pt>
    <dgm:pt modelId="{10AA2CB9-B890-46EF-8205-406356D39F7D}" type="parTrans" cxnId="{8A56C033-C47F-4BFA-9085-0DC49A9260A4}">
      <dgm:prSet/>
      <dgm:spPr/>
      <dgm:t>
        <a:bodyPr/>
        <a:lstStyle/>
        <a:p>
          <a:endParaRPr lang="en-GB"/>
        </a:p>
      </dgm:t>
    </dgm:pt>
    <dgm:pt modelId="{696F022A-C74B-44EF-9895-DD4E14EAF666}" type="sibTrans" cxnId="{8A56C033-C47F-4BFA-9085-0DC49A9260A4}">
      <dgm:prSet/>
      <dgm:spPr/>
      <dgm:t>
        <a:bodyPr/>
        <a:lstStyle/>
        <a:p>
          <a:endParaRPr lang="en-GB"/>
        </a:p>
      </dgm:t>
    </dgm:pt>
    <dgm:pt modelId="{D6B96D2C-FC04-4BEA-88E1-70FC7F83D4E5}">
      <dgm:prSet phldrT="[Text]" custT="1"/>
      <dgm:spPr>
        <a:solidFill>
          <a:schemeClr val="accent2">
            <a:lumMod val="20000"/>
            <a:lumOff val="80000"/>
            <a:alpha val="90000"/>
          </a:schemeClr>
        </a:solidFill>
        <a:ln>
          <a:solidFill>
            <a:schemeClr val="accent6">
              <a:lumMod val="20000"/>
              <a:lumOff val="80000"/>
              <a:alpha val="90000"/>
            </a:schemeClr>
          </a:solidFill>
        </a:ln>
      </dgm:spPr>
      <dgm:t>
        <a:bodyPr/>
        <a:lstStyle/>
        <a:p>
          <a:r>
            <a:rPr lang="en-GB" sz="2200" dirty="0"/>
            <a:t>NHS Bill and moving to system working</a:t>
          </a:r>
        </a:p>
      </dgm:t>
    </dgm:pt>
    <dgm:pt modelId="{B5C10E4B-B362-4FE0-B267-192F7FFC5717}" type="parTrans" cxnId="{3A16A20A-A93F-4CDF-99EC-91F85F82D0A8}">
      <dgm:prSet/>
      <dgm:spPr/>
      <dgm:t>
        <a:bodyPr/>
        <a:lstStyle/>
        <a:p>
          <a:endParaRPr lang="en-GB"/>
        </a:p>
      </dgm:t>
    </dgm:pt>
    <dgm:pt modelId="{E0E9CDC4-6914-4CED-A3B0-FB3A17520D07}" type="sibTrans" cxnId="{3A16A20A-A93F-4CDF-99EC-91F85F82D0A8}">
      <dgm:prSet/>
      <dgm:spPr/>
      <dgm:t>
        <a:bodyPr/>
        <a:lstStyle/>
        <a:p>
          <a:endParaRPr lang="en-GB"/>
        </a:p>
      </dgm:t>
    </dgm:pt>
    <dgm:pt modelId="{5012797E-5B73-411A-8D07-CA6267AD739C}">
      <dgm:prSet phldrT="[Text]" custT="1"/>
      <dgm:spPr/>
      <dgm:t>
        <a:bodyPr/>
        <a:lstStyle/>
        <a:p>
          <a:r>
            <a:rPr lang="en-GB" sz="2200" dirty="0"/>
            <a:t>Busy Urgent/Emergency Care</a:t>
          </a:r>
        </a:p>
      </dgm:t>
    </dgm:pt>
    <dgm:pt modelId="{A93A4058-5F04-4C08-9C77-DF0BB05FDD2A}" type="sibTrans" cxnId="{E2F901D0-4A56-4351-B443-47AA322E33CB}">
      <dgm:prSet/>
      <dgm:spPr/>
      <dgm:t>
        <a:bodyPr/>
        <a:lstStyle/>
        <a:p>
          <a:endParaRPr lang="en-GB"/>
        </a:p>
      </dgm:t>
    </dgm:pt>
    <dgm:pt modelId="{26E0BFD3-961E-4D4B-A184-E391B9994779}" type="parTrans" cxnId="{E2F901D0-4A56-4351-B443-47AA322E33CB}">
      <dgm:prSet/>
      <dgm:spPr/>
      <dgm:t>
        <a:bodyPr/>
        <a:lstStyle/>
        <a:p>
          <a:endParaRPr lang="en-GB"/>
        </a:p>
      </dgm:t>
    </dgm:pt>
    <dgm:pt modelId="{FF02522D-6C79-42AC-BB98-F191EB55FE76}">
      <dgm:prSet phldrT="[Text]" custT="1"/>
      <dgm:spPr/>
      <dgm:t>
        <a:bodyPr/>
        <a:lstStyle/>
        <a:p>
          <a:r>
            <a:rPr lang="en-GB" sz="2200" dirty="0"/>
            <a:t>Full pelt backlog recovery</a:t>
          </a:r>
        </a:p>
      </dgm:t>
    </dgm:pt>
    <dgm:pt modelId="{6B7C8DF6-42AA-4291-8CE2-99B8BDC1EE62}" type="sibTrans" cxnId="{8349BACA-F9C4-4567-BE0A-33DF89DAA44A}">
      <dgm:prSet/>
      <dgm:spPr/>
      <dgm:t>
        <a:bodyPr/>
        <a:lstStyle/>
        <a:p>
          <a:endParaRPr lang="en-GB"/>
        </a:p>
      </dgm:t>
    </dgm:pt>
    <dgm:pt modelId="{AF20B986-057B-4878-A612-D5C628802AB9}" type="parTrans" cxnId="{8349BACA-F9C4-4567-BE0A-33DF89DAA44A}">
      <dgm:prSet/>
      <dgm:spPr/>
      <dgm:t>
        <a:bodyPr/>
        <a:lstStyle/>
        <a:p>
          <a:endParaRPr lang="en-GB"/>
        </a:p>
      </dgm:t>
    </dgm:pt>
    <dgm:pt modelId="{1ECA6112-47CA-4191-8722-4B741BCF81B1}">
      <dgm:prSet phldrT="[Text]" custT="1"/>
      <dgm:spPr/>
      <dgm:t>
        <a:bodyPr/>
        <a:lstStyle/>
        <a:p>
          <a:r>
            <a:rPr lang="en-GB" sz="2200" dirty="0"/>
            <a:t>Rapidly increasing demand meets restricted capacity</a:t>
          </a:r>
        </a:p>
      </dgm:t>
    </dgm:pt>
    <dgm:pt modelId="{9753EFC8-346A-4742-A747-119C1777F9BE}" type="sibTrans" cxnId="{C6BDED50-2751-43C7-887C-7E4C5119DF11}">
      <dgm:prSet/>
      <dgm:spPr/>
      <dgm:t>
        <a:bodyPr/>
        <a:lstStyle/>
        <a:p>
          <a:endParaRPr lang="en-GB"/>
        </a:p>
      </dgm:t>
    </dgm:pt>
    <dgm:pt modelId="{E80E7DDE-C77D-4C3C-B344-A0C6E8FC3307}" type="parTrans" cxnId="{C6BDED50-2751-43C7-887C-7E4C5119DF11}">
      <dgm:prSet/>
      <dgm:spPr/>
      <dgm:t>
        <a:bodyPr/>
        <a:lstStyle/>
        <a:p>
          <a:endParaRPr lang="en-GB"/>
        </a:p>
      </dgm:t>
    </dgm:pt>
    <dgm:pt modelId="{E2607F39-E05F-48F3-ABB5-760B56542E20}">
      <dgm:prSet phldrT="[Text]" custT="1"/>
      <dgm:spPr/>
      <dgm:t>
        <a:bodyPr/>
        <a:lstStyle/>
        <a:p>
          <a:r>
            <a:rPr lang="en-GB" sz="2200" dirty="0"/>
            <a:t>Staff recovery and wellbeing</a:t>
          </a:r>
        </a:p>
      </dgm:t>
    </dgm:pt>
    <dgm:pt modelId="{72696B74-FB68-41E3-A707-148D4BF2DB50}" type="sibTrans" cxnId="{14D01806-065F-48CA-AE93-CFB5C97106C5}">
      <dgm:prSet/>
      <dgm:spPr/>
      <dgm:t>
        <a:bodyPr/>
        <a:lstStyle/>
        <a:p>
          <a:endParaRPr lang="en-GB"/>
        </a:p>
      </dgm:t>
    </dgm:pt>
    <dgm:pt modelId="{21FAD503-185C-4A7E-8400-5C9DF4C49FF9}" type="parTrans" cxnId="{14D01806-065F-48CA-AE93-CFB5C97106C5}">
      <dgm:prSet/>
      <dgm:spPr/>
      <dgm:t>
        <a:bodyPr/>
        <a:lstStyle/>
        <a:p>
          <a:endParaRPr lang="en-GB"/>
        </a:p>
      </dgm:t>
    </dgm:pt>
    <dgm:pt modelId="{4033D3AF-4FC6-485B-B07B-D4346DEB532D}">
      <dgm:prSet phldrT="[Text]" custT="1"/>
      <dgm:spPr/>
      <dgm:t>
        <a:bodyPr/>
        <a:lstStyle/>
        <a:p>
          <a:r>
            <a:rPr lang="en-GB" sz="2200" dirty="0"/>
            <a:t>COVID-19 Delta variant spread</a:t>
          </a:r>
        </a:p>
      </dgm:t>
    </dgm:pt>
    <dgm:pt modelId="{C11EFBF3-791B-4619-8243-6CA12946C712}" type="sibTrans" cxnId="{059BA3C6-6E53-4A01-A969-DB220CC3AF0F}">
      <dgm:prSet/>
      <dgm:spPr/>
      <dgm:t>
        <a:bodyPr/>
        <a:lstStyle/>
        <a:p>
          <a:endParaRPr lang="en-GB"/>
        </a:p>
      </dgm:t>
    </dgm:pt>
    <dgm:pt modelId="{F1EF257E-6A65-49DB-A4C8-03B88AF7DF9D}" type="parTrans" cxnId="{059BA3C6-6E53-4A01-A969-DB220CC3AF0F}">
      <dgm:prSet/>
      <dgm:spPr/>
      <dgm:t>
        <a:bodyPr/>
        <a:lstStyle/>
        <a:p>
          <a:endParaRPr lang="en-GB"/>
        </a:p>
      </dgm:t>
    </dgm:pt>
    <dgm:pt modelId="{CFBB68CC-5A6F-4018-A0AC-BC2CF595EFD1}">
      <dgm:prSet phldrT="[Text]" custT="1"/>
      <dgm:spPr/>
      <dgm:t>
        <a:bodyPr/>
        <a:lstStyle/>
        <a:p>
          <a:r>
            <a:rPr lang="en-GB" sz="2200" dirty="0"/>
            <a:t>COVID-19 vaccinations</a:t>
          </a:r>
        </a:p>
      </dgm:t>
    </dgm:pt>
    <dgm:pt modelId="{4A8C1663-41B1-4099-8AFB-B8A05E40B484}" type="sibTrans" cxnId="{B1DC93B3-979E-45D0-B662-AFEBA93EF5F5}">
      <dgm:prSet/>
      <dgm:spPr/>
      <dgm:t>
        <a:bodyPr/>
        <a:lstStyle/>
        <a:p>
          <a:endParaRPr lang="en-GB"/>
        </a:p>
      </dgm:t>
    </dgm:pt>
    <dgm:pt modelId="{2F09A605-FFD4-44C5-8067-A248F1040827}" type="parTrans" cxnId="{B1DC93B3-979E-45D0-B662-AFEBA93EF5F5}">
      <dgm:prSet/>
      <dgm:spPr/>
      <dgm:t>
        <a:bodyPr/>
        <a:lstStyle/>
        <a:p>
          <a:endParaRPr lang="en-GB"/>
        </a:p>
      </dgm:t>
    </dgm:pt>
    <dgm:pt modelId="{F434AF8B-3917-44F8-A317-6AD36E74C17B}">
      <dgm:prSet phldrT="[Text]" custT="1"/>
      <dgm:spPr>
        <a:solidFill>
          <a:schemeClr val="accent2">
            <a:lumMod val="20000"/>
            <a:lumOff val="80000"/>
            <a:alpha val="90000"/>
          </a:schemeClr>
        </a:solidFill>
        <a:ln>
          <a:solidFill>
            <a:schemeClr val="accent6">
              <a:lumMod val="20000"/>
              <a:lumOff val="80000"/>
              <a:alpha val="90000"/>
            </a:schemeClr>
          </a:solidFill>
        </a:ln>
      </dgm:spPr>
      <dgm:t>
        <a:bodyPr/>
        <a:lstStyle/>
        <a:p>
          <a:r>
            <a:rPr lang="en-GB" sz="2200" dirty="0"/>
            <a:t>Money negotiation for second half of year</a:t>
          </a:r>
        </a:p>
      </dgm:t>
    </dgm:pt>
    <dgm:pt modelId="{DACDBFA5-AC72-43EE-99D4-A3576EBCB54E}" type="parTrans" cxnId="{FECDF5A7-6261-490F-8BE6-3065D95CD2A8}">
      <dgm:prSet/>
      <dgm:spPr/>
    </dgm:pt>
    <dgm:pt modelId="{3328B917-7CAC-4BE7-B3ED-E803FC61F724}" type="sibTrans" cxnId="{FECDF5A7-6261-490F-8BE6-3065D95CD2A8}">
      <dgm:prSet/>
      <dgm:spPr/>
    </dgm:pt>
    <dgm:pt modelId="{7C2E35E0-4EA4-4343-88F6-67F7B7E8E46A}">
      <dgm:prSet phldrT="[Text]" custT="1"/>
      <dgm:spPr>
        <a:solidFill>
          <a:schemeClr val="accent2">
            <a:lumMod val="20000"/>
            <a:lumOff val="80000"/>
            <a:alpha val="90000"/>
          </a:schemeClr>
        </a:solidFill>
        <a:ln>
          <a:solidFill>
            <a:schemeClr val="accent6">
              <a:lumMod val="20000"/>
              <a:lumOff val="80000"/>
              <a:alpha val="90000"/>
            </a:schemeClr>
          </a:solidFill>
        </a:ln>
      </dgm:spPr>
      <dgm:t>
        <a:bodyPr/>
        <a:lstStyle/>
        <a:p>
          <a:r>
            <a:rPr lang="en-GB" sz="2200" dirty="0"/>
            <a:t>Getting back to fixed budgets</a:t>
          </a:r>
        </a:p>
      </dgm:t>
    </dgm:pt>
    <dgm:pt modelId="{DEE8F5F1-1A21-4B5B-9052-36FEBD383EB1}" type="parTrans" cxnId="{B9A49B14-6D82-4FA5-95EF-485BF4753DCC}">
      <dgm:prSet/>
      <dgm:spPr/>
    </dgm:pt>
    <dgm:pt modelId="{5B3F3766-9F81-4F99-B589-2D35C4D0F477}" type="sibTrans" cxnId="{B9A49B14-6D82-4FA5-95EF-485BF4753DCC}">
      <dgm:prSet/>
      <dgm:spPr/>
    </dgm:pt>
    <dgm:pt modelId="{155E2A57-C8E4-456B-81CC-D7398514B197}" type="pres">
      <dgm:prSet presAssocID="{40ED6CAE-8CF6-42E4-A644-0DFBB5A067B1}" presName="Name0" presStyleCnt="0">
        <dgm:presLayoutVars>
          <dgm:dir/>
          <dgm:animLvl val="lvl"/>
          <dgm:resizeHandles val="exact"/>
        </dgm:presLayoutVars>
      </dgm:prSet>
      <dgm:spPr/>
    </dgm:pt>
    <dgm:pt modelId="{B288D3F1-E60D-4C7A-9CD9-F26ACA757393}" type="pres">
      <dgm:prSet presAssocID="{5DA3BE4C-0D75-40CC-838A-580D8A010944}" presName="composite" presStyleCnt="0"/>
      <dgm:spPr/>
    </dgm:pt>
    <dgm:pt modelId="{A9E7B354-2858-4ACF-92C0-5A42EB512354}" type="pres">
      <dgm:prSet presAssocID="{5DA3BE4C-0D75-40CC-838A-580D8A010944}" presName="parTx" presStyleLbl="alignNode1" presStyleIdx="0" presStyleCnt="2" custLinFactNeighborX="-858" custLinFactNeighborY="1685">
        <dgm:presLayoutVars>
          <dgm:chMax val="0"/>
          <dgm:chPref val="0"/>
          <dgm:bulletEnabled val="1"/>
        </dgm:presLayoutVars>
      </dgm:prSet>
      <dgm:spPr/>
    </dgm:pt>
    <dgm:pt modelId="{37C5BD75-B7C9-4D97-9DF9-EC56478DAC0D}" type="pres">
      <dgm:prSet presAssocID="{5DA3BE4C-0D75-40CC-838A-580D8A010944}" presName="desTx" presStyleLbl="alignAccFollowNode1" presStyleIdx="0" presStyleCnt="2" custLinFactNeighborY="747">
        <dgm:presLayoutVars>
          <dgm:bulletEnabled val="1"/>
        </dgm:presLayoutVars>
      </dgm:prSet>
      <dgm:spPr/>
    </dgm:pt>
    <dgm:pt modelId="{81135D1B-6BDC-4B4E-8D01-A1D44BB60A9B}" type="pres">
      <dgm:prSet presAssocID="{76D7158D-DFD8-402B-8123-27879A6C868A}" presName="space" presStyleCnt="0"/>
      <dgm:spPr/>
    </dgm:pt>
    <dgm:pt modelId="{BC3F87CA-7D41-4822-9F66-A3FD0D15A433}" type="pres">
      <dgm:prSet presAssocID="{87C5D7FE-A9FF-44DA-91A1-F84C74DC52D1}" presName="composite" presStyleCnt="0"/>
      <dgm:spPr/>
    </dgm:pt>
    <dgm:pt modelId="{5C2FCD84-AB4D-47E1-A5B6-70053091B5D5}" type="pres">
      <dgm:prSet presAssocID="{87C5D7FE-A9FF-44DA-91A1-F84C74DC52D1}" presName="parTx" presStyleLbl="alignNode1" presStyleIdx="1" presStyleCnt="2" custScaleX="107267">
        <dgm:presLayoutVars>
          <dgm:chMax val="0"/>
          <dgm:chPref val="0"/>
          <dgm:bulletEnabled val="1"/>
        </dgm:presLayoutVars>
      </dgm:prSet>
      <dgm:spPr/>
    </dgm:pt>
    <dgm:pt modelId="{ED5EA8DC-8ABF-4A2B-A051-DB39034A0A7F}" type="pres">
      <dgm:prSet presAssocID="{87C5D7FE-A9FF-44DA-91A1-F84C74DC52D1}" presName="desTx" presStyleLbl="alignAccFollowNode1" presStyleIdx="1" presStyleCnt="2" custScaleX="107306" custLinFactNeighborX="-385">
        <dgm:presLayoutVars>
          <dgm:bulletEnabled val="1"/>
        </dgm:presLayoutVars>
      </dgm:prSet>
      <dgm:spPr/>
    </dgm:pt>
  </dgm:ptLst>
  <dgm:cxnLst>
    <dgm:cxn modelId="{14D01806-065F-48CA-AE93-CFB5C97106C5}" srcId="{5DA3BE4C-0D75-40CC-838A-580D8A010944}" destId="{E2607F39-E05F-48F3-ABB5-760B56542E20}" srcOrd="4" destOrd="0" parTransId="{21FAD503-185C-4A7E-8400-5C9DF4C49FF9}" sibTransId="{72696B74-FB68-41E3-A707-148D4BF2DB50}"/>
    <dgm:cxn modelId="{3A16A20A-A93F-4CDF-99EC-91F85F82D0A8}" srcId="{87C5D7FE-A9FF-44DA-91A1-F84C74DC52D1}" destId="{D6B96D2C-FC04-4BEA-88E1-70FC7F83D4E5}" srcOrd="3" destOrd="0" parTransId="{B5C10E4B-B362-4FE0-B267-192F7FFC5717}" sibTransId="{E0E9CDC4-6914-4CED-A3B0-FB3A17520D07}"/>
    <dgm:cxn modelId="{7BAAC011-0EF9-40BF-BC90-653BA7597C34}" type="presOf" srcId="{87C5D7FE-A9FF-44DA-91A1-F84C74DC52D1}" destId="{5C2FCD84-AB4D-47E1-A5B6-70053091B5D5}" srcOrd="0" destOrd="0" presId="urn:microsoft.com/office/officeart/2005/8/layout/hList1"/>
    <dgm:cxn modelId="{B9A49B14-6D82-4FA5-95EF-485BF4753DCC}" srcId="{87C5D7FE-A9FF-44DA-91A1-F84C74DC52D1}" destId="{7C2E35E0-4EA4-4343-88F6-67F7B7E8E46A}" srcOrd="4" destOrd="0" parTransId="{DEE8F5F1-1A21-4B5B-9052-36FEBD383EB1}" sibTransId="{5B3F3766-9F81-4F99-B589-2D35C4D0F477}"/>
    <dgm:cxn modelId="{D9396819-A141-4CD2-9C2F-3BE2F06D5DB6}" type="presOf" srcId="{1ECA6112-47CA-4191-8722-4B741BCF81B1}" destId="{37C5BD75-B7C9-4D97-9DF9-EC56478DAC0D}" srcOrd="0" destOrd="3" presId="urn:microsoft.com/office/officeart/2005/8/layout/hList1"/>
    <dgm:cxn modelId="{4896A320-42C5-4AC0-AC29-B08128F9D52A}" type="presOf" srcId="{4033D3AF-4FC6-485B-B07B-D4346DEB532D}" destId="{37C5BD75-B7C9-4D97-9DF9-EC56478DAC0D}" srcOrd="0" destOrd="5" presId="urn:microsoft.com/office/officeart/2005/8/layout/hList1"/>
    <dgm:cxn modelId="{6F4A052D-3B5C-458C-B417-0B53A258C532}" type="presOf" srcId="{40ED6CAE-8CF6-42E4-A644-0DFBB5A067B1}" destId="{155E2A57-C8E4-456B-81CC-D7398514B197}" srcOrd="0" destOrd="0" presId="urn:microsoft.com/office/officeart/2005/8/layout/hList1"/>
    <dgm:cxn modelId="{1AA75C2D-29D0-4818-B25D-A6F32CC39217}" srcId="{87C5D7FE-A9FF-44DA-91A1-F84C74DC52D1}" destId="{C65BD33C-7827-415C-9AD5-76092082892B}" srcOrd="0" destOrd="0" parTransId="{D992C330-3121-4782-8435-8E76378469B0}" sibTransId="{188DAD39-C3D6-44D9-AD78-A89DF919866A}"/>
    <dgm:cxn modelId="{8A56C033-C47F-4BFA-9085-0DC49A9260A4}" srcId="{87C5D7FE-A9FF-44DA-91A1-F84C74DC52D1}" destId="{CE4DE328-51F2-4989-A9E1-9543BF2ECD48}" srcOrd="6" destOrd="0" parTransId="{10AA2CB9-B890-46EF-8205-406356D39F7D}" sibTransId="{696F022A-C74B-44EF-9895-DD4E14EAF666}"/>
    <dgm:cxn modelId="{46FE0A60-B83B-4A36-8BB6-ECA853D2BC0A}" type="presOf" srcId="{992574A7-C0B8-49FE-BBF8-806CA588B1DC}" destId="{37C5BD75-B7C9-4D97-9DF9-EC56478DAC0D}" srcOrd="0" destOrd="0" presId="urn:microsoft.com/office/officeart/2005/8/layout/hList1"/>
    <dgm:cxn modelId="{1205A26A-F7FF-4208-8DA6-1BA7964CBF45}" type="presOf" srcId="{F434AF8B-3917-44F8-A317-6AD36E74C17B}" destId="{ED5EA8DC-8ABF-4A2B-A051-DB39034A0A7F}" srcOrd="0" destOrd="1" presId="urn:microsoft.com/office/officeart/2005/8/layout/hList1"/>
    <dgm:cxn modelId="{F436F56D-2A71-4828-A4D1-653BEB12D48A}" type="presOf" srcId="{C65BD33C-7827-415C-9AD5-76092082892B}" destId="{ED5EA8DC-8ABF-4A2B-A051-DB39034A0A7F}" srcOrd="0" destOrd="0" presId="urn:microsoft.com/office/officeart/2005/8/layout/hList1"/>
    <dgm:cxn modelId="{6BC91E4F-56E2-41D2-BEA9-812DC1CB9F33}" srcId="{87C5D7FE-A9FF-44DA-91A1-F84C74DC52D1}" destId="{FCA565EA-3737-483B-B369-9994D68AFCC1}" srcOrd="2" destOrd="0" parTransId="{8E3ABC5F-718F-4253-90F3-38850438B1E5}" sibTransId="{1C573D52-F5E5-44C6-8508-125FC604F67C}"/>
    <dgm:cxn modelId="{C6BDED50-2751-43C7-887C-7E4C5119DF11}" srcId="{5DA3BE4C-0D75-40CC-838A-580D8A010944}" destId="{1ECA6112-47CA-4191-8722-4B741BCF81B1}" srcOrd="3" destOrd="0" parTransId="{E80E7DDE-C77D-4C3C-B344-A0C6E8FC3307}" sibTransId="{9753EFC8-346A-4742-A747-119C1777F9BE}"/>
    <dgm:cxn modelId="{5A0C2A71-8915-461D-A29F-847AA65F89AC}" type="presOf" srcId="{CFBB68CC-5A6F-4018-A0AC-BC2CF595EFD1}" destId="{37C5BD75-B7C9-4D97-9DF9-EC56478DAC0D}" srcOrd="0" destOrd="6" presId="urn:microsoft.com/office/officeart/2005/8/layout/hList1"/>
    <dgm:cxn modelId="{A5386E58-B164-4DF7-83CD-69866D12D6D7}" srcId="{5DA3BE4C-0D75-40CC-838A-580D8A010944}" destId="{992574A7-C0B8-49FE-BBF8-806CA588B1DC}" srcOrd="0" destOrd="0" parTransId="{8261334E-5022-4DDB-84B4-27AB72BB3D67}" sibTransId="{B6BF785E-248D-409D-A056-35632AA93A35}"/>
    <dgm:cxn modelId="{DA4AEE5A-7813-4450-80A3-974BC8846D3A}" type="presOf" srcId="{E2607F39-E05F-48F3-ABB5-760B56542E20}" destId="{37C5BD75-B7C9-4D97-9DF9-EC56478DAC0D}" srcOrd="0" destOrd="4" presId="urn:microsoft.com/office/officeart/2005/8/layout/hList1"/>
    <dgm:cxn modelId="{4B4B727D-6310-4971-A9B9-6F6A706A732E}" type="presOf" srcId="{FCA565EA-3737-483B-B369-9994D68AFCC1}" destId="{ED5EA8DC-8ABF-4A2B-A051-DB39034A0A7F}" srcOrd="0" destOrd="2" presId="urn:microsoft.com/office/officeart/2005/8/layout/hList1"/>
    <dgm:cxn modelId="{3DEC287E-A80D-4F7B-887C-E9FAE5850203}" type="presOf" srcId="{5012797E-5B73-411A-8D07-CA6267AD739C}" destId="{37C5BD75-B7C9-4D97-9DF9-EC56478DAC0D}" srcOrd="0" destOrd="1" presId="urn:microsoft.com/office/officeart/2005/8/layout/hList1"/>
    <dgm:cxn modelId="{7E8153A2-F157-457E-9CE3-DDCC4ECD6012}" srcId="{40ED6CAE-8CF6-42E4-A644-0DFBB5A067B1}" destId="{5DA3BE4C-0D75-40CC-838A-580D8A010944}" srcOrd="0" destOrd="0" parTransId="{2BD71ACA-6FBA-4E8B-83F2-A23C72D2E917}" sibTransId="{76D7158D-DFD8-402B-8123-27879A6C868A}"/>
    <dgm:cxn modelId="{FECDF5A7-6261-490F-8BE6-3065D95CD2A8}" srcId="{87C5D7FE-A9FF-44DA-91A1-F84C74DC52D1}" destId="{F434AF8B-3917-44F8-A317-6AD36E74C17B}" srcOrd="1" destOrd="0" parTransId="{DACDBFA5-AC72-43EE-99D4-A3576EBCB54E}" sibTransId="{3328B917-7CAC-4BE7-B3ED-E803FC61F724}"/>
    <dgm:cxn modelId="{CEB589AB-8CED-4DE3-B386-F5BE483C0EE7}" srcId="{40ED6CAE-8CF6-42E4-A644-0DFBB5A067B1}" destId="{87C5D7FE-A9FF-44DA-91A1-F84C74DC52D1}" srcOrd="1" destOrd="0" parTransId="{1E624A57-47D3-4BD9-A116-D076D4CB0F74}" sibTransId="{A21B7F30-94BC-4E68-BEFC-9789A65EAFFF}"/>
    <dgm:cxn modelId="{F99B6DAD-FFAC-461D-B501-C3F5A77BBD5E}" type="presOf" srcId="{5DA3BE4C-0D75-40CC-838A-580D8A010944}" destId="{A9E7B354-2858-4ACF-92C0-5A42EB512354}" srcOrd="0" destOrd="0" presId="urn:microsoft.com/office/officeart/2005/8/layout/hList1"/>
    <dgm:cxn modelId="{B1DC93B3-979E-45D0-B662-AFEBA93EF5F5}" srcId="{5DA3BE4C-0D75-40CC-838A-580D8A010944}" destId="{CFBB68CC-5A6F-4018-A0AC-BC2CF595EFD1}" srcOrd="6" destOrd="0" parTransId="{2F09A605-FFD4-44C5-8067-A248F1040827}" sibTransId="{4A8C1663-41B1-4099-8AFB-B8A05E40B484}"/>
    <dgm:cxn modelId="{AA7119B8-CA57-4E32-B368-140B9C8196A4}" type="presOf" srcId="{7C2E35E0-4EA4-4343-88F6-67F7B7E8E46A}" destId="{ED5EA8DC-8ABF-4A2B-A051-DB39034A0A7F}" srcOrd="0" destOrd="4" presId="urn:microsoft.com/office/officeart/2005/8/layout/hList1"/>
    <dgm:cxn modelId="{059BA3C6-6E53-4A01-A969-DB220CC3AF0F}" srcId="{5DA3BE4C-0D75-40CC-838A-580D8A010944}" destId="{4033D3AF-4FC6-485B-B07B-D4346DEB532D}" srcOrd="5" destOrd="0" parTransId="{F1EF257E-6A65-49DB-A4C8-03B88AF7DF9D}" sibTransId="{C11EFBF3-791B-4619-8243-6CA12946C712}"/>
    <dgm:cxn modelId="{8349BACA-F9C4-4567-BE0A-33DF89DAA44A}" srcId="{5DA3BE4C-0D75-40CC-838A-580D8A010944}" destId="{FF02522D-6C79-42AC-BB98-F191EB55FE76}" srcOrd="2" destOrd="0" parTransId="{AF20B986-057B-4878-A612-D5C628802AB9}" sibTransId="{6B7C8DF6-42AA-4291-8CE2-99B8BDC1EE62}"/>
    <dgm:cxn modelId="{E2F901D0-4A56-4351-B443-47AA322E33CB}" srcId="{5DA3BE4C-0D75-40CC-838A-580D8A010944}" destId="{5012797E-5B73-411A-8D07-CA6267AD739C}" srcOrd="1" destOrd="0" parTransId="{26E0BFD3-961E-4D4B-A184-E391B9994779}" sibTransId="{A93A4058-5F04-4C08-9C77-DF0BB05FDD2A}"/>
    <dgm:cxn modelId="{9CDE5ED5-F5E7-419E-BFFF-D86447D814ED}" type="presOf" srcId="{D6B96D2C-FC04-4BEA-88E1-70FC7F83D4E5}" destId="{ED5EA8DC-8ABF-4A2B-A051-DB39034A0A7F}" srcOrd="0" destOrd="3" presId="urn:microsoft.com/office/officeart/2005/8/layout/hList1"/>
    <dgm:cxn modelId="{8887ACE1-D661-4435-ABC7-BD2DC434A312}" type="presOf" srcId="{FF02522D-6C79-42AC-BB98-F191EB55FE76}" destId="{37C5BD75-B7C9-4D97-9DF9-EC56478DAC0D}" srcOrd="0" destOrd="2" presId="urn:microsoft.com/office/officeart/2005/8/layout/hList1"/>
    <dgm:cxn modelId="{605E4DE3-A002-4F1B-95F4-37155A5C8557}" type="presOf" srcId="{CE4DE328-51F2-4989-A9E1-9543BF2ECD48}" destId="{ED5EA8DC-8ABF-4A2B-A051-DB39034A0A7F}" srcOrd="0" destOrd="6" presId="urn:microsoft.com/office/officeart/2005/8/layout/hList1"/>
    <dgm:cxn modelId="{286C4DF0-E998-41F1-A140-E961DBF2E141}" type="presOf" srcId="{911484E3-C5CC-4EAB-AABF-14AD655CF54D}" destId="{ED5EA8DC-8ABF-4A2B-A051-DB39034A0A7F}" srcOrd="0" destOrd="5" presId="urn:microsoft.com/office/officeart/2005/8/layout/hList1"/>
    <dgm:cxn modelId="{F17009F1-55A2-459B-9C7E-617982E88CD1}" srcId="{87C5D7FE-A9FF-44DA-91A1-F84C74DC52D1}" destId="{911484E3-C5CC-4EAB-AABF-14AD655CF54D}" srcOrd="5" destOrd="0" parTransId="{FB7F1F32-FBF1-4CD3-9FEB-F5B62C2A983C}" sibTransId="{D4633135-EAF6-4088-9E73-27D604DE3564}"/>
    <dgm:cxn modelId="{9AFD1744-64AB-4991-9A11-5D09DC446939}" type="presParOf" srcId="{155E2A57-C8E4-456B-81CC-D7398514B197}" destId="{B288D3F1-E60D-4C7A-9CD9-F26ACA757393}" srcOrd="0" destOrd="0" presId="urn:microsoft.com/office/officeart/2005/8/layout/hList1"/>
    <dgm:cxn modelId="{ED32D4A9-35F8-46ED-BCD4-26EEB255A860}" type="presParOf" srcId="{B288D3F1-E60D-4C7A-9CD9-F26ACA757393}" destId="{A9E7B354-2858-4ACF-92C0-5A42EB512354}" srcOrd="0" destOrd="0" presId="urn:microsoft.com/office/officeart/2005/8/layout/hList1"/>
    <dgm:cxn modelId="{FC60B7A3-3D92-48B1-9A21-41802F7636C2}" type="presParOf" srcId="{B288D3F1-E60D-4C7A-9CD9-F26ACA757393}" destId="{37C5BD75-B7C9-4D97-9DF9-EC56478DAC0D}" srcOrd="1" destOrd="0" presId="urn:microsoft.com/office/officeart/2005/8/layout/hList1"/>
    <dgm:cxn modelId="{49F34755-51EB-4216-9602-8B995530FD6B}" type="presParOf" srcId="{155E2A57-C8E4-456B-81CC-D7398514B197}" destId="{81135D1B-6BDC-4B4E-8D01-A1D44BB60A9B}" srcOrd="1" destOrd="0" presId="urn:microsoft.com/office/officeart/2005/8/layout/hList1"/>
    <dgm:cxn modelId="{672EEAF7-B459-464A-A8D2-663B36A7B4BC}" type="presParOf" srcId="{155E2A57-C8E4-456B-81CC-D7398514B197}" destId="{BC3F87CA-7D41-4822-9F66-A3FD0D15A433}" srcOrd="2" destOrd="0" presId="urn:microsoft.com/office/officeart/2005/8/layout/hList1"/>
    <dgm:cxn modelId="{C3A9A8F0-0A60-48BB-BEB6-2D8612485E86}" type="presParOf" srcId="{BC3F87CA-7D41-4822-9F66-A3FD0D15A433}" destId="{5C2FCD84-AB4D-47E1-A5B6-70053091B5D5}" srcOrd="0" destOrd="0" presId="urn:microsoft.com/office/officeart/2005/8/layout/hList1"/>
    <dgm:cxn modelId="{78DE4575-7DA0-46A0-9769-870EF83075EB}" type="presParOf" srcId="{BC3F87CA-7D41-4822-9F66-A3FD0D15A433}" destId="{ED5EA8DC-8ABF-4A2B-A051-DB39034A0A7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83DB1F-F390-4523-B854-5AFC125D821D}" type="doc">
      <dgm:prSet loTypeId="urn:microsoft.com/office/officeart/2008/layout/IncreasingCircleProcess" loCatId="list" qsTypeId="urn:microsoft.com/office/officeart/2005/8/quickstyle/simple1" qsCatId="simple" csTypeId="urn:microsoft.com/office/officeart/2005/8/colors/accent1_2" csCatId="accent1" phldr="1"/>
      <dgm:spPr/>
      <dgm:t>
        <a:bodyPr/>
        <a:lstStyle/>
        <a:p>
          <a:endParaRPr lang="en-GB"/>
        </a:p>
      </dgm:t>
    </dgm:pt>
    <dgm:pt modelId="{EB14945A-BCD0-4C86-854F-F14C46A65C1C}">
      <dgm:prSet phldrT="[Text]"/>
      <dgm:spPr>
        <a:solidFill>
          <a:schemeClr val="accent1">
            <a:lumMod val="20000"/>
            <a:lumOff val="80000"/>
          </a:schemeClr>
        </a:solidFill>
      </dgm:spPr>
      <dgm:t>
        <a:bodyPr/>
        <a:lstStyle/>
        <a:p>
          <a:r>
            <a:rPr lang="en-GB"/>
            <a:t>Continuing COVID-19 pressures</a:t>
          </a:r>
        </a:p>
      </dgm:t>
    </dgm:pt>
    <dgm:pt modelId="{415A2B95-08C3-47CB-B9EE-843A196F6173}" type="parTrans" cxnId="{666FFFF1-5967-4FBA-B94D-DB93235C5F8F}">
      <dgm:prSet/>
      <dgm:spPr/>
      <dgm:t>
        <a:bodyPr/>
        <a:lstStyle/>
        <a:p>
          <a:endParaRPr lang="en-GB"/>
        </a:p>
      </dgm:t>
    </dgm:pt>
    <dgm:pt modelId="{C1F3C2FD-549B-4943-B976-BD1C9DC3A944}" type="sibTrans" cxnId="{666FFFF1-5967-4FBA-B94D-DB93235C5F8F}">
      <dgm:prSet/>
      <dgm:spPr/>
      <dgm:t>
        <a:bodyPr/>
        <a:lstStyle/>
        <a:p>
          <a:endParaRPr lang="en-GB"/>
        </a:p>
      </dgm:t>
    </dgm:pt>
    <dgm:pt modelId="{4C422C61-F181-43D8-B567-AEE903CCE1E8}">
      <dgm:prSet phldrT="[Text]" custT="1"/>
      <dgm:spPr/>
      <dgm:t>
        <a:bodyPr/>
        <a:lstStyle/>
        <a:p>
          <a:pPr rtl="0"/>
          <a:r>
            <a:rPr lang="en-GB" sz="1400" dirty="0">
              <a:cs typeface="Calibri"/>
            </a:rPr>
            <a:t>Delta variant translating into increasing hospitalisations, but lower than before</a:t>
          </a:r>
        </a:p>
        <a:p>
          <a:r>
            <a:rPr lang="en-GB" sz="1400" dirty="0">
              <a:ea typeface="+mn-lt"/>
              <a:cs typeface="+mn-lt"/>
            </a:rPr>
            <a:t>Increasing concern about long COVID</a:t>
          </a:r>
          <a:endParaRPr lang="en-GB" sz="1400" dirty="0"/>
        </a:p>
      </dgm:t>
    </dgm:pt>
    <dgm:pt modelId="{D4917F72-5F2E-41D6-9D33-8421ABC1AF3D}" type="parTrans" cxnId="{FAF6C4AA-F329-4442-93DA-8706AC3B9630}">
      <dgm:prSet/>
      <dgm:spPr/>
      <dgm:t>
        <a:bodyPr/>
        <a:lstStyle/>
        <a:p>
          <a:endParaRPr lang="en-GB"/>
        </a:p>
      </dgm:t>
    </dgm:pt>
    <dgm:pt modelId="{DEF603AD-2261-4802-81A4-3770D87E1739}" type="sibTrans" cxnId="{FAF6C4AA-F329-4442-93DA-8706AC3B9630}">
      <dgm:prSet/>
      <dgm:spPr/>
      <dgm:t>
        <a:bodyPr/>
        <a:lstStyle/>
        <a:p>
          <a:endParaRPr lang="en-GB"/>
        </a:p>
      </dgm:t>
    </dgm:pt>
    <dgm:pt modelId="{A20C7566-DD46-4411-891F-87FC1131149D}">
      <dgm:prSet phldrT="[Text]"/>
      <dgm:spPr>
        <a:solidFill>
          <a:schemeClr val="accent1">
            <a:lumMod val="20000"/>
            <a:lumOff val="80000"/>
          </a:schemeClr>
        </a:solidFill>
      </dgm:spPr>
      <dgm:t>
        <a:bodyPr/>
        <a:lstStyle/>
        <a:p>
          <a:r>
            <a:rPr lang="en-GB"/>
            <a:t>Growing backlog</a:t>
          </a:r>
        </a:p>
      </dgm:t>
    </dgm:pt>
    <dgm:pt modelId="{622DDE47-316E-4603-BAAF-F0C66CD215DA}" type="parTrans" cxnId="{507AB591-B0C4-4851-ACE9-7EB02591F179}">
      <dgm:prSet/>
      <dgm:spPr/>
      <dgm:t>
        <a:bodyPr/>
        <a:lstStyle/>
        <a:p>
          <a:endParaRPr lang="en-GB"/>
        </a:p>
      </dgm:t>
    </dgm:pt>
    <dgm:pt modelId="{04EAA2EB-4F60-4473-9D41-978E456B4EB5}" type="sibTrans" cxnId="{507AB591-B0C4-4851-ACE9-7EB02591F179}">
      <dgm:prSet/>
      <dgm:spPr/>
      <dgm:t>
        <a:bodyPr/>
        <a:lstStyle/>
        <a:p>
          <a:endParaRPr lang="en-GB"/>
        </a:p>
      </dgm:t>
    </dgm:pt>
    <dgm:pt modelId="{D96149D6-378D-4E10-9628-26AAB4372349}">
      <dgm:prSet phldrT="[Text]" custT="1"/>
      <dgm:spPr/>
      <dgm:t>
        <a:bodyPr/>
        <a:lstStyle/>
        <a:p>
          <a:r>
            <a:rPr lang="en-GB" sz="1400" dirty="0">
              <a:latin typeface="Calibri"/>
              <a:cs typeface="Calibri"/>
            </a:rPr>
            <a:t>Growing backlogs across physical and mental health care services</a:t>
          </a:r>
          <a:endParaRPr lang="en-GB" sz="1400" dirty="0"/>
        </a:p>
      </dgm:t>
    </dgm:pt>
    <dgm:pt modelId="{D376B506-9519-4C98-A422-6F5645CB72C8}" type="parTrans" cxnId="{DD755EB1-7B0B-4F99-A625-18EA119CD268}">
      <dgm:prSet/>
      <dgm:spPr/>
      <dgm:t>
        <a:bodyPr/>
        <a:lstStyle/>
        <a:p>
          <a:endParaRPr lang="en-GB"/>
        </a:p>
      </dgm:t>
    </dgm:pt>
    <dgm:pt modelId="{024CAEB5-E5C8-456F-9D0D-370909CF4F2F}" type="sibTrans" cxnId="{DD755EB1-7B0B-4F99-A625-18EA119CD268}">
      <dgm:prSet/>
      <dgm:spPr/>
      <dgm:t>
        <a:bodyPr/>
        <a:lstStyle/>
        <a:p>
          <a:endParaRPr lang="en-GB"/>
        </a:p>
      </dgm:t>
    </dgm:pt>
    <dgm:pt modelId="{155C7794-2531-4CDF-B9FA-930F96E5F586}">
      <dgm:prSet phldrT="[Text]"/>
      <dgm:spPr>
        <a:solidFill>
          <a:schemeClr val="accent1">
            <a:lumMod val="20000"/>
            <a:lumOff val="80000"/>
          </a:schemeClr>
        </a:solidFill>
      </dgm:spPr>
      <dgm:t>
        <a:bodyPr/>
        <a:lstStyle/>
        <a:p>
          <a:r>
            <a:rPr lang="en-GB" dirty="0"/>
            <a:t>Rising UEC demand</a:t>
          </a:r>
        </a:p>
      </dgm:t>
    </dgm:pt>
    <dgm:pt modelId="{38905DDD-49FB-4091-95E3-F34C71941B6D}" type="parTrans" cxnId="{3616F8F8-B038-46FA-BDAD-71CF3EB9C1F5}">
      <dgm:prSet/>
      <dgm:spPr/>
      <dgm:t>
        <a:bodyPr/>
        <a:lstStyle/>
        <a:p>
          <a:endParaRPr lang="en-GB"/>
        </a:p>
      </dgm:t>
    </dgm:pt>
    <dgm:pt modelId="{4F2E5D29-5DD6-4532-85D9-9BFAD540AB42}" type="sibTrans" cxnId="{3616F8F8-B038-46FA-BDAD-71CF3EB9C1F5}">
      <dgm:prSet/>
      <dgm:spPr/>
      <dgm:t>
        <a:bodyPr/>
        <a:lstStyle/>
        <a:p>
          <a:endParaRPr lang="en-GB"/>
        </a:p>
      </dgm:t>
    </dgm:pt>
    <dgm:pt modelId="{2A9E8FDC-68F3-4712-9716-33647B4FDC01}">
      <dgm:prSet phldrT="[Text]" custT="1"/>
      <dgm:spPr/>
      <dgm:t>
        <a:bodyPr/>
        <a:lstStyle/>
        <a:p>
          <a:pPr>
            <a:buNone/>
          </a:pPr>
          <a:r>
            <a:rPr lang="en-GB" sz="1400" dirty="0">
              <a:ea typeface="+mn-lt"/>
              <a:cs typeface="+mn-lt"/>
            </a:rPr>
            <a:t>High pressure on A&amp;E and ambulances – record levels in multiple places:</a:t>
          </a:r>
        </a:p>
        <a:p>
          <a:pPr>
            <a:buFont typeface="Arial" panose="020B0604020202020204" pitchFamily="34" charset="0"/>
            <a:buNone/>
          </a:pPr>
          <a:r>
            <a:rPr lang="en-GB" sz="1400" dirty="0">
              <a:ea typeface="+mn-lt"/>
              <a:cs typeface="+mn-lt"/>
            </a:rPr>
            <a:t>* Bounce-back</a:t>
          </a:r>
        </a:p>
        <a:p>
          <a:pPr>
            <a:buFont typeface="Arial" panose="020B0604020202020204" pitchFamily="34" charset="0"/>
            <a:buNone/>
          </a:pPr>
          <a:r>
            <a:rPr lang="en-GB" sz="1400" dirty="0">
              <a:ea typeface="+mn-lt"/>
              <a:cs typeface="+mn-lt"/>
            </a:rPr>
            <a:t>* Acuity</a:t>
          </a:r>
        </a:p>
        <a:p>
          <a:pPr>
            <a:buFont typeface="Arial" panose="020B0604020202020204" pitchFamily="34" charset="0"/>
            <a:buNone/>
          </a:pPr>
          <a:r>
            <a:rPr lang="en-GB" sz="1400" dirty="0"/>
            <a:t>* Perceptions of ease of access to primary care </a:t>
          </a:r>
        </a:p>
      </dgm:t>
    </dgm:pt>
    <dgm:pt modelId="{2A43723A-75C6-4F1A-B827-000FCAD1BC89}" type="parTrans" cxnId="{0A86B8E9-6634-4129-B381-20FAF471F234}">
      <dgm:prSet/>
      <dgm:spPr/>
      <dgm:t>
        <a:bodyPr/>
        <a:lstStyle/>
        <a:p>
          <a:endParaRPr lang="en-GB"/>
        </a:p>
      </dgm:t>
    </dgm:pt>
    <dgm:pt modelId="{31FA059C-9347-4637-B63F-C8A9A1BF7A74}" type="sibTrans" cxnId="{0A86B8E9-6634-4129-B381-20FAF471F234}">
      <dgm:prSet/>
      <dgm:spPr/>
      <dgm:t>
        <a:bodyPr/>
        <a:lstStyle/>
        <a:p>
          <a:endParaRPr lang="en-GB"/>
        </a:p>
      </dgm:t>
    </dgm:pt>
    <dgm:pt modelId="{84D04260-6004-48DE-AC2B-5030B294214F}">
      <dgm:prSet custT="1"/>
      <dgm:spPr/>
      <dgm:t>
        <a:bodyPr/>
        <a:lstStyle/>
        <a:p>
          <a:r>
            <a:rPr lang="en-GB" sz="1400">
              <a:latin typeface="Calibri"/>
              <a:cs typeface="Calibri"/>
            </a:rPr>
            <a:t>Elective care waiting list exceeds 5 million</a:t>
          </a:r>
        </a:p>
      </dgm:t>
    </dgm:pt>
    <dgm:pt modelId="{A7ABF545-B289-4497-B5D2-845D30FCEBF1}" type="parTrans" cxnId="{AF1F87C0-F01A-4C69-879F-F56F4C45350D}">
      <dgm:prSet/>
      <dgm:spPr/>
      <dgm:t>
        <a:bodyPr/>
        <a:lstStyle/>
        <a:p>
          <a:endParaRPr lang="en-GB"/>
        </a:p>
      </dgm:t>
    </dgm:pt>
    <dgm:pt modelId="{AACB8E91-3B30-45B4-A4B5-250CB5E98113}" type="sibTrans" cxnId="{AF1F87C0-F01A-4C69-879F-F56F4C45350D}">
      <dgm:prSet/>
      <dgm:spPr/>
      <dgm:t>
        <a:bodyPr/>
        <a:lstStyle/>
        <a:p>
          <a:endParaRPr lang="en-GB"/>
        </a:p>
      </dgm:t>
    </dgm:pt>
    <dgm:pt modelId="{A5207F92-CC51-49FF-8DE2-A109BC3E6302}">
      <dgm:prSet custT="1"/>
      <dgm:spPr/>
      <dgm:t>
        <a:bodyPr/>
        <a:lstStyle/>
        <a:p>
          <a:r>
            <a:rPr lang="en-GB" sz="1400">
              <a:ea typeface="+mn-lt"/>
              <a:cs typeface="+mn-lt"/>
            </a:rPr>
            <a:t>Growing concerns about cancer backlog and delayed diagnosis</a:t>
          </a:r>
        </a:p>
      </dgm:t>
    </dgm:pt>
    <dgm:pt modelId="{D2574572-A3C4-4929-8980-527BF4E7DFD5}" type="parTrans" cxnId="{DA9F86E5-0338-4142-9F0C-3F3CB0571960}">
      <dgm:prSet/>
      <dgm:spPr/>
      <dgm:t>
        <a:bodyPr/>
        <a:lstStyle/>
        <a:p>
          <a:endParaRPr lang="en-GB"/>
        </a:p>
      </dgm:t>
    </dgm:pt>
    <dgm:pt modelId="{AA518495-27E8-47EF-9498-AAFE68793918}" type="sibTrans" cxnId="{DA9F86E5-0338-4142-9F0C-3F3CB0571960}">
      <dgm:prSet/>
      <dgm:spPr/>
      <dgm:t>
        <a:bodyPr/>
        <a:lstStyle/>
        <a:p>
          <a:endParaRPr lang="en-GB"/>
        </a:p>
      </dgm:t>
    </dgm:pt>
    <dgm:pt modelId="{495CA8E3-E19C-4318-B8AF-F003921E8C6C}">
      <dgm:prSet custT="1"/>
      <dgm:spPr/>
      <dgm:t>
        <a:bodyPr/>
        <a:lstStyle/>
        <a:p>
          <a:r>
            <a:rPr lang="en-GB" sz="1400">
              <a:ea typeface="+mn-lt"/>
              <a:cs typeface="+mn-lt"/>
            </a:rPr>
            <a:t>Diagnostic capacity a real pinch point impacting on different pathways</a:t>
          </a:r>
        </a:p>
      </dgm:t>
    </dgm:pt>
    <dgm:pt modelId="{8939F395-2E79-4019-9C2E-904569D2D7A9}" type="parTrans" cxnId="{8641D810-EE8B-4681-B925-DC6553427343}">
      <dgm:prSet/>
      <dgm:spPr/>
      <dgm:t>
        <a:bodyPr/>
        <a:lstStyle/>
        <a:p>
          <a:endParaRPr lang="en-GB"/>
        </a:p>
      </dgm:t>
    </dgm:pt>
    <dgm:pt modelId="{0840F266-3B60-43E3-88DF-81E11FA5929F}" type="sibTrans" cxnId="{8641D810-EE8B-4681-B925-DC6553427343}">
      <dgm:prSet/>
      <dgm:spPr/>
      <dgm:t>
        <a:bodyPr/>
        <a:lstStyle/>
        <a:p>
          <a:endParaRPr lang="en-GB"/>
        </a:p>
      </dgm:t>
    </dgm:pt>
    <dgm:pt modelId="{70AF25D0-3B2D-442C-B100-2D106574AF08}">
      <dgm:prSet custT="1"/>
      <dgm:spPr/>
      <dgm:t>
        <a:bodyPr/>
        <a:lstStyle/>
        <a:p>
          <a:pPr>
            <a:buNone/>
          </a:pPr>
          <a:r>
            <a:rPr lang="en-GB" sz="1400" dirty="0">
              <a:ea typeface="+mn-lt"/>
              <a:cs typeface="+mn-lt"/>
            </a:rPr>
            <a:t>Concern about numbers and complexity of mental health presentations</a:t>
          </a:r>
        </a:p>
      </dgm:t>
    </dgm:pt>
    <dgm:pt modelId="{C42CA6DB-B82E-41E0-AB55-39F9398A7BCE}" type="parTrans" cxnId="{B7434155-6459-4C3D-B762-36E70E9F6E3E}">
      <dgm:prSet/>
      <dgm:spPr/>
      <dgm:t>
        <a:bodyPr/>
        <a:lstStyle/>
        <a:p>
          <a:endParaRPr lang="en-GB"/>
        </a:p>
      </dgm:t>
    </dgm:pt>
    <dgm:pt modelId="{03C315DC-8F4E-429E-B431-91465478613A}" type="sibTrans" cxnId="{B7434155-6459-4C3D-B762-36E70E9F6E3E}">
      <dgm:prSet/>
      <dgm:spPr/>
      <dgm:t>
        <a:bodyPr/>
        <a:lstStyle/>
        <a:p>
          <a:endParaRPr lang="en-GB"/>
        </a:p>
      </dgm:t>
    </dgm:pt>
    <dgm:pt modelId="{4230E9BE-D0D4-453A-AE3C-281D6C79A712}" type="pres">
      <dgm:prSet presAssocID="{4783DB1F-F390-4523-B854-5AFC125D821D}" presName="Name0" presStyleCnt="0">
        <dgm:presLayoutVars>
          <dgm:chMax val="7"/>
          <dgm:chPref val="7"/>
          <dgm:dir/>
          <dgm:animOne val="branch"/>
          <dgm:animLvl val="lvl"/>
        </dgm:presLayoutVars>
      </dgm:prSet>
      <dgm:spPr/>
    </dgm:pt>
    <dgm:pt modelId="{42853CCE-1A42-4F94-8AFB-0710612F5046}" type="pres">
      <dgm:prSet presAssocID="{EB14945A-BCD0-4C86-854F-F14C46A65C1C}" presName="composite" presStyleCnt="0"/>
      <dgm:spPr/>
    </dgm:pt>
    <dgm:pt modelId="{E94739EE-324F-44F0-9BC1-272084823D33}" type="pres">
      <dgm:prSet presAssocID="{EB14945A-BCD0-4C86-854F-F14C46A65C1C}" presName="BackAccent" presStyleLbl="bgShp" presStyleIdx="0" presStyleCnt="3"/>
      <dgm:spPr/>
    </dgm:pt>
    <dgm:pt modelId="{ED23E6AE-581C-4B14-A7FA-E837918B2BA4}" type="pres">
      <dgm:prSet presAssocID="{EB14945A-BCD0-4C86-854F-F14C46A65C1C}" presName="Accent" presStyleLbl="alignNode1" presStyleIdx="0" presStyleCnt="3"/>
      <dgm:spPr/>
    </dgm:pt>
    <dgm:pt modelId="{F63A2B7C-DF10-4E1F-A5A4-0A992F674B4F}" type="pres">
      <dgm:prSet presAssocID="{EB14945A-BCD0-4C86-854F-F14C46A65C1C}" presName="Child" presStyleLbl="revTx" presStyleIdx="0" presStyleCnt="6" custScaleX="109962">
        <dgm:presLayoutVars>
          <dgm:chMax val="0"/>
          <dgm:chPref val="0"/>
          <dgm:bulletEnabled val="1"/>
        </dgm:presLayoutVars>
      </dgm:prSet>
      <dgm:spPr/>
    </dgm:pt>
    <dgm:pt modelId="{62F40193-4C9C-47F9-8F69-CFDCD014B00A}" type="pres">
      <dgm:prSet presAssocID="{EB14945A-BCD0-4C86-854F-F14C46A65C1C}" presName="Parent" presStyleLbl="revTx" presStyleIdx="1" presStyleCnt="6">
        <dgm:presLayoutVars>
          <dgm:chMax val="1"/>
          <dgm:chPref val="1"/>
          <dgm:bulletEnabled val="1"/>
        </dgm:presLayoutVars>
      </dgm:prSet>
      <dgm:spPr/>
    </dgm:pt>
    <dgm:pt modelId="{D839309C-885B-42DE-B475-081BAFB94747}" type="pres">
      <dgm:prSet presAssocID="{C1F3C2FD-549B-4943-B976-BD1C9DC3A944}" presName="sibTrans" presStyleCnt="0"/>
      <dgm:spPr/>
    </dgm:pt>
    <dgm:pt modelId="{0C6BA0E7-B81D-4414-B8E4-26664F14E9C8}" type="pres">
      <dgm:prSet presAssocID="{A20C7566-DD46-4411-891F-87FC1131149D}" presName="composite" presStyleCnt="0"/>
      <dgm:spPr/>
    </dgm:pt>
    <dgm:pt modelId="{92021EB2-85E1-4FBC-8D2D-64585FB0D26F}" type="pres">
      <dgm:prSet presAssocID="{A20C7566-DD46-4411-891F-87FC1131149D}" presName="BackAccent" presStyleLbl="bgShp" presStyleIdx="1" presStyleCnt="3"/>
      <dgm:spPr/>
    </dgm:pt>
    <dgm:pt modelId="{CE787927-F092-4451-9DA7-C87848FA88D0}" type="pres">
      <dgm:prSet presAssocID="{A20C7566-DD46-4411-891F-87FC1131149D}" presName="Accent" presStyleLbl="alignNode1" presStyleIdx="1" presStyleCnt="3"/>
      <dgm:spPr/>
    </dgm:pt>
    <dgm:pt modelId="{06AF5A03-232D-4077-92B4-1C8FA51581FA}" type="pres">
      <dgm:prSet presAssocID="{A20C7566-DD46-4411-891F-87FC1131149D}" presName="Child" presStyleLbl="revTx" presStyleIdx="2" presStyleCnt="6">
        <dgm:presLayoutVars>
          <dgm:chMax val="0"/>
          <dgm:chPref val="0"/>
          <dgm:bulletEnabled val="1"/>
        </dgm:presLayoutVars>
      </dgm:prSet>
      <dgm:spPr/>
    </dgm:pt>
    <dgm:pt modelId="{C8DE0A48-1168-4DF9-9EF3-BFBF890FDDA2}" type="pres">
      <dgm:prSet presAssocID="{A20C7566-DD46-4411-891F-87FC1131149D}" presName="Parent" presStyleLbl="revTx" presStyleIdx="3" presStyleCnt="6">
        <dgm:presLayoutVars>
          <dgm:chMax val="1"/>
          <dgm:chPref val="1"/>
          <dgm:bulletEnabled val="1"/>
        </dgm:presLayoutVars>
      </dgm:prSet>
      <dgm:spPr/>
    </dgm:pt>
    <dgm:pt modelId="{BD39F8F7-B982-4ECC-81ED-EDC7FC55855F}" type="pres">
      <dgm:prSet presAssocID="{04EAA2EB-4F60-4473-9D41-978E456B4EB5}" presName="sibTrans" presStyleCnt="0"/>
      <dgm:spPr/>
    </dgm:pt>
    <dgm:pt modelId="{18515795-340C-468B-8247-DAE6587A2F31}" type="pres">
      <dgm:prSet presAssocID="{155C7794-2531-4CDF-B9FA-930F96E5F586}" presName="composite" presStyleCnt="0"/>
      <dgm:spPr/>
    </dgm:pt>
    <dgm:pt modelId="{3E63199B-5193-4888-BA26-28E278886612}" type="pres">
      <dgm:prSet presAssocID="{155C7794-2531-4CDF-B9FA-930F96E5F586}" presName="BackAccent" presStyleLbl="bgShp" presStyleIdx="2" presStyleCnt="3"/>
      <dgm:spPr/>
    </dgm:pt>
    <dgm:pt modelId="{F22C4884-A5C2-4A67-8667-81ED5F6F817A}" type="pres">
      <dgm:prSet presAssocID="{155C7794-2531-4CDF-B9FA-930F96E5F586}" presName="Accent" presStyleLbl="alignNode1" presStyleIdx="2" presStyleCnt="3"/>
      <dgm:spPr/>
    </dgm:pt>
    <dgm:pt modelId="{FE09A775-359B-43BD-A71E-F476DADD4FCB}" type="pres">
      <dgm:prSet presAssocID="{155C7794-2531-4CDF-B9FA-930F96E5F586}" presName="Child" presStyleLbl="revTx" presStyleIdx="4" presStyleCnt="6">
        <dgm:presLayoutVars>
          <dgm:chMax val="0"/>
          <dgm:chPref val="0"/>
          <dgm:bulletEnabled val="1"/>
        </dgm:presLayoutVars>
      </dgm:prSet>
      <dgm:spPr/>
    </dgm:pt>
    <dgm:pt modelId="{76FE62E1-B9FF-488D-999B-5A6FE46EAE82}" type="pres">
      <dgm:prSet presAssocID="{155C7794-2531-4CDF-B9FA-930F96E5F586}" presName="Parent" presStyleLbl="revTx" presStyleIdx="5" presStyleCnt="6">
        <dgm:presLayoutVars>
          <dgm:chMax val="1"/>
          <dgm:chPref val="1"/>
          <dgm:bulletEnabled val="1"/>
        </dgm:presLayoutVars>
      </dgm:prSet>
      <dgm:spPr/>
    </dgm:pt>
  </dgm:ptLst>
  <dgm:cxnLst>
    <dgm:cxn modelId="{8641D810-EE8B-4681-B925-DC6553427343}" srcId="{A20C7566-DD46-4411-891F-87FC1131149D}" destId="{495CA8E3-E19C-4318-B8AF-F003921E8C6C}" srcOrd="3" destOrd="0" parTransId="{8939F395-2E79-4019-9C2E-904569D2D7A9}" sibTransId="{0840F266-3B60-43E3-88DF-81E11FA5929F}"/>
    <dgm:cxn modelId="{BAF46212-D88E-46F5-9858-5AE48AF0604C}" type="presOf" srcId="{EB14945A-BCD0-4C86-854F-F14C46A65C1C}" destId="{62F40193-4C9C-47F9-8F69-CFDCD014B00A}" srcOrd="0" destOrd="0" presId="urn:microsoft.com/office/officeart/2008/layout/IncreasingCircleProcess"/>
    <dgm:cxn modelId="{2196AD12-FCBD-41CC-BE38-1F18683064AD}" type="presOf" srcId="{84D04260-6004-48DE-AC2B-5030B294214F}" destId="{06AF5A03-232D-4077-92B4-1C8FA51581FA}" srcOrd="0" destOrd="1" presId="urn:microsoft.com/office/officeart/2008/layout/IncreasingCircleProcess"/>
    <dgm:cxn modelId="{E9347814-C2E4-4ADF-B2FB-9743F68E025D}" type="presOf" srcId="{D96149D6-378D-4E10-9628-26AAB4372349}" destId="{06AF5A03-232D-4077-92B4-1C8FA51581FA}" srcOrd="0" destOrd="0" presId="urn:microsoft.com/office/officeart/2008/layout/IncreasingCircleProcess"/>
    <dgm:cxn modelId="{D6AEC317-8B9C-43C5-9755-B390EA09FC87}" type="presOf" srcId="{4783DB1F-F390-4523-B854-5AFC125D821D}" destId="{4230E9BE-D0D4-453A-AE3C-281D6C79A712}" srcOrd="0" destOrd="0" presId="urn:microsoft.com/office/officeart/2008/layout/IncreasingCircleProcess"/>
    <dgm:cxn modelId="{5EA30267-0EDA-4D22-ACC7-0AEAA1B14157}" type="presOf" srcId="{70AF25D0-3B2D-442C-B100-2D106574AF08}" destId="{FE09A775-359B-43BD-A71E-F476DADD4FCB}" srcOrd="0" destOrd="1" presId="urn:microsoft.com/office/officeart/2008/layout/IncreasingCircleProcess"/>
    <dgm:cxn modelId="{B7434155-6459-4C3D-B762-36E70E9F6E3E}" srcId="{155C7794-2531-4CDF-B9FA-930F96E5F586}" destId="{70AF25D0-3B2D-442C-B100-2D106574AF08}" srcOrd="1" destOrd="0" parTransId="{C42CA6DB-B82E-41E0-AB55-39F9398A7BCE}" sibTransId="{03C315DC-8F4E-429E-B431-91465478613A}"/>
    <dgm:cxn modelId="{C89BA978-230B-4B8C-8BA5-CF3D7BFE867A}" type="presOf" srcId="{A20C7566-DD46-4411-891F-87FC1131149D}" destId="{C8DE0A48-1168-4DF9-9EF3-BFBF890FDDA2}" srcOrd="0" destOrd="0" presId="urn:microsoft.com/office/officeart/2008/layout/IncreasingCircleProcess"/>
    <dgm:cxn modelId="{EACA1A86-AE36-4802-9A41-A4DBF1A042CF}" type="presOf" srcId="{A5207F92-CC51-49FF-8DE2-A109BC3E6302}" destId="{06AF5A03-232D-4077-92B4-1C8FA51581FA}" srcOrd="0" destOrd="2" presId="urn:microsoft.com/office/officeart/2008/layout/IncreasingCircleProcess"/>
    <dgm:cxn modelId="{309DA88D-394D-45DA-A47C-9480FBCF381C}" type="presOf" srcId="{495CA8E3-E19C-4318-B8AF-F003921E8C6C}" destId="{06AF5A03-232D-4077-92B4-1C8FA51581FA}" srcOrd="0" destOrd="3" presId="urn:microsoft.com/office/officeart/2008/layout/IncreasingCircleProcess"/>
    <dgm:cxn modelId="{507AB591-B0C4-4851-ACE9-7EB02591F179}" srcId="{4783DB1F-F390-4523-B854-5AFC125D821D}" destId="{A20C7566-DD46-4411-891F-87FC1131149D}" srcOrd="1" destOrd="0" parTransId="{622DDE47-316E-4603-BAAF-F0C66CD215DA}" sibTransId="{04EAA2EB-4F60-4473-9D41-978E456B4EB5}"/>
    <dgm:cxn modelId="{7E2A0A9F-F514-41E8-9FED-41F1AA597D3E}" type="presOf" srcId="{4C422C61-F181-43D8-B567-AEE903CCE1E8}" destId="{F63A2B7C-DF10-4E1F-A5A4-0A992F674B4F}" srcOrd="0" destOrd="0" presId="urn:microsoft.com/office/officeart/2008/layout/IncreasingCircleProcess"/>
    <dgm:cxn modelId="{FAF6C4AA-F329-4442-93DA-8706AC3B9630}" srcId="{EB14945A-BCD0-4C86-854F-F14C46A65C1C}" destId="{4C422C61-F181-43D8-B567-AEE903CCE1E8}" srcOrd="0" destOrd="0" parTransId="{D4917F72-5F2E-41D6-9D33-8421ABC1AF3D}" sibTransId="{DEF603AD-2261-4802-81A4-3770D87E1739}"/>
    <dgm:cxn modelId="{DD755EB1-7B0B-4F99-A625-18EA119CD268}" srcId="{A20C7566-DD46-4411-891F-87FC1131149D}" destId="{D96149D6-378D-4E10-9628-26AAB4372349}" srcOrd="0" destOrd="0" parTransId="{D376B506-9519-4C98-A422-6F5645CB72C8}" sibTransId="{024CAEB5-E5C8-456F-9D0D-370909CF4F2F}"/>
    <dgm:cxn modelId="{AF1F87C0-F01A-4C69-879F-F56F4C45350D}" srcId="{A20C7566-DD46-4411-891F-87FC1131149D}" destId="{84D04260-6004-48DE-AC2B-5030B294214F}" srcOrd="1" destOrd="0" parTransId="{A7ABF545-B289-4497-B5D2-845D30FCEBF1}" sibTransId="{AACB8E91-3B30-45B4-A4B5-250CB5E98113}"/>
    <dgm:cxn modelId="{DC0AA6CC-AC9D-4D84-86C9-9F0BC6438E8B}" type="presOf" srcId="{2A9E8FDC-68F3-4712-9716-33647B4FDC01}" destId="{FE09A775-359B-43BD-A71E-F476DADD4FCB}" srcOrd="0" destOrd="0" presId="urn:microsoft.com/office/officeart/2008/layout/IncreasingCircleProcess"/>
    <dgm:cxn modelId="{CD01A6E4-1FC5-40FD-9534-01D5DF3146BA}" type="presOf" srcId="{155C7794-2531-4CDF-B9FA-930F96E5F586}" destId="{76FE62E1-B9FF-488D-999B-5A6FE46EAE82}" srcOrd="0" destOrd="0" presId="urn:microsoft.com/office/officeart/2008/layout/IncreasingCircleProcess"/>
    <dgm:cxn modelId="{DA9F86E5-0338-4142-9F0C-3F3CB0571960}" srcId="{A20C7566-DD46-4411-891F-87FC1131149D}" destId="{A5207F92-CC51-49FF-8DE2-A109BC3E6302}" srcOrd="2" destOrd="0" parTransId="{D2574572-A3C4-4929-8980-527BF4E7DFD5}" sibTransId="{AA518495-27E8-47EF-9498-AAFE68793918}"/>
    <dgm:cxn modelId="{0A86B8E9-6634-4129-B381-20FAF471F234}" srcId="{155C7794-2531-4CDF-B9FA-930F96E5F586}" destId="{2A9E8FDC-68F3-4712-9716-33647B4FDC01}" srcOrd="0" destOrd="0" parTransId="{2A43723A-75C6-4F1A-B827-000FCAD1BC89}" sibTransId="{31FA059C-9347-4637-B63F-C8A9A1BF7A74}"/>
    <dgm:cxn modelId="{666FFFF1-5967-4FBA-B94D-DB93235C5F8F}" srcId="{4783DB1F-F390-4523-B854-5AFC125D821D}" destId="{EB14945A-BCD0-4C86-854F-F14C46A65C1C}" srcOrd="0" destOrd="0" parTransId="{415A2B95-08C3-47CB-B9EE-843A196F6173}" sibTransId="{C1F3C2FD-549B-4943-B976-BD1C9DC3A944}"/>
    <dgm:cxn modelId="{3616F8F8-B038-46FA-BDAD-71CF3EB9C1F5}" srcId="{4783DB1F-F390-4523-B854-5AFC125D821D}" destId="{155C7794-2531-4CDF-B9FA-930F96E5F586}" srcOrd="2" destOrd="0" parTransId="{38905DDD-49FB-4091-95E3-F34C71941B6D}" sibTransId="{4F2E5D29-5DD6-4532-85D9-9BFAD540AB42}"/>
    <dgm:cxn modelId="{67F50EE1-6579-4769-BE73-F6AD7A411529}" type="presParOf" srcId="{4230E9BE-D0D4-453A-AE3C-281D6C79A712}" destId="{42853CCE-1A42-4F94-8AFB-0710612F5046}" srcOrd="0" destOrd="0" presId="urn:microsoft.com/office/officeart/2008/layout/IncreasingCircleProcess"/>
    <dgm:cxn modelId="{48B3495D-6497-43F7-848F-1A0FDACF5494}" type="presParOf" srcId="{42853CCE-1A42-4F94-8AFB-0710612F5046}" destId="{E94739EE-324F-44F0-9BC1-272084823D33}" srcOrd="0" destOrd="0" presId="urn:microsoft.com/office/officeart/2008/layout/IncreasingCircleProcess"/>
    <dgm:cxn modelId="{1CB80F9A-8599-4A22-9DA6-500F68FD517A}" type="presParOf" srcId="{42853CCE-1A42-4F94-8AFB-0710612F5046}" destId="{ED23E6AE-581C-4B14-A7FA-E837918B2BA4}" srcOrd="1" destOrd="0" presId="urn:microsoft.com/office/officeart/2008/layout/IncreasingCircleProcess"/>
    <dgm:cxn modelId="{C44EFF9F-CE57-42C4-A98B-B1B31B2C0D49}" type="presParOf" srcId="{42853CCE-1A42-4F94-8AFB-0710612F5046}" destId="{F63A2B7C-DF10-4E1F-A5A4-0A992F674B4F}" srcOrd="2" destOrd="0" presId="urn:microsoft.com/office/officeart/2008/layout/IncreasingCircleProcess"/>
    <dgm:cxn modelId="{BB8C7857-30BB-4070-BFDB-E6937C6EFAE7}" type="presParOf" srcId="{42853CCE-1A42-4F94-8AFB-0710612F5046}" destId="{62F40193-4C9C-47F9-8F69-CFDCD014B00A}" srcOrd="3" destOrd="0" presId="urn:microsoft.com/office/officeart/2008/layout/IncreasingCircleProcess"/>
    <dgm:cxn modelId="{E95B9B6B-2661-4019-9A7D-2D28ED66BE03}" type="presParOf" srcId="{4230E9BE-D0D4-453A-AE3C-281D6C79A712}" destId="{D839309C-885B-42DE-B475-081BAFB94747}" srcOrd="1" destOrd="0" presId="urn:microsoft.com/office/officeart/2008/layout/IncreasingCircleProcess"/>
    <dgm:cxn modelId="{8E7A7EB2-A87C-4E65-801E-48FE0134D7D0}" type="presParOf" srcId="{4230E9BE-D0D4-453A-AE3C-281D6C79A712}" destId="{0C6BA0E7-B81D-4414-B8E4-26664F14E9C8}" srcOrd="2" destOrd="0" presId="urn:microsoft.com/office/officeart/2008/layout/IncreasingCircleProcess"/>
    <dgm:cxn modelId="{C2ADEBF2-2903-46B6-9261-21C4D0AC40FD}" type="presParOf" srcId="{0C6BA0E7-B81D-4414-B8E4-26664F14E9C8}" destId="{92021EB2-85E1-4FBC-8D2D-64585FB0D26F}" srcOrd="0" destOrd="0" presId="urn:microsoft.com/office/officeart/2008/layout/IncreasingCircleProcess"/>
    <dgm:cxn modelId="{6BD27AEA-E70C-48DA-A704-8DB143C7BA23}" type="presParOf" srcId="{0C6BA0E7-B81D-4414-B8E4-26664F14E9C8}" destId="{CE787927-F092-4451-9DA7-C87848FA88D0}" srcOrd="1" destOrd="0" presId="urn:microsoft.com/office/officeart/2008/layout/IncreasingCircleProcess"/>
    <dgm:cxn modelId="{B37E479D-35B8-4D6C-879F-257A23F986CE}" type="presParOf" srcId="{0C6BA0E7-B81D-4414-B8E4-26664F14E9C8}" destId="{06AF5A03-232D-4077-92B4-1C8FA51581FA}" srcOrd="2" destOrd="0" presId="urn:microsoft.com/office/officeart/2008/layout/IncreasingCircleProcess"/>
    <dgm:cxn modelId="{6E5C83CA-F8D7-42D7-A1E4-59FB73CD9672}" type="presParOf" srcId="{0C6BA0E7-B81D-4414-B8E4-26664F14E9C8}" destId="{C8DE0A48-1168-4DF9-9EF3-BFBF890FDDA2}" srcOrd="3" destOrd="0" presId="urn:microsoft.com/office/officeart/2008/layout/IncreasingCircleProcess"/>
    <dgm:cxn modelId="{2134D782-014A-49A4-8F06-9EFEDDD87F0A}" type="presParOf" srcId="{4230E9BE-D0D4-453A-AE3C-281D6C79A712}" destId="{BD39F8F7-B982-4ECC-81ED-EDC7FC55855F}" srcOrd="3" destOrd="0" presId="urn:microsoft.com/office/officeart/2008/layout/IncreasingCircleProcess"/>
    <dgm:cxn modelId="{F8871B13-A64C-4AA8-88BD-590907172EF8}" type="presParOf" srcId="{4230E9BE-D0D4-453A-AE3C-281D6C79A712}" destId="{18515795-340C-468B-8247-DAE6587A2F31}" srcOrd="4" destOrd="0" presId="urn:microsoft.com/office/officeart/2008/layout/IncreasingCircleProcess"/>
    <dgm:cxn modelId="{42A2AD26-9704-43FF-9455-C5955EC7F4B4}" type="presParOf" srcId="{18515795-340C-468B-8247-DAE6587A2F31}" destId="{3E63199B-5193-4888-BA26-28E278886612}" srcOrd="0" destOrd="0" presId="urn:microsoft.com/office/officeart/2008/layout/IncreasingCircleProcess"/>
    <dgm:cxn modelId="{1537F634-6E9A-4EF1-B147-D5E0F24563B7}" type="presParOf" srcId="{18515795-340C-468B-8247-DAE6587A2F31}" destId="{F22C4884-A5C2-4A67-8667-81ED5F6F817A}" srcOrd="1" destOrd="0" presId="urn:microsoft.com/office/officeart/2008/layout/IncreasingCircleProcess"/>
    <dgm:cxn modelId="{606542DA-AC4E-4122-A61D-F532613D0CF7}" type="presParOf" srcId="{18515795-340C-468B-8247-DAE6587A2F31}" destId="{FE09A775-359B-43BD-A71E-F476DADD4FCB}" srcOrd="2" destOrd="0" presId="urn:microsoft.com/office/officeart/2008/layout/IncreasingCircleProcess"/>
    <dgm:cxn modelId="{DA4F839B-DB5E-4631-AA26-5ABAD62D5069}" type="presParOf" srcId="{18515795-340C-468B-8247-DAE6587A2F31}" destId="{76FE62E1-B9FF-488D-999B-5A6FE46EAE82}" srcOrd="3" destOrd="0" presId="urn:microsoft.com/office/officeart/2008/layout/IncreasingCircle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FB732C-F3B7-4A36-B966-2AF97F63A837}"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GB"/>
        </a:p>
      </dgm:t>
    </dgm:pt>
    <dgm:pt modelId="{09BF1290-4674-4628-851A-9A2C399B9C78}">
      <dgm:prSet custT="1"/>
      <dgm:spPr/>
      <dgm:t>
        <a:bodyPr/>
        <a:lstStyle/>
        <a:p>
          <a:r>
            <a:rPr lang="en-GB" sz="1800" b="1" dirty="0">
              <a:latin typeface="Merriweather"/>
            </a:rPr>
            <a:t>Delivering the Long Term Plan including inequalities</a:t>
          </a:r>
        </a:p>
      </dgm:t>
    </dgm:pt>
    <dgm:pt modelId="{EA8EBFA1-88AE-4432-A7F5-13CEAB39364B}" type="parTrans" cxnId="{6E7DD493-8BD4-47BE-B418-5CFA39844DA3}">
      <dgm:prSet/>
      <dgm:spPr/>
      <dgm:t>
        <a:bodyPr/>
        <a:lstStyle/>
        <a:p>
          <a:endParaRPr lang="en-GB"/>
        </a:p>
      </dgm:t>
    </dgm:pt>
    <dgm:pt modelId="{7B5A351C-0410-47CC-97B9-E4977C46E208}" type="sibTrans" cxnId="{6E7DD493-8BD4-47BE-B418-5CFA39844DA3}">
      <dgm:prSet/>
      <dgm:spPr/>
      <dgm:t>
        <a:bodyPr/>
        <a:lstStyle/>
        <a:p>
          <a:endParaRPr lang="en-GB"/>
        </a:p>
      </dgm:t>
    </dgm:pt>
    <dgm:pt modelId="{2148ED59-5F0E-4491-A28E-96FBF3DF7A4B}">
      <dgm:prSet custT="1"/>
      <dgm:spPr/>
      <dgm:t>
        <a:bodyPr/>
        <a:lstStyle/>
        <a:p>
          <a:r>
            <a:rPr lang="en-GB" sz="1800" b="1" dirty="0">
              <a:latin typeface="Merriweather"/>
            </a:rPr>
            <a:t>Living with COVID</a:t>
          </a:r>
        </a:p>
      </dgm:t>
    </dgm:pt>
    <dgm:pt modelId="{F2D7EC54-8C07-4BF2-8DD1-9511F1A2D97F}" type="parTrans" cxnId="{778BD839-5ABD-4F20-BE3B-6D40ACBB4FD1}">
      <dgm:prSet/>
      <dgm:spPr/>
      <dgm:t>
        <a:bodyPr/>
        <a:lstStyle/>
        <a:p>
          <a:endParaRPr lang="en-GB"/>
        </a:p>
      </dgm:t>
    </dgm:pt>
    <dgm:pt modelId="{A5DE09AB-C47A-4671-A96C-21BAF4527B60}" type="sibTrans" cxnId="{778BD839-5ABD-4F20-BE3B-6D40ACBB4FD1}">
      <dgm:prSet/>
      <dgm:spPr/>
      <dgm:t>
        <a:bodyPr/>
        <a:lstStyle/>
        <a:p>
          <a:endParaRPr lang="en-GB"/>
        </a:p>
      </dgm:t>
    </dgm:pt>
    <dgm:pt modelId="{93DD10B8-660D-40D3-9A82-A2CF7CBBE8B2}">
      <dgm:prSet custT="1"/>
      <dgm:spPr/>
      <dgm:t>
        <a:bodyPr/>
        <a:lstStyle/>
        <a:p>
          <a:r>
            <a:rPr lang="en-GB" sz="1800" b="1" dirty="0">
              <a:latin typeface="Merriweather"/>
            </a:rPr>
            <a:t>Clearing the care backlog</a:t>
          </a:r>
        </a:p>
      </dgm:t>
    </dgm:pt>
    <dgm:pt modelId="{608FD979-9642-48F9-9DCC-CD8987F329C8}" type="parTrans" cxnId="{4F28BA17-7312-4F91-B79B-E8F51FA40E50}">
      <dgm:prSet/>
      <dgm:spPr/>
      <dgm:t>
        <a:bodyPr/>
        <a:lstStyle/>
        <a:p>
          <a:endParaRPr lang="en-GB"/>
        </a:p>
      </dgm:t>
    </dgm:pt>
    <dgm:pt modelId="{FE480CFD-1C65-4C1A-8404-869D2A6F1E01}" type="sibTrans" cxnId="{4F28BA17-7312-4F91-B79B-E8F51FA40E50}">
      <dgm:prSet/>
      <dgm:spPr/>
      <dgm:t>
        <a:bodyPr/>
        <a:lstStyle/>
        <a:p>
          <a:endParaRPr lang="en-GB"/>
        </a:p>
      </dgm:t>
    </dgm:pt>
    <dgm:pt modelId="{0FD1F1F0-A755-4D6A-8CFC-D0973BDE9D93}">
      <dgm:prSet custT="1"/>
      <dgm:spPr/>
      <dgm:t>
        <a:bodyPr/>
        <a:lstStyle/>
        <a:p>
          <a:r>
            <a:rPr lang="en-GB" sz="1800" b="1" dirty="0">
              <a:latin typeface="Merriweather"/>
            </a:rPr>
            <a:t>Making our workforce model sustainable</a:t>
          </a:r>
        </a:p>
      </dgm:t>
    </dgm:pt>
    <dgm:pt modelId="{DCF396B6-F08B-4787-93C3-1B1173636406}" type="parTrans" cxnId="{E209E2FB-D8A2-4218-8213-E79672A985E5}">
      <dgm:prSet/>
      <dgm:spPr/>
      <dgm:t>
        <a:bodyPr/>
        <a:lstStyle/>
        <a:p>
          <a:endParaRPr lang="en-GB"/>
        </a:p>
      </dgm:t>
    </dgm:pt>
    <dgm:pt modelId="{17D29094-4A34-4CA9-83C1-763C06B441C4}" type="sibTrans" cxnId="{E209E2FB-D8A2-4218-8213-E79672A985E5}">
      <dgm:prSet/>
      <dgm:spPr/>
      <dgm:t>
        <a:bodyPr/>
        <a:lstStyle/>
        <a:p>
          <a:endParaRPr lang="en-GB"/>
        </a:p>
      </dgm:t>
    </dgm:pt>
    <dgm:pt modelId="{DC047DC3-9218-483C-878E-214FE9024877}">
      <dgm:prSet custT="1"/>
      <dgm:spPr/>
      <dgm:t>
        <a:bodyPr/>
        <a:lstStyle/>
        <a:p>
          <a:r>
            <a:rPr lang="en-GB" sz="1800" b="1" dirty="0">
              <a:latin typeface="Merriweather"/>
            </a:rPr>
            <a:t>Moving to system working</a:t>
          </a:r>
        </a:p>
      </dgm:t>
    </dgm:pt>
    <dgm:pt modelId="{20315CCD-5D34-4065-85C0-766D1337E289}" type="parTrans" cxnId="{6F8DB096-DC97-4428-86F1-D315016DC299}">
      <dgm:prSet/>
      <dgm:spPr/>
      <dgm:t>
        <a:bodyPr/>
        <a:lstStyle/>
        <a:p>
          <a:endParaRPr lang="en-GB"/>
        </a:p>
      </dgm:t>
    </dgm:pt>
    <dgm:pt modelId="{505221B0-3110-45AD-964D-C5D54217D9F9}" type="sibTrans" cxnId="{6F8DB096-DC97-4428-86F1-D315016DC299}">
      <dgm:prSet/>
      <dgm:spPr/>
      <dgm:t>
        <a:bodyPr/>
        <a:lstStyle/>
        <a:p>
          <a:endParaRPr lang="en-GB"/>
        </a:p>
      </dgm:t>
    </dgm:pt>
    <dgm:pt modelId="{6F493B31-1E69-4359-B2AC-7582FCA88E1E}">
      <dgm:prSet custT="1"/>
      <dgm:spPr>
        <a:solidFill>
          <a:schemeClr val="accent5">
            <a:lumMod val="75000"/>
          </a:schemeClr>
        </a:solidFill>
      </dgm:spPr>
      <dgm:t>
        <a:bodyPr/>
        <a:lstStyle/>
        <a:p>
          <a:r>
            <a:rPr lang="en-GB" sz="1800" b="1" dirty="0">
              <a:latin typeface="Merriweather"/>
            </a:rPr>
            <a:t>Reforming social care</a:t>
          </a:r>
        </a:p>
      </dgm:t>
    </dgm:pt>
    <dgm:pt modelId="{31DB58D4-106B-4B88-8BEB-0DBC00C8FF6C}" type="parTrans" cxnId="{1301295D-06F4-4004-B40B-2987DF0E6677}">
      <dgm:prSet/>
      <dgm:spPr/>
      <dgm:t>
        <a:bodyPr/>
        <a:lstStyle/>
        <a:p>
          <a:endParaRPr lang="en-GB"/>
        </a:p>
      </dgm:t>
    </dgm:pt>
    <dgm:pt modelId="{0EEC4786-110E-4F84-811C-015BAB907586}" type="sibTrans" cxnId="{1301295D-06F4-4004-B40B-2987DF0E6677}">
      <dgm:prSet/>
      <dgm:spPr/>
      <dgm:t>
        <a:bodyPr/>
        <a:lstStyle/>
        <a:p>
          <a:endParaRPr lang="en-GB"/>
        </a:p>
      </dgm:t>
    </dgm:pt>
    <dgm:pt modelId="{530EED7A-9ECA-4E6D-AB9A-53FA66F1E3C9}">
      <dgm:prSet custT="1"/>
      <dgm:spPr>
        <a:solidFill>
          <a:schemeClr val="accent4">
            <a:lumMod val="75000"/>
          </a:schemeClr>
        </a:solidFill>
      </dgm:spPr>
      <dgm:t>
        <a:bodyPr/>
        <a:lstStyle/>
        <a:p>
          <a:r>
            <a:rPr lang="en-GB" sz="1800" b="1" dirty="0">
              <a:latin typeface="Merriweather"/>
            </a:rPr>
            <a:t>Making NHS money work</a:t>
          </a:r>
        </a:p>
      </dgm:t>
    </dgm:pt>
    <dgm:pt modelId="{2BBDD489-2D99-4037-80B5-FAC7AC4E499D}" type="parTrans" cxnId="{837D2A75-5A5F-4E9B-97B1-FFDD318C7231}">
      <dgm:prSet/>
      <dgm:spPr/>
      <dgm:t>
        <a:bodyPr/>
        <a:lstStyle/>
        <a:p>
          <a:endParaRPr lang="en-GB"/>
        </a:p>
      </dgm:t>
    </dgm:pt>
    <dgm:pt modelId="{54E5A49E-7763-450D-8513-22E1641F71AB}" type="sibTrans" cxnId="{837D2A75-5A5F-4E9B-97B1-FFDD318C7231}">
      <dgm:prSet/>
      <dgm:spPr/>
      <dgm:t>
        <a:bodyPr/>
        <a:lstStyle/>
        <a:p>
          <a:endParaRPr lang="en-GB"/>
        </a:p>
      </dgm:t>
    </dgm:pt>
    <dgm:pt modelId="{EDB5F7E5-2D94-4CB5-905F-D0E3AFDE7041}" type="pres">
      <dgm:prSet presAssocID="{41FB732C-F3B7-4A36-B966-2AF97F63A837}" presName="Name0" presStyleCnt="0">
        <dgm:presLayoutVars>
          <dgm:chMax val="7"/>
          <dgm:chPref val="7"/>
          <dgm:dir/>
        </dgm:presLayoutVars>
      </dgm:prSet>
      <dgm:spPr/>
    </dgm:pt>
    <dgm:pt modelId="{34919A9A-7CBA-41C1-8848-99A061AECAEA}" type="pres">
      <dgm:prSet presAssocID="{41FB732C-F3B7-4A36-B966-2AF97F63A837}" presName="Name1" presStyleCnt="0"/>
      <dgm:spPr/>
    </dgm:pt>
    <dgm:pt modelId="{C8CA0D01-AA8B-43CB-8761-E085D37CEB4B}" type="pres">
      <dgm:prSet presAssocID="{41FB732C-F3B7-4A36-B966-2AF97F63A837}" presName="cycle" presStyleCnt="0"/>
      <dgm:spPr/>
    </dgm:pt>
    <dgm:pt modelId="{7F9EFC22-A245-4E25-B2CC-089BBD354AB4}" type="pres">
      <dgm:prSet presAssocID="{41FB732C-F3B7-4A36-B966-2AF97F63A837}" presName="srcNode" presStyleLbl="node1" presStyleIdx="0" presStyleCnt="7"/>
      <dgm:spPr/>
    </dgm:pt>
    <dgm:pt modelId="{C9B13266-8436-40C7-81AE-D7066F49896A}" type="pres">
      <dgm:prSet presAssocID="{41FB732C-F3B7-4A36-B966-2AF97F63A837}" presName="conn" presStyleLbl="parChTrans1D2" presStyleIdx="0" presStyleCnt="1"/>
      <dgm:spPr/>
    </dgm:pt>
    <dgm:pt modelId="{8A061932-3BD7-4899-9BBC-DB870FB4C836}" type="pres">
      <dgm:prSet presAssocID="{41FB732C-F3B7-4A36-B966-2AF97F63A837}" presName="extraNode" presStyleLbl="node1" presStyleIdx="0" presStyleCnt="7"/>
      <dgm:spPr/>
    </dgm:pt>
    <dgm:pt modelId="{A5C0308B-6DFE-40FC-B264-1AF5CFC0D5FF}" type="pres">
      <dgm:prSet presAssocID="{41FB732C-F3B7-4A36-B966-2AF97F63A837}" presName="dstNode" presStyleLbl="node1" presStyleIdx="0" presStyleCnt="7"/>
      <dgm:spPr/>
    </dgm:pt>
    <dgm:pt modelId="{9B3D4039-3177-4204-A991-151DE4D27C68}" type="pres">
      <dgm:prSet presAssocID="{09BF1290-4674-4628-851A-9A2C399B9C78}" presName="text_1" presStyleLbl="node1" presStyleIdx="0" presStyleCnt="7">
        <dgm:presLayoutVars>
          <dgm:bulletEnabled val="1"/>
        </dgm:presLayoutVars>
      </dgm:prSet>
      <dgm:spPr/>
    </dgm:pt>
    <dgm:pt modelId="{C932500B-48A0-4C80-A4F2-84BA134C9D7F}" type="pres">
      <dgm:prSet presAssocID="{09BF1290-4674-4628-851A-9A2C399B9C78}" presName="accent_1" presStyleCnt="0"/>
      <dgm:spPr/>
    </dgm:pt>
    <dgm:pt modelId="{BAAD5F42-49B8-4973-AC25-66CE60B98C65}" type="pres">
      <dgm:prSet presAssocID="{09BF1290-4674-4628-851A-9A2C399B9C78}" presName="accentRepeatNode" presStyleLbl="solidFgAcc1" presStyleIdx="0" presStyleCnt="7"/>
      <dgm:spPr/>
    </dgm:pt>
    <dgm:pt modelId="{7EF11B5B-6070-4230-A0E7-F33C661F1CC9}" type="pres">
      <dgm:prSet presAssocID="{2148ED59-5F0E-4491-A28E-96FBF3DF7A4B}" presName="text_2" presStyleLbl="node1" presStyleIdx="1" presStyleCnt="7">
        <dgm:presLayoutVars>
          <dgm:bulletEnabled val="1"/>
        </dgm:presLayoutVars>
      </dgm:prSet>
      <dgm:spPr/>
    </dgm:pt>
    <dgm:pt modelId="{1348F578-197E-4584-A125-863673311345}" type="pres">
      <dgm:prSet presAssocID="{2148ED59-5F0E-4491-A28E-96FBF3DF7A4B}" presName="accent_2" presStyleCnt="0"/>
      <dgm:spPr/>
    </dgm:pt>
    <dgm:pt modelId="{B92A0D77-0A10-42C6-B02A-ED419CDB61D3}" type="pres">
      <dgm:prSet presAssocID="{2148ED59-5F0E-4491-A28E-96FBF3DF7A4B}" presName="accentRepeatNode" presStyleLbl="solidFgAcc1" presStyleIdx="1" presStyleCnt="7"/>
      <dgm:spPr/>
    </dgm:pt>
    <dgm:pt modelId="{7CA21322-4EFD-4B40-9996-2DC846ADDFE4}" type="pres">
      <dgm:prSet presAssocID="{93DD10B8-660D-40D3-9A82-A2CF7CBBE8B2}" presName="text_3" presStyleLbl="node1" presStyleIdx="2" presStyleCnt="7">
        <dgm:presLayoutVars>
          <dgm:bulletEnabled val="1"/>
        </dgm:presLayoutVars>
      </dgm:prSet>
      <dgm:spPr/>
    </dgm:pt>
    <dgm:pt modelId="{86A65EA6-D187-4DAF-AA5C-B71E87135F02}" type="pres">
      <dgm:prSet presAssocID="{93DD10B8-660D-40D3-9A82-A2CF7CBBE8B2}" presName="accent_3" presStyleCnt="0"/>
      <dgm:spPr/>
    </dgm:pt>
    <dgm:pt modelId="{2BB9B45B-DD01-4ACD-B3D5-11EA49BD6212}" type="pres">
      <dgm:prSet presAssocID="{93DD10B8-660D-40D3-9A82-A2CF7CBBE8B2}" presName="accentRepeatNode" presStyleLbl="solidFgAcc1" presStyleIdx="2" presStyleCnt="7"/>
      <dgm:spPr/>
    </dgm:pt>
    <dgm:pt modelId="{C1B77AC5-5787-43AC-A90F-54EEDB18B895}" type="pres">
      <dgm:prSet presAssocID="{0FD1F1F0-A755-4D6A-8CFC-D0973BDE9D93}" presName="text_4" presStyleLbl="node1" presStyleIdx="3" presStyleCnt="7">
        <dgm:presLayoutVars>
          <dgm:bulletEnabled val="1"/>
        </dgm:presLayoutVars>
      </dgm:prSet>
      <dgm:spPr/>
    </dgm:pt>
    <dgm:pt modelId="{6E85DE3F-9E6B-433A-8C55-A4344042C15E}" type="pres">
      <dgm:prSet presAssocID="{0FD1F1F0-A755-4D6A-8CFC-D0973BDE9D93}" presName="accent_4" presStyleCnt="0"/>
      <dgm:spPr/>
    </dgm:pt>
    <dgm:pt modelId="{6727937B-983D-4FBA-A68D-1A313A590920}" type="pres">
      <dgm:prSet presAssocID="{0FD1F1F0-A755-4D6A-8CFC-D0973BDE9D93}" presName="accentRepeatNode" presStyleLbl="solidFgAcc1" presStyleIdx="3" presStyleCnt="7"/>
      <dgm:spPr/>
    </dgm:pt>
    <dgm:pt modelId="{F5DDAF8D-B69F-4ADF-BBA5-B93B76871EC8}" type="pres">
      <dgm:prSet presAssocID="{DC047DC3-9218-483C-878E-214FE9024877}" presName="text_5" presStyleLbl="node1" presStyleIdx="4" presStyleCnt="7">
        <dgm:presLayoutVars>
          <dgm:bulletEnabled val="1"/>
        </dgm:presLayoutVars>
      </dgm:prSet>
      <dgm:spPr/>
    </dgm:pt>
    <dgm:pt modelId="{95C7CF09-EC08-4DE6-B3ED-0A12939A8371}" type="pres">
      <dgm:prSet presAssocID="{DC047DC3-9218-483C-878E-214FE9024877}" presName="accent_5" presStyleCnt="0"/>
      <dgm:spPr/>
    </dgm:pt>
    <dgm:pt modelId="{B840A114-5D3E-421F-B635-1A06B801ADB2}" type="pres">
      <dgm:prSet presAssocID="{DC047DC3-9218-483C-878E-214FE9024877}" presName="accentRepeatNode" presStyleLbl="solidFgAcc1" presStyleIdx="4" presStyleCnt="7"/>
      <dgm:spPr/>
    </dgm:pt>
    <dgm:pt modelId="{26683B11-1849-4F11-8801-4E37585738D2}" type="pres">
      <dgm:prSet presAssocID="{530EED7A-9ECA-4E6D-AB9A-53FA66F1E3C9}" presName="text_6" presStyleLbl="node1" presStyleIdx="5" presStyleCnt="7">
        <dgm:presLayoutVars>
          <dgm:bulletEnabled val="1"/>
        </dgm:presLayoutVars>
      </dgm:prSet>
      <dgm:spPr/>
    </dgm:pt>
    <dgm:pt modelId="{3F8162FE-E5C1-4AD6-AFCD-8C02D63F28E5}" type="pres">
      <dgm:prSet presAssocID="{530EED7A-9ECA-4E6D-AB9A-53FA66F1E3C9}" presName="accent_6" presStyleCnt="0"/>
      <dgm:spPr/>
    </dgm:pt>
    <dgm:pt modelId="{799FE809-104F-482A-86ED-094DE47FE075}" type="pres">
      <dgm:prSet presAssocID="{530EED7A-9ECA-4E6D-AB9A-53FA66F1E3C9}" presName="accentRepeatNode" presStyleLbl="solidFgAcc1" presStyleIdx="5" presStyleCnt="7"/>
      <dgm:spPr>
        <a:ln>
          <a:solidFill>
            <a:schemeClr val="accent1">
              <a:lumMod val="75000"/>
            </a:schemeClr>
          </a:solidFill>
        </a:ln>
      </dgm:spPr>
    </dgm:pt>
    <dgm:pt modelId="{FBBA9685-35C2-431F-BD2B-FAC073D88AF2}" type="pres">
      <dgm:prSet presAssocID="{6F493B31-1E69-4359-B2AC-7582FCA88E1E}" presName="text_7" presStyleLbl="node1" presStyleIdx="6" presStyleCnt="7" custLinFactNeighborX="-86" custLinFactNeighborY="-1158">
        <dgm:presLayoutVars>
          <dgm:bulletEnabled val="1"/>
        </dgm:presLayoutVars>
      </dgm:prSet>
      <dgm:spPr/>
    </dgm:pt>
    <dgm:pt modelId="{99E06B9E-3C6A-49D1-A543-6AFDC7731588}" type="pres">
      <dgm:prSet presAssocID="{6F493B31-1E69-4359-B2AC-7582FCA88E1E}" presName="accent_7" presStyleCnt="0"/>
      <dgm:spPr/>
    </dgm:pt>
    <dgm:pt modelId="{390E3140-8230-41EB-9D5A-6D55443083F2}" type="pres">
      <dgm:prSet presAssocID="{6F493B31-1E69-4359-B2AC-7582FCA88E1E}" presName="accentRepeatNode" presStyleLbl="solidFgAcc1" presStyleIdx="6" presStyleCnt="7"/>
      <dgm:spPr>
        <a:ln>
          <a:solidFill>
            <a:schemeClr val="accent5">
              <a:lumMod val="75000"/>
            </a:schemeClr>
          </a:solidFill>
        </a:ln>
      </dgm:spPr>
    </dgm:pt>
  </dgm:ptLst>
  <dgm:cxnLst>
    <dgm:cxn modelId="{E834EC03-3558-421E-8E92-0AA12D944E6F}" type="presOf" srcId="{93DD10B8-660D-40D3-9A82-A2CF7CBBE8B2}" destId="{7CA21322-4EFD-4B40-9996-2DC846ADDFE4}" srcOrd="0" destOrd="0" presId="urn:microsoft.com/office/officeart/2008/layout/VerticalCurvedList"/>
    <dgm:cxn modelId="{4F28BA17-7312-4F91-B79B-E8F51FA40E50}" srcId="{41FB732C-F3B7-4A36-B966-2AF97F63A837}" destId="{93DD10B8-660D-40D3-9A82-A2CF7CBBE8B2}" srcOrd="2" destOrd="0" parTransId="{608FD979-9642-48F9-9DCC-CD8987F329C8}" sibTransId="{FE480CFD-1C65-4C1A-8404-869D2A6F1E01}"/>
    <dgm:cxn modelId="{83C0B031-F37C-46F8-8334-1F76571B2514}" type="presOf" srcId="{41FB732C-F3B7-4A36-B966-2AF97F63A837}" destId="{EDB5F7E5-2D94-4CB5-905F-D0E3AFDE7041}" srcOrd="0" destOrd="0" presId="urn:microsoft.com/office/officeart/2008/layout/VerticalCurvedList"/>
    <dgm:cxn modelId="{778BD839-5ABD-4F20-BE3B-6D40ACBB4FD1}" srcId="{41FB732C-F3B7-4A36-B966-2AF97F63A837}" destId="{2148ED59-5F0E-4491-A28E-96FBF3DF7A4B}" srcOrd="1" destOrd="0" parTransId="{F2D7EC54-8C07-4BF2-8DD1-9511F1A2D97F}" sibTransId="{A5DE09AB-C47A-4671-A96C-21BAF4527B60}"/>
    <dgm:cxn modelId="{1301295D-06F4-4004-B40B-2987DF0E6677}" srcId="{41FB732C-F3B7-4A36-B966-2AF97F63A837}" destId="{6F493B31-1E69-4359-B2AC-7582FCA88E1E}" srcOrd="6" destOrd="0" parTransId="{31DB58D4-106B-4B88-8BEB-0DBC00C8FF6C}" sibTransId="{0EEC4786-110E-4F84-811C-015BAB907586}"/>
    <dgm:cxn modelId="{547E846F-25C1-4B6E-B0DD-E57D2EB4530C}" type="presOf" srcId="{09BF1290-4674-4628-851A-9A2C399B9C78}" destId="{9B3D4039-3177-4204-A991-151DE4D27C68}" srcOrd="0" destOrd="0" presId="urn:microsoft.com/office/officeart/2008/layout/VerticalCurvedList"/>
    <dgm:cxn modelId="{C5D4D252-840C-42E4-8D4E-EC4993D62D4A}" type="presOf" srcId="{2148ED59-5F0E-4491-A28E-96FBF3DF7A4B}" destId="{7EF11B5B-6070-4230-A0E7-F33C661F1CC9}" srcOrd="0" destOrd="0" presId="urn:microsoft.com/office/officeart/2008/layout/VerticalCurvedList"/>
    <dgm:cxn modelId="{837D2A75-5A5F-4E9B-97B1-FFDD318C7231}" srcId="{41FB732C-F3B7-4A36-B966-2AF97F63A837}" destId="{530EED7A-9ECA-4E6D-AB9A-53FA66F1E3C9}" srcOrd="5" destOrd="0" parTransId="{2BBDD489-2D99-4037-80B5-FAC7AC4E499D}" sibTransId="{54E5A49E-7763-450D-8513-22E1641F71AB}"/>
    <dgm:cxn modelId="{84C91E7C-0789-4A67-A955-0603ACA1A057}" type="presOf" srcId="{0FD1F1F0-A755-4D6A-8CFC-D0973BDE9D93}" destId="{C1B77AC5-5787-43AC-A90F-54EEDB18B895}" srcOrd="0" destOrd="0" presId="urn:microsoft.com/office/officeart/2008/layout/VerticalCurvedList"/>
    <dgm:cxn modelId="{6E7DD493-8BD4-47BE-B418-5CFA39844DA3}" srcId="{41FB732C-F3B7-4A36-B966-2AF97F63A837}" destId="{09BF1290-4674-4628-851A-9A2C399B9C78}" srcOrd="0" destOrd="0" parTransId="{EA8EBFA1-88AE-4432-A7F5-13CEAB39364B}" sibTransId="{7B5A351C-0410-47CC-97B9-E4977C46E208}"/>
    <dgm:cxn modelId="{6F8DB096-DC97-4428-86F1-D315016DC299}" srcId="{41FB732C-F3B7-4A36-B966-2AF97F63A837}" destId="{DC047DC3-9218-483C-878E-214FE9024877}" srcOrd="4" destOrd="0" parTransId="{20315CCD-5D34-4065-85C0-766D1337E289}" sibTransId="{505221B0-3110-45AD-964D-C5D54217D9F9}"/>
    <dgm:cxn modelId="{C62F4997-9C0A-41D9-A03F-32AFFD4E4DF4}" type="presOf" srcId="{530EED7A-9ECA-4E6D-AB9A-53FA66F1E3C9}" destId="{26683B11-1849-4F11-8801-4E37585738D2}" srcOrd="0" destOrd="0" presId="urn:microsoft.com/office/officeart/2008/layout/VerticalCurvedList"/>
    <dgm:cxn modelId="{E08F1BAC-7C57-4FFC-9E31-C09873623E23}" type="presOf" srcId="{7B5A351C-0410-47CC-97B9-E4977C46E208}" destId="{C9B13266-8436-40C7-81AE-D7066F49896A}" srcOrd="0" destOrd="0" presId="urn:microsoft.com/office/officeart/2008/layout/VerticalCurvedList"/>
    <dgm:cxn modelId="{0194BFB1-7C34-4DBC-8C02-09C40FCBE25C}" type="presOf" srcId="{6F493B31-1E69-4359-B2AC-7582FCA88E1E}" destId="{FBBA9685-35C2-431F-BD2B-FAC073D88AF2}" srcOrd="0" destOrd="0" presId="urn:microsoft.com/office/officeart/2008/layout/VerticalCurvedList"/>
    <dgm:cxn modelId="{428332C9-A015-4E22-8C6A-BEADCC936883}" type="presOf" srcId="{DC047DC3-9218-483C-878E-214FE9024877}" destId="{F5DDAF8D-B69F-4ADF-BBA5-B93B76871EC8}" srcOrd="0" destOrd="0" presId="urn:microsoft.com/office/officeart/2008/layout/VerticalCurvedList"/>
    <dgm:cxn modelId="{E209E2FB-D8A2-4218-8213-E79672A985E5}" srcId="{41FB732C-F3B7-4A36-B966-2AF97F63A837}" destId="{0FD1F1F0-A755-4D6A-8CFC-D0973BDE9D93}" srcOrd="3" destOrd="0" parTransId="{DCF396B6-F08B-4787-93C3-1B1173636406}" sibTransId="{17D29094-4A34-4CA9-83C1-763C06B441C4}"/>
    <dgm:cxn modelId="{EBA93BA1-C517-491C-ABBE-654544FAA5D4}" type="presParOf" srcId="{EDB5F7E5-2D94-4CB5-905F-D0E3AFDE7041}" destId="{34919A9A-7CBA-41C1-8848-99A061AECAEA}" srcOrd="0" destOrd="0" presId="urn:microsoft.com/office/officeart/2008/layout/VerticalCurvedList"/>
    <dgm:cxn modelId="{663AFABE-DA1B-4464-AA79-6CFA707A98B3}" type="presParOf" srcId="{34919A9A-7CBA-41C1-8848-99A061AECAEA}" destId="{C8CA0D01-AA8B-43CB-8761-E085D37CEB4B}" srcOrd="0" destOrd="0" presId="urn:microsoft.com/office/officeart/2008/layout/VerticalCurvedList"/>
    <dgm:cxn modelId="{2CC53F4D-43BF-46BF-B436-8136F5B51EBB}" type="presParOf" srcId="{C8CA0D01-AA8B-43CB-8761-E085D37CEB4B}" destId="{7F9EFC22-A245-4E25-B2CC-089BBD354AB4}" srcOrd="0" destOrd="0" presId="urn:microsoft.com/office/officeart/2008/layout/VerticalCurvedList"/>
    <dgm:cxn modelId="{4C4CA43B-79E9-4466-B5BA-303B36D7A195}" type="presParOf" srcId="{C8CA0D01-AA8B-43CB-8761-E085D37CEB4B}" destId="{C9B13266-8436-40C7-81AE-D7066F49896A}" srcOrd="1" destOrd="0" presId="urn:microsoft.com/office/officeart/2008/layout/VerticalCurvedList"/>
    <dgm:cxn modelId="{03F08758-8564-4634-BF33-5696A0E58EB7}" type="presParOf" srcId="{C8CA0D01-AA8B-43CB-8761-E085D37CEB4B}" destId="{8A061932-3BD7-4899-9BBC-DB870FB4C836}" srcOrd="2" destOrd="0" presId="urn:microsoft.com/office/officeart/2008/layout/VerticalCurvedList"/>
    <dgm:cxn modelId="{35471F4E-7746-400D-BDBB-DB5CB24390B2}" type="presParOf" srcId="{C8CA0D01-AA8B-43CB-8761-E085D37CEB4B}" destId="{A5C0308B-6DFE-40FC-B264-1AF5CFC0D5FF}" srcOrd="3" destOrd="0" presId="urn:microsoft.com/office/officeart/2008/layout/VerticalCurvedList"/>
    <dgm:cxn modelId="{2B257958-48CA-4222-955F-972DC751CEB1}" type="presParOf" srcId="{34919A9A-7CBA-41C1-8848-99A061AECAEA}" destId="{9B3D4039-3177-4204-A991-151DE4D27C68}" srcOrd="1" destOrd="0" presId="urn:microsoft.com/office/officeart/2008/layout/VerticalCurvedList"/>
    <dgm:cxn modelId="{19720964-08C7-4E56-B34B-47FB6BF376A1}" type="presParOf" srcId="{34919A9A-7CBA-41C1-8848-99A061AECAEA}" destId="{C932500B-48A0-4C80-A4F2-84BA134C9D7F}" srcOrd="2" destOrd="0" presId="urn:microsoft.com/office/officeart/2008/layout/VerticalCurvedList"/>
    <dgm:cxn modelId="{1CC19A3B-3E0D-4712-8E4E-4FCA8BE6E80F}" type="presParOf" srcId="{C932500B-48A0-4C80-A4F2-84BA134C9D7F}" destId="{BAAD5F42-49B8-4973-AC25-66CE60B98C65}" srcOrd="0" destOrd="0" presId="urn:microsoft.com/office/officeart/2008/layout/VerticalCurvedList"/>
    <dgm:cxn modelId="{A71083F6-85A4-428A-9C9F-59ADCB64E094}" type="presParOf" srcId="{34919A9A-7CBA-41C1-8848-99A061AECAEA}" destId="{7EF11B5B-6070-4230-A0E7-F33C661F1CC9}" srcOrd="3" destOrd="0" presId="urn:microsoft.com/office/officeart/2008/layout/VerticalCurvedList"/>
    <dgm:cxn modelId="{854BF5C5-2B3C-406D-828D-65EAC97CBFF3}" type="presParOf" srcId="{34919A9A-7CBA-41C1-8848-99A061AECAEA}" destId="{1348F578-197E-4584-A125-863673311345}" srcOrd="4" destOrd="0" presId="urn:microsoft.com/office/officeart/2008/layout/VerticalCurvedList"/>
    <dgm:cxn modelId="{666A1973-D446-4A43-8912-1CC906EC2660}" type="presParOf" srcId="{1348F578-197E-4584-A125-863673311345}" destId="{B92A0D77-0A10-42C6-B02A-ED419CDB61D3}" srcOrd="0" destOrd="0" presId="urn:microsoft.com/office/officeart/2008/layout/VerticalCurvedList"/>
    <dgm:cxn modelId="{7D873635-935A-436E-BC9F-58D5B1A61077}" type="presParOf" srcId="{34919A9A-7CBA-41C1-8848-99A061AECAEA}" destId="{7CA21322-4EFD-4B40-9996-2DC846ADDFE4}" srcOrd="5" destOrd="0" presId="urn:microsoft.com/office/officeart/2008/layout/VerticalCurvedList"/>
    <dgm:cxn modelId="{FE448ABC-EB65-4D91-8578-47DB14345C58}" type="presParOf" srcId="{34919A9A-7CBA-41C1-8848-99A061AECAEA}" destId="{86A65EA6-D187-4DAF-AA5C-B71E87135F02}" srcOrd="6" destOrd="0" presId="urn:microsoft.com/office/officeart/2008/layout/VerticalCurvedList"/>
    <dgm:cxn modelId="{6EBEBB8B-85C9-43A8-BF8F-E664A3D7BA1B}" type="presParOf" srcId="{86A65EA6-D187-4DAF-AA5C-B71E87135F02}" destId="{2BB9B45B-DD01-4ACD-B3D5-11EA49BD6212}" srcOrd="0" destOrd="0" presId="urn:microsoft.com/office/officeart/2008/layout/VerticalCurvedList"/>
    <dgm:cxn modelId="{6CC41679-22F4-4E05-93C2-55DBE31B490E}" type="presParOf" srcId="{34919A9A-7CBA-41C1-8848-99A061AECAEA}" destId="{C1B77AC5-5787-43AC-A90F-54EEDB18B895}" srcOrd="7" destOrd="0" presId="urn:microsoft.com/office/officeart/2008/layout/VerticalCurvedList"/>
    <dgm:cxn modelId="{CB0D09EA-03E6-4770-BE20-046E46DB91EA}" type="presParOf" srcId="{34919A9A-7CBA-41C1-8848-99A061AECAEA}" destId="{6E85DE3F-9E6B-433A-8C55-A4344042C15E}" srcOrd="8" destOrd="0" presId="urn:microsoft.com/office/officeart/2008/layout/VerticalCurvedList"/>
    <dgm:cxn modelId="{5EF6F47E-4C84-4F18-AEA7-04FB97887DCF}" type="presParOf" srcId="{6E85DE3F-9E6B-433A-8C55-A4344042C15E}" destId="{6727937B-983D-4FBA-A68D-1A313A590920}" srcOrd="0" destOrd="0" presId="urn:microsoft.com/office/officeart/2008/layout/VerticalCurvedList"/>
    <dgm:cxn modelId="{F526C836-3DA1-4572-BF42-0D4313EDFB67}" type="presParOf" srcId="{34919A9A-7CBA-41C1-8848-99A061AECAEA}" destId="{F5DDAF8D-B69F-4ADF-BBA5-B93B76871EC8}" srcOrd="9" destOrd="0" presId="urn:microsoft.com/office/officeart/2008/layout/VerticalCurvedList"/>
    <dgm:cxn modelId="{3182141F-DFF1-4C96-B3A7-F29602190534}" type="presParOf" srcId="{34919A9A-7CBA-41C1-8848-99A061AECAEA}" destId="{95C7CF09-EC08-4DE6-B3ED-0A12939A8371}" srcOrd="10" destOrd="0" presId="urn:microsoft.com/office/officeart/2008/layout/VerticalCurvedList"/>
    <dgm:cxn modelId="{1959231D-F09A-43E9-B120-8368E4D23743}" type="presParOf" srcId="{95C7CF09-EC08-4DE6-B3ED-0A12939A8371}" destId="{B840A114-5D3E-421F-B635-1A06B801ADB2}" srcOrd="0" destOrd="0" presId="urn:microsoft.com/office/officeart/2008/layout/VerticalCurvedList"/>
    <dgm:cxn modelId="{349452FA-D99D-409D-A1DF-46E30670D730}" type="presParOf" srcId="{34919A9A-7CBA-41C1-8848-99A061AECAEA}" destId="{26683B11-1849-4F11-8801-4E37585738D2}" srcOrd="11" destOrd="0" presId="urn:microsoft.com/office/officeart/2008/layout/VerticalCurvedList"/>
    <dgm:cxn modelId="{E813824B-8D5E-4A74-8C5E-577F5AD13BA5}" type="presParOf" srcId="{34919A9A-7CBA-41C1-8848-99A061AECAEA}" destId="{3F8162FE-E5C1-4AD6-AFCD-8C02D63F28E5}" srcOrd="12" destOrd="0" presId="urn:microsoft.com/office/officeart/2008/layout/VerticalCurvedList"/>
    <dgm:cxn modelId="{898575B8-FD12-460F-BA93-8C6D3E36D13B}" type="presParOf" srcId="{3F8162FE-E5C1-4AD6-AFCD-8C02D63F28E5}" destId="{799FE809-104F-482A-86ED-094DE47FE075}" srcOrd="0" destOrd="0" presId="urn:microsoft.com/office/officeart/2008/layout/VerticalCurvedList"/>
    <dgm:cxn modelId="{99278954-FFA5-4A5D-836A-D3C89355B0CE}" type="presParOf" srcId="{34919A9A-7CBA-41C1-8848-99A061AECAEA}" destId="{FBBA9685-35C2-431F-BD2B-FAC073D88AF2}" srcOrd="13" destOrd="0" presId="urn:microsoft.com/office/officeart/2008/layout/VerticalCurvedList"/>
    <dgm:cxn modelId="{B712541A-A2E1-4E78-9788-E755514313A7}" type="presParOf" srcId="{34919A9A-7CBA-41C1-8848-99A061AECAEA}" destId="{99E06B9E-3C6A-49D1-A543-6AFDC7731588}" srcOrd="14" destOrd="0" presId="urn:microsoft.com/office/officeart/2008/layout/VerticalCurvedList"/>
    <dgm:cxn modelId="{9E17E0F6-0B3F-4C78-BD79-A57EB1DEA9A2}" type="presParOf" srcId="{99E06B9E-3C6A-49D1-A543-6AFDC7731588}" destId="{390E3140-8230-41EB-9D5A-6D55443083F2}" srcOrd="0" destOrd="0" presId="urn:microsoft.com/office/officeart/2008/layout/VerticalCurv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E7B354-2858-4ACF-92C0-5A42EB512354}">
      <dsp:nvSpPr>
        <dsp:cNvPr id="0" name=""/>
        <dsp:cNvSpPr/>
      </dsp:nvSpPr>
      <dsp:spPr>
        <a:xfrm>
          <a:off x="0" y="10831"/>
          <a:ext cx="3980161" cy="64284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GB" sz="2800" b="1" kern="1200" dirty="0"/>
            <a:t>Now</a:t>
          </a:r>
        </a:p>
      </dsp:txBody>
      <dsp:txXfrm>
        <a:off x="0" y="10831"/>
        <a:ext cx="3980161" cy="642842"/>
      </dsp:txXfrm>
    </dsp:sp>
    <dsp:sp modelId="{37C5BD75-B7C9-4D97-9DF9-EC56478DAC0D}">
      <dsp:nvSpPr>
        <dsp:cNvPr id="0" name=""/>
        <dsp:cNvSpPr/>
      </dsp:nvSpPr>
      <dsp:spPr>
        <a:xfrm>
          <a:off x="8509" y="642842"/>
          <a:ext cx="3980161" cy="348904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GB" sz="2200" kern="1200" dirty="0"/>
            <a:t>New Secretary of State</a:t>
          </a:r>
        </a:p>
        <a:p>
          <a:pPr marL="228600" lvl="1" indent="-228600" algn="l" defTabSz="977900">
            <a:lnSpc>
              <a:spcPct val="90000"/>
            </a:lnSpc>
            <a:spcBef>
              <a:spcPct val="0"/>
            </a:spcBef>
            <a:spcAft>
              <a:spcPct val="15000"/>
            </a:spcAft>
            <a:buChar char="•"/>
          </a:pPr>
          <a:r>
            <a:rPr lang="en-GB" sz="2200" kern="1200" dirty="0"/>
            <a:t>Busy Urgent/Emergency Care</a:t>
          </a:r>
        </a:p>
        <a:p>
          <a:pPr marL="228600" lvl="1" indent="-228600" algn="l" defTabSz="977900">
            <a:lnSpc>
              <a:spcPct val="90000"/>
            </a:lnSpc>
            <a:spcBef>
              <a:spcPct val="0"/>
            </a:spcBef>
            <a:spcAft>
              <a:spcPct val="15000"/>
            </a:spcAft>
            <a:buChar char="•"/>
          </a:pPr>
          <a:r>
            <a:rPr lang="en-GB" sz="2200" kern="1200" dirty="0"/>
            <a:t>Full pelt backlog recovery</a:t>
          </a:r>
        </a:p>
        <a:p>
          <a:pPr marL="228600" lvl="1" indent="-228600" algn="l" defTabSz="977900">
            <a:lnSpc>
              <a:spcPct val="90000"/>
            </a:lnSpc>
            <a:spcBef>
              <a:spcPct val="0"/>
            </a:spcBef>
            <a:spcAft>
              <a:spcPct val="15000"/>
            </a:spcAft>
            <a:buChar char="•"/>
          </a:pPr>
          <a:r>
            <a:rPr lang="en-GB" sz="2200" kern="1200" dirty="0"/>
            <a:t>Rapidly increasing demand meets restricted capacity</a:t>
          </a:r>
        </a:p>
        <a:p>
          <a:pPr marL="228600" lvl="1" indent="-228600" algn="l" defTabSz="977900">
            <a:lnSpc>
              <a:spcPct val="90000"/>
            </a:lnSpc>
            <a:spcBef>
              <a:spcPct val="0"/>
            </a:spcBef>
            <a:spcAft>
              <a:spcPct val="15000"/>
            </a:spcAft>
            <a:buChar char="•"/>
          </a:pPr>
          <a:r>
            <a:rPr lang="en-GB" sz="2200" kern="1200" dirty="0"/>
            <a:t>Staff recovery and wellbeing</a:t>
          </a:r>
        </a:p>
        <a:p>
          <a:pPr marL="228600" lvl="1" indent="-228600" algn="l" defTabSz="977900">
            <a:lnSpc>
              <a:spcPct val="90000"/>
            </a:lnSpc>
            <a:spcBef>
              <a:spcPct val="0"/>
            </a:spcBef>
            <a:spcAft>
              <a:spcPct val="15000"/>
            </a:spcAft>
            <a:buChar char="•"/>
          </a:pPr>
          <a:r>
            <a:rPr lang="en-GB" sz="2200" kern="1200" dirty="0"/>
            <a:t>COVID-19 Delta variant spread</a:t>
          </a:r>
        </a:p>
        <a:p>
          <a:pPr marL="228600" lvl="1" indent="-228600" algn="l" defTabSz="977900">
            <a:lnSpc>
              <a:spcPct val="90000"/>
            </a:lnSpc>
            <a:spcBef>
              <a:spcPct val="0"/>
            </a:spcBef>
            <a:spcAft>
              <a:spcPct val="15000"/>
            </a:spcAft>
            <a:buChar char="•"/>
          </a:pPr>
          <a:r>
            <a:rPr lang="en-GB" sz="2200" kern="1200" dirty="0"/>
            <a:t>COVID-19 vaccinations</a:t>
          </a:r>
        </a:p>
      </dsp:txBody>
      <dsp:txXfrm>
        <a:off x="8509" y="642842"/>
        <a:ext cx="3980161" cy="3489042"/>
      </dsp:txXfrm>
    </dsp:sp>
    <dsp:sp modelId="{5C2FCD84-AB4D-47E1-A5B6-70053091B5D5}">
      <dsp:nvSpPr>
        <dsp:cNvPr id="0" name=""/>
        <dsp:cNvSpPr/>
      </dsp:nvSpPr>
      <dsp:spPr>
        <a:xfrm>
          <a:off x="4546670" y="-39680"/>
          <a:ext cx="4273573" cy="642842"/>
        </a:xfrm>
        <a:prstGeom prst="rect">
          <a:avLst/>
        </a:prstGeom>
        <a:solidFill>
          <a:schemeClr val="accent2">
            <a:lumMod val="75000"/>
          </a:schemeClr>
        </a:solidFill>
        <a:ln w="25400" cap="flat"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GB" sz="2800" b="1" kern="1200" dirty="0"/>
            <a:t>Next 9 months</a:t>
          </a:r>
        </a:p>
      </dsp:txBody>
      <dsp:txXfrm>
        <a:off x="4546670" y="-39680"/>
        <a:ext cx="4273573" cy="642842"/>
      </dsp:txXfrm>
    </dsp:sp>
    <dsp:sp modelId="{ED5EA8DC-8ABF-4A2B-A051-DB39034A0A7F}">
      <dsp:nvSpPr>
        <dsp:cNvPr id="0" name=""/>
        <dsp:cNvSpPr/>
      </dsp:nvSpPr>
      <dsp:spPr>
        <a:xfrm>
          <a:off x="4530554" y="603161"/>
          <a:ext cx="4275127" cy="3568404"/>
        </a:xfrm>
        <a:prstGeom prst="rect">
          <a:avLst/>
        </a:prstGeom>
        <a:solidFill>
          <a:schemeClr val="accent2">
            <a:lumMod val="20000"/>
            <a:lumOff val="80000"/>
            <a:alpha val="90000"/>
          </a:schemeClr>
        </a:solidFill>
        <a:ln w="25400" cap="flat" cmpd="sng" algn="ctr">
          <a:solidFill>
            <a:schemeClr val="accent6">
              <a:lumMod val="20000"/>
              <a:lumOff val="8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GB" sz="2200" kern="1200" dirty="0"/>
            <a:t>New NHS England CEO</a:t>
          </a:r>
        </a:p>
        <a:p>
          <a:pPr marL="228600" lvl="1" indent="-228600" algn="l" defTabSz="977900">
            <a:lnSpc>
              <a:spcPct val="90000"/>
            </a:lnSpc>
            <a:spcBef>
              <a:spcPct val="0"/>
            </a:spcBef>
            <a:spcAft>
              <a:spcPct val="15000"/>
            </a:spcAft>
            <a:buChar char="•"/>
          </a:pPr>
          <a:r>
            <a:rPr lang="en-GB" sz="2200" kern="1200" dirty="0"/>
            <a:t>Money negotiation for second half of year</a:t>
          </a:r>
        </a:p>
        <a:p>
          <a:pPr marL="228600" lvl="1" indent="-228600" algn="l" defTabSz="977900">
            <a:lnSpc>
              <a:spcPct val="90000"/>
            </a:lnSpc>
            <a:spcBef>
              <a:spcPct val="0"/>
            </a:spcBef>
            <a:spcAft>
              <a:spcPct val="15000"/>
            </a:spcAft>
            <a:buChar char="•"/>
          </a:pPr>
          <a:r>
            <a:rPr lang="en-GB" sz="2200" kern="1200" dirty="0"/>
            <a:t>Multi-year backlog recovery plan</a:t>
          </a:r>
        </a:p>
        <a:p>
          <a:pPr marL="228600" lvl="1" indent="-228600" algn="l" defTabSz="977900">
            <a:lnSpc>
              <a:spcPct val="90000"/>
            </a:lnSpc>
            <a:spcBef>
              <a:spcPct val="0"/>
            </a:spcBef>
            <a:spcAft>
              <a:spcPct val="15000"/>
            </a:spcAft>
            <a:buChar char="•"/>
          </a:pPr>
          <a:r>
            <a:rPr lang="en-GB" sz="2200" kern="1200" dirty="0"/>
            <a:t>NHS Bill and moving to system working</a:t>
          </a:r>
        </a:p>
        <a:p>
          <a:pPr marL="228600" lvl="1" indent="-228600" algn="l" defTabSz="977900">
            <a:lnSpc>
              <a:spcPct val="90000"/>
            </a:lnSpc>
            <a:spcBef>
              <a:spcPct val="0"/>
            </a:spcBef>
            <a:spcAft>
              <a:spcPct val="15000"/>
            </a:spcAft>
            <a:buChar char="•"/>
          </a:pPr>
          <a:r>
            <a:rPr lang="en-GB" sz="2200" kern="1200" dirty="0"/>
            <a:t>Getting back to fixed budgets</a:t>
          </a:r>
        </a:p>
        <a:p>
          <a:pPr marL="228600" lvl="1" indent="-228600" algn="l" defTabSz="977900">
            <a:lnSpc>
              <a:spcPct val="90000"/>
            </a:lnSpc>
            <a:spcBef>
              <a:spcPct val="0"/>
            </a:spcBef>
            <a:spcAft>
              <a:spcPct val="15000"/>
            </a:spcAft>
            <a:buChar char="•"/>
          </a:pPr>
          <a:r>
            <a:rPr lang="en-GB" sz="2200" kern="1200" dirty="0"/>
            <a:t>Spending Review prioritisation</a:t>
          </a:r>
        </a:p>
        <a:p>
          <a:pPr marL="228600" lvl="1" indent="-228600" algn="l" defTabSz="977900">
            <a:lnSpc>
              <a:spcPct val="90000"/>
            </a:lnSpc>
            <a:spcBef>
              <a:spcPct val="0"/>
            </a:spcBef>
            <a:spcAft>
              <a:spcPct val="15000"/>
            </a:spcAft>
            <a:buChar char="•"/>
          </a:pPr>
          <a:r>
            <a:rPr lang="en-GB" sz="2200" kern="1200" dirty="0"/>
            <a:t>Difficult winter: more C-19 &amp; flu?</a:t>
          </a:r>
        </a:p>
      </dsp:txBody>
      <dsp:txXfrm>
        <a:off x="4530554" y="603161"/>
        <a:ext cx="4275127" cy="35684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4739EE-324F-44F0-9BC1-272084823D33}">
      <dsp:nvSpPr>
        <dsp:cNvPr id="0" name=""/>
        <dsp:cNvSpPr/>
      </dsp:nvSpPr>
      <dsp:spPr>
        <a:xfrm>
          <a:off x="1869" y="0"/>
          <a:ext cx="661401" cy="66140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23E6AE-581C-4B14-A7FA-E837918B2BA4}">
      <dsp:nvSpPr>
        <dsp:cNvPr id="0" name=""/>
        <dsp:cNvSpPr/>
      </dsp:nvSpPr>
      <dsp:spPr>
        <a:xfrm>
          <a:off x="68009" y="66140"/>
          <a:ext cx="529121" cy="529121"/>
        </a:xfrm>
        <a:prstGeom prst="chord">
          <a:avLst>
            <a:gd name="adj1" fmla="val 1168272"/>
            <a:gd name="adj2" fmla="val 9631728"/>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3A2B7C-DF10-4E1F-A5A4-0A992F674B4F}">
      <dsp:nvSpPr>
        <dsp:cNvPr id="0" name=""/>
        <dsp:cNvSpPr/>
      </dsp:nvSpPr>
      <dsp:spPr>
        <a:xfrm>
          <a:off x="703603" y="661401"/>
          <a:ext cx="2151568" cy="2783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t" anchorCtr="0">
          <a:noAutofit/>
        </a:bodyPr>
        <a:lstStyle/>
        <a:p>
          <a:pPr marL="0" lvl="0" indent="0" algn="l" defTabSz="622300" rtl="0">
            <a:lnSpc>
              <a:spcPct val="90000"/>
            </a:lnSpc>
            <a:spcBef>
              <a:spcPct val="0"/>
            </a:spcBef>
            <a:spcAft>
              <a:spcPct val="35000"/>
            </a:spcAft>
            <a:buNone/>
          </a:pPr>
          <a:r>
            <a:rPr lang="en-GB" sz="1400" kern="1200" dirty="0">
              <a:cs typeface="Calibri"/>
            </a:rPr>
            <a:t>Delta variant translating into increasing hospitalisations, but lower than before</a:t>
          </a:r>
        </a:p>
        <a:p>
          <a:pPr marL="0" lvl="0" indent="0" algn="l" defTabSz="622300">
            <a:lnSpc>
              <a:spcPct val="90000"/>
            </a:lnSpc>
            <a:spcBef>
              <a:spcPct val="0"/>
            </a:spcBef>
            <a:spcAft>
              <a:spcPct val="35000"/>
            </a:spcAft>
            <a:buNone/>
          </a:pPr>
          <a:r>
            <a:rPr lang="en-GB" sz="1400" kern="1200" dirty="0">
              <a:ea typeface="+mn-lt"/>
              <a:cs typeface="+mn-lt"/>
            </a:rPr>
            <a:t>Increasing concern about long COVID</a:t>
          </a:r>
          <a:endParaRPr lang="en-GB" sz="1400" kern="1200" dirty="0"/>
        </a:p>
      </dsp:txBody>
      <dsp:txXfrm>
        <a:off x="703603" y="661401"/>
        <a:ext cx="2151568" cy="2783399"/>
      </dsp:txXfrm>
    </dsp:sp>
    <dsp:sp modelId="{62F40193-4C9C-47F9-8F69-CFDCD014B00A}">
      <dsp:nvSpPr>
        <dsp:cNvPr id="0" name=""/>
        <dsp:cNvSpPr/>
      </dsp:nvSpPr>
      <dsp:spPr>
        <a:xfrm>
          <a:off x="801063" y="0"/>
          <a:ext cx="1956647" cy="661401"/>
        </a:xfrm>
        <a:prstGeom prst="rect">
          <a:avLst/>
        </a:prstGeom>
        <a:solidFill>
          <a:schemeClr val="accent1">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48260" tIns="48260" rIns="48260" bIns="48260" numCol="1" spcCol="1270" anchor="b" anchorCtr="0">
          <a:noAutofit/>
        </a:bodyPr>
        <a:lstStyle/>
        <a:p>
          <a:pPr marL="0" lvl="0" indent="0" algn="l" defTabSz="844550">
            <a:lnSpc>
              <a:spcPct val="90000"/>
            </a:lnSpc>
            <a:spcBef>
              <a:spcPct val="0"/>
            </a:spcBef>
            <a:spcAft>
              <a:spcPct val="35000"/>
            </a:spcAft>
            <a:buNone/>
          </a:pPr>
          <a:r>
            <a:rPr lang="en-GB" sz="1900" kern="1200"/>
            <a:t>Continuing COVID-19 pressures</a:t>
          </a:r>
        </a:p>
      </dsp:txBody>
      <dsp:txXfrm>
        <a:off x="801063" y="0"/>
        <a:ext cx="1956647" cy="661401"/>
      </dsp:txXfrm>
    </dsp:sp>
    <dsp:sp modelId="{92021EB2-85E1-4FBC-8D2D-64585FB0D26F}">
      <dsp:nvSpPr>
        <dsp:cNvPr id="0" name=""/>
        <dsp:cNvSpPr/>
      </dsp:nvSpPr>
      <dsp:spPr>
        <a:xfrm>
          <a:off x="2992963" y="0"/>
          <a:ext cx="661401" cy="66140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787927-F092-4451-9DA7-C87848FA88D0}">
      <dsp:nvSpPr>
        <dsp:cNvPr id="0" name=""/>
        <dsp:cNvSpPr/>
      </dsp:nvSpPr>
      <dsp:spPr>
        <a:xfrm>
          <a:off x="3059103" y="66140"/>
          <a:ext cx="529121" cy="529121"/>
        </a:xfrm>
        <a:prstGeom prst="chord">
          <a:avLst>
            <a:gd name="adj1" fmla="val 20431728"/>
            <a:gd name="adj2" fmla="val 11968272"/>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AF5A03-232D-4077-92B4-1C8FA51581FA}">
      <dsp:nvSpPr>
        <dsp:cNvPr id="0" name=""/>
        <dsp:cNvSpPr/>
      </dsp:nvSpPr>
      <dsp:spPr>
        <a:xfrm>
          <a:off x="3792157" y="661401"/>
          <a:ext cx="1956647" cy="2783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t" anchorCtr="0">
          <a:noAutofit/>
        </a:bodyPr>
        <a:lstStyle/>
        <a:p>
          <a:pPr marL="0" lvl="0" indent="0" algn="l" defTabSz="622300">
            <a:lnSpc>
              <a:spcPct val="90000"/>
            </a:lnSpc>
            <a:spcBef>
              <a:spcPct val="0"/>
            </a:spcBef>
            <a:spcAft>
              <a:spcPct val="35000"/>
            </a:spcAft>
            <a:buNone/>
          </a:pPr>
          <a:r>
            <a:rPr lang="en-GB" sz="1400" kern="1200" dirty="0">
              <a:latin typeface="Calibri"/>
              <a:cs typeface="Calibri"/>
            </a:rPr>
            <a:t>Growing backlogs across physical and mental health care services</a:t>
          </a:r>
          <a:endParaRPr lang="en-GB" sz="1400" kern="1200" dirty="0"/>
        </a:p>
        <a:p>
          <a:pPr marL="0" lvl="0" indent="0" algn="l" defTabSz="622300">
            <a:lnSpc>
              <a:spcPct val="90000"/>
            </a:lnSpc>
            <a:spcBef>
              <a:spcPct val="0"/>
            </a:spcBef>
            <a:spcAft>
              <a:spcPct val="35000"/>
            </a:spcAft>
            <a:buNone/>
          </a:pPr>
          <a:r>
            <a:rPr lang="en-GB" sz="1400" kern="1200">
              <a:latin typeface="Calibri"/>
              <a:cs typeface="Calibri"/>
            </a:rPr>
            <a:t>Elective care waiting list exceeds 5 million</a:t>
          </a:r>
        </a:p>
        <a:p>
          <a:pPr marL="0" lvl="0" indent="0" algn="l" defTabSz="622300">
            <a:lnSpc>
              <a:spcPct val="90000"/>
            </a:lnSpc>
            <a:spcBef>
              <a:spcPct val="0"/>
            </a:spcBef>
            <a:spcAft>
              <a:spcPct val="35000"/>
            </a:spcAft>
            <a:buNone/>
          </a:pPr>
          <a:r>
            <a:rPr lang="en-GB" sz="1400" kern="1200">
              <a:ea typeface="+mn-lt"/>
              <a:cs typeface="+mn-lt"/>
            </a:rPr>
            <a:t>Growing concerns about cancer backlog and delayed diagnosis</a:t>
          </a:r>
        </a:p>
        <a:p>
          <a:pPr marL="0" lvl="0" indent="0" algn="l" defTabSz="622300">
            <a:lnSpc>
              <a:spcPct val="90000"/>
            </a:lnSpc>
            <a:spcBef>
              <a:spcPct val="0"/>
            </a:spcBef>
            <a:spcAft>
              <a:spcPct val="35000"/>
            </a:spcAft>
            <a:buNone/>
          </a:pPr>
          <a:r>
            <a:rPr lang="en-GB" sz="1400" kern="1200">
              <a:ea typeface="+mn-lt"/>
              <a:cs typeface="+mn-lt"/>
            </a:rPr>
            <a:t>Diagnostic capacity a real pinch point impacting on different pathways</a:t>
          </a:r>
        </a:p>
      </dsp:txBody>
      <dsp:txXfrm>
        <a:off x="3792157" y="661401"/>
        <a:ext cx="1956647" cy="2783399"/>
      </dsp:txXfrm>
    </dsp:sp>
    <dsp:sp modelId="{C8DE0A48-1168-4DF9-9EF3-BFBF890FDDA2}">
      <dsp:nvSpPr>
        <dsp:cNvPr id="0" name=""/>
        <dsp:cNvSpPr/>
      </dsp:nvSpPr>
      <dsp:spPr>
        <a:xfrm>
          <a:off x="3792157" y="0"/>
          <a:ext cx="1956647" cy="661401"/>
        </a:xfrm>
        <a:prstGeom prst="rect">
          <a:avLst/>
        </a:prstGeom>
        <a:solidFill>
          <a:schemeClr val="accent1">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48260" tIns="48260" rIns="48260" bIns="48260" numCol="1" spcCol="1270" anchor="b" anchorCtr="0">
          <a:noAutofit/>
        </a:bodyPr>
        <a:lstStyle/>
        <a:p>
          <a:pPr marL="0" lvl="0" indent="0" algn="l" defTabSz="844550">
            <a:lnSpc>
              <a:spcPct val="90000"/>
            </a:lnSpc>
            <a:spcBef>
              <a:spcPct val="0"/>
            </a:spcBef>
            <a:spcAft>
              <a:spcPct val="35000"/>
            </a:spcAft>
            <a:buNone/>
          </a:pPr>
          <a:r>
            <a:rPr lang="en-GB" sz="1900" kern="1200"/>
            <a:t>Growing backlog</a:t>
          </a:r>
        </a:p>
      </dsp:txBody>
      <dsp:txXfrm>
        <a:off x="3792157" y="0"/>
        <a:ext cx="1956647" cy="661401"/>
      </dsp:txXfrm>
    </dsp:sp>
    <dsp:sp modelId="{3E63199B-5193-4888-BA26-28E278886612}">
      <dsp:nvSpPr>
        <dsp:cNvPr id="0" name=""/>
        <dsp:cNvSpPr/>
      </dsp:nvSpPr>
      <dsp:spPr>
        <a:xfrm>
          <a:off x="5886597" y="0"/>
          <a:ext cx="661401" cy="66140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2C4884-A5C2-4A67-8667-81ED5F6F817A}">
      <dsp:nvSpPr>
        <dsp:cNvPr id="0" name=""/>
        <dsp:cNvSpPr/>
      </dsp:nvSpPr>
      <dsp:spPr>
        <a:xfrm>
          <a:off x="5952737" y="66140"/>
          <a:ext cx="529121" cy="529121"/>
        </a:xfrm>
        <a:prstGeom prst="chord">
          <a:avLst>
            <a:gd name="adj1" fmla="val 16200000"/>
            <a:gd name="adj2" fmla="val 162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09A775-359B-43BD-A71E-F476DADD4FCB}">
      <dsp:nvSpPr>
        <dsp:cNvPr id="0" name=""/>
        <dsp:cNvSpPr/>
      </dsp:nvSpPr>
      <dsp:spPr>
        <a:xfrm>
          <a:off x="6685791" y="661401"/>
          <a:ext cx="1956647" cy="2783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t" anchorCtr="0">
          <a:noAutofit/>
        </a:bodyPr>
        <a:lstStyle/>
        <a:p>
          <a:pPr marL="0" lvl="0" indent="0" algn="l" defTabSz="622300">
            <a:lnSpc>
              <a:spcPct val="90000"/>
            </a:lnSpc>
            <a:spcBef>
              <a:spcPct val="0"/>
            </a:spcBef>
            <a:spcAft>
              <a:spcPct val="35000"/>
            </a:spcAft>
            <a:buNone/>
          </a:pPr>
          <a:r>
            <a:rPr lang="en-GB" sz="1400" kern="1200" dirty="0">
              <a:ea typeface="+mn-lt"/>
              <a:cs typeface="+mn-lt"/>
            </a:rPr>
            <a:t>High pressure on A&amp;E and ambulances – record levels in multiple places:</a:t>
          </a:r>
        </a:p>
        <a:p>
          <a:pPr marL="0" lvl="0" indent="0" algn="l" defTabSz="622300">
            <a:lnSpc>
              <a:spcPct val="90000"/>
            </a:lnSpc>
            <a:spcBef>
              <a:spcPct val="0"/>
            </a:spcBef>
            <a:spcAft>
              <a:spcPct val="35000"/>
            </a:spcAft>
            <a:buFont typeface="Arial" panose="020B0604020202020204" pitchFamily="34" charset="0"/>
            <a:buNone/>
          </a:pPr>
          <a:r>
            <a:rPr lang="en-GB" sz="1400" kern="1200" dirty="0">
              <a:ea typeface="+mn-lt"/>
              <a:cs typeface="+mn-lt"/>
            </a:rPr>
            <a:t>* Bounce-back</a:t>
          </a:r>
        </a:p>
        <a:p>
          <a:pPr marL="0" lvl="0" indent="0" algn="l" defTabSz="622300">
            <a:lnSpc>
              <a:spcPct val="90000"/>
            </a:lnSpc>
            <a:spcBef>
              <a:spcPct val="0"/>
            </a:spcBef>
            <a:spcAft>
              <a:spcPct val="35000"/>
            </a:spcAft>
            <a:buFont typeface="Arial" panose="020B0604020202020204" pitchFamily="34" charset="0"/>
            <a:buNone/>
          </a:pPr>
          <a:r>
            <a:rPr lang="en-GB" sz="1400" kern="1200" dirty="0">
              <a:ea typeface="+mn-lt"/>
              <a:cs typeface="+mn-lt"/>
            </a:rPr>
            <a:t>* Acuity</a:t>
          </a:r>
        </a:p>
        <a:p>
          <a:pPr marL="0" lvl="0" indent="0" algn="l" defTabSz="622300">
            <a:lnSpc>
              <a:spcPct val="90000"/>
            </a:lnSpc>
            <a:spcBef>
              <a:spcPct val="0"/>
            </a:spcBef>
            <a:spcAft>
              <a:spcPct val="35000"/>
            </a:spcAft>
            <a:buFont typeface="Arial" panose="020B0604020202020204" pitchFamily="34" charset="0"/>
            <a:buNone/>
          </a:pPr>
          <a:r>
            <a:rPr lang="en-GB" sz="1400" kern="1200" dirty="0"/>
            <a:t>* Perceptions of ease of access to primary care </a:t>
          </a:r>
        </a:p>
        <a:p>
          <a:pPr marL="0" lvl="0" indent="0" algn="l" defTabSz="622300">
            <a:lnSpc>
              <a:spcPct val="90000"/>
            </a:lnSpc>
            <a:spcBef>
              <a:spcPct val="0"/>
            </a:spcBef>
            <a:spcAft>
              <a:spcPct val="35000"/>
            </a:spcAft>
            <a:buNone/>
          </a:pPr>
          <a:r>
            <a:rPr lang="en-GB" sz="1400" kern="1200" dirty="0">
              <a:ea typeface="+mn-lt"/>
              <a:cs typeface="+mn-lt"/>
            </a:rPr>
            <a:t>Concern about numbers and complexity of mental health presentations</a:t>
          </a:r>
        </a:p>
      </dsp:txBody>
      <dsp:txXfrm>
        <a:off x="6685791" y="661401"/>
        <a:ext cx="1956647" cy="2783399"/>
      </dsp:txXfrm>
    </dsp:sp>
    <dsp:sp modelId="{76FE62E1-B9FF-488D-999B-5A6FE46EAE82}">
      <dsp:nvSpPr>
        <dsp:cNvPr id="0" name=""/>
        <dsp:cNvSpPr/>
      </dsp:nvSpPr>
      <dsp:spPr>
        <a:xfrm>
          <a:off x="6685791" y="0"/>
          <a:ext cx="1956647" cy="661401"/>
        </a:xfrm>
        <a:prstGeom prst="rect">
          <a:avLst/>
        </a:prstGeom>
        <a:solidFill>
          <a:schemeClr val="accent1">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48260" tIns="48260" rIns="48260" bIns="48260" numCol="1" spcCol="1270" anchor="b" anchorCtr="0">
          <a:noAutofit/>
        </a:bodyPr>
        <a:lstStyle/>
        <a:p>
          <a:pPr marL="0" lvl="0" indent="0" algn="l" defTabSz="844550">
            <a:lnSpc>
              <a:spcPct val="90000"/>
            </a:lnSpc>
            <a:spcBef>
              <a:spcPct val="0"/>
            </a:spcBef>
            <a:spcAft>
              <a:spcPct val="35000"/>
            </a:spcAft>
            <a:buNone/>
          </a:pPr>
          <a:r>
            <a:rPr lang="en-GB" sz="1900" kern="1200" dirty="0"/>
            <a:t>Rising UEC demand</a:t>
          </a:r>
        </a:p>
      </dsp:txBody>
      <dsp:txXfrm>
        <a:off x="6685791" y="0"/>
        <a:ext cx="1956647" cy="6614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B13266-8436-40C7-81AE-D7066F49896A}">
      <dsp:nvSpPr>
        <dsp:cNvPr id="0" name=""/>
        <dsp:cNvSpPr/>
      </dsp:nvSpPr>
      <dsp:spPr>
        <a:xfrm>
          <a:off x="-4715235" y="-722969"/>
          <a:ext cx="5617856" cy="5617856"/>
        </a:xfrm>
        <a:prstGeom prst="blockArc">
          <a:avLst>
            <a:gd name="adj1" fmla="val 18900000"/>
            <a:gd name="adj2" fmla="val 2700000"/>
            <a:gd name="adj3" fmla="val 384"/>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3D4039-3177-4204-A991-151DE4D27C68}">
      <dsp:nvSpPr>
        <dsp:cNvPr id="0" name=""/>
        <dsp:cNvSpPr/>
      </dsp:nvSpPr>
      <dsp:spPr>
        <a:xfrm>
          <a:off x="292659" y="189655"/>
          <a:ext cx="5385350" cy="37914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945" tIns="45720" rIns="45720" bIns="45720" numCol="1" spcCol="1270" anchor="ctr" anchorCtr="0">
          <a:noAutofit/>
        </a:bodyPr>
        <a:lstStyle/>
        <a:p>
          <a:pPr marL="0" lvl="0" indent="0" algn="l" defTabSz="800100">
            <a:lnSpc>
              <a:spcPct val="90000"/>
            </a:lnSpc>
            <a:spcBef>
              <a:spcPct val="0"/>
            </a:spcBef>
            <a:spcAft>
              <a:spcPct val="35000"/>
            </a:spcAft>
            <a:buNone/>
          </a:pPr>
          <a:r>
            <a:rPr lang="en-GB" sz="1800" b="1" kern="1200" dirty="0">
              <a:latin typeface="Merriweather"/>
            </a:rPr>
            <a:t>Delivering the Long Term Plan including inequalities</a:t>
          </a:r>
        </a:p>
      </dsp:txBody>
      <dsp:txXfrm>
        <a:off x="292659" y="189655"/>
        <a:ext cx="5385350" cy="379143"/>
      </dsp:txXfrm>
    </dsp:sp>
    <dsp:sp modelId="{BAAD5F42-49B8-4973-AC25-66CE60B98C65}">
      <dsp:nvSpPr>
        <dsp:cNvPr id="0" name=""/>
        <dsp:cNvSpPr/>
      </dsp:nvSpPr>
      <dsp:spPr>
        <a:xfrm>
          <a:off x="55695" y="142262"/>
          <a:ext cx="473929" cy="473929"/>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F11B5B-6070-4230-A0E7-F33C661F1CC9}">
      <dsp:nvSpPr>
        <dsp:cNvPr id="0" name=""/>
        <dsp:cNvSpPr/>
      </dsp:nvSpPr>
      <dsp:spPr>
        <a:xfrm>
          <a:off x="636008" y="758704"/>
          <a:ext cx="5042002" cy="379143"/>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945" tIns="45720" rIns="45720" bIns="45720" numCol="1" spcCol="1270" anchor="ctr" anchorCtr="0">
          <a:noAutofit/>
        </a:bodyPr>
        <a:lstStyle/>
        <a:p>
          <a:pPr marL="0" lvl="0" indent="0" algn="l" defTabSz="800100">
            <a:lnSpc>
              <a:spcPct val="90000"/>
            </a:lnSpc>
            <a:spcBef>
              <a:spcPct val="0"/>
            </a:spcBef>
            <a:spcAft>
              <a:spcPct val="35000"/>
            </a:spcAft>
            <a:buNone/>
          </a:pPr>
          <a:r>
            <a:rPr lang="en-GB" sz="1800" b="1" kern="1200" dirty="0">
              <a:latin typeface="Merriweather"/>
            </a:rPr>
            <a:t>Living with COVID</a:t>
          </a:r>
        </a:p>
      </dsp:txBody>
      <dsp:txXfrm>
        <a:off x="636008" y="758704"/>
        <a:ext cx="5042002" cy="379143"/>
      </dsp:txXfrm>
    </dsp:sp>
    <dsp:sp modelId="{B92A0D77-0A10-42C6-B02A-ED419CDB61D3}">
      <dsp:nvSpPr>
        <dsp:cNvPr id="0" name=""/>
        <dsp:cNvSpPr/>
      </dsp:nvSpPr>
      <dsp:spPr>
        <a:xfrm>
          <a:off x="399043" y="711311"/>
          <a:ext cx="473929" cy="473929"/>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A21322-4EFD-4B40-9996-2DC846ADDFE4}">
      <dsp:nvSpPr>
        <dsp:cNvPr id="0" name=""/>
        <dsp:cNvSpPr/>
      </dsp:nvSpPr>
      <dsp:spPr>
        <a:xfrm>
          <a:off x="824162" y="1327337"/>
          <a:ext cx="4853848" cy="379143"/>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945" tIns="45720" rIns="45720" bIns="45720" numCol="1" spcCol="1270" anchor="ctr" anchorCtr="0">
          <a:noAutofit/>
        </a:bodyPr>
        <a:lstStyle/>
        <a:p>
          <a:pPr marL="0" lvl="0" indent="0" algn="l" defTabSz="800100">
            <a:lnSpc>
              <a:spcPct val="90000"/>
            </a:lnSpc>
            <a:spcBef>
              <a:spcPct val="0"/>
            </a:spcBef>
            <a:spcAft>
              <a:spcPct val="35000"/>
            </a:spcAft>
            <a:buNone/>
          </a:pPr>
          <a:r>
            <a:rPr lang="en-GB" sz="1800" b="1" kern="1200" dirty="0">
              <a:latin typeface="Merriweather"/>
            </a:rPr>
            <a:t>Clearing the care backlog</a:t>
          </a:r>
        </a:p>
      </dsp:txBody>
      <dsp:txXfrm>
        <a:off x="824162" y="1327337"/>
        <a:ext cx="4853848" cy="379143"/>
      </dsp:txXfrm>
    </dsp:sp>
    <dsp:sp modelId="{2BB9B45B-DD01-4ACD-B3D5-11EA49BD6212}">
      <dsp:nvSpPr>
        <dsp:cNvPr id="0" name=""/>
        <dsp:cNvSpPr/>
      </dsp:nvSpPr>
      <dsp:spPr>
        <a:xfrm>
          <a:off x="587197" y="1279944"/>
          <a:ext cx="473929" cy="473929"/>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B77AC5-5787-43AC-A90F-54EEDB18B895}">
      <dsp:nvSpPr>
        <dsp:cNvPr id="0" name=""/>
        <dsp:cNvSpPr/>
      </dsp:nvSpPr>
      <dsp:spPr>
        <a:xfrm>
          <a:off x="884237" y="1896386"/>
          <a:ext cx="4793773" cy="379143"/>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945" tIns="45720" rIns="45720" bIns="45720" numCol="1" spcCol="1270" anchor="ctr" anchorCtr="0">
          <a:noAutofit/>
        </a:bodyPr>
        <a:lstStyle/>
        <a:p>
          <a:pPr marL="0" lvl="0" indent="0" algn="l" defTabSz="800100">
            <a:lnSpc>
              <a:spcPct val="90000"/>
            </a:lnSpc>
            <a:spcBef>
              <a:spcPct val="0"/>
            </a:spcBef>
            <a:spcAft>
              <a:spcPct val="35000"/>
            </a:spcAft>
            <a:buNone/>
          </a:pPr>
          <a:r>
            <a:rPr lang="en-GB" sz="1800" b="1" kern="1200" dirty="0">
              <a:latin typeface="Merriweather"/>
            </a:rPr>
            <a:t>Making our workforce model sustainable</a:t>
          </a:r>
        </a:p>
      </dsp:txBody>
      <dsp:txXfrm>
        <a:off x="884237" y="1896386"/>
        <a:ext cx="4793773" cy="379143"/>
      </dsp:txXfrm>
    </dsp:sp>
    <dsp:sp modelId="{6727937B-983D-4FBA-A68D-1A313A590920}">
      <dsp:nvSpPr>
        <dsp:cNvPr id="0" name=""/>
        <dsp:cNvSpPr/>
      </dsp:nvSpPr>
      <dsp:spPr>
        <a:xfrm>
          <a:off x="647272" y="1848993"/>
          <a:ext cx="473929" cy="473929"/>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DDAF8D-B69F-4ADF-BBA5-B93B76871EC8}">
      <dsp:nvSpPr>
        <dsp:cNvPr id="0" name=""/>
        <dsp:cNvSpPr/>
      </dsp:nvSpPr>
      <dsp:spPr>
        <a:xfrm>
          <a:off x="824162" y="2465436"/>
          <a:ext cx="4853848" cy="379143"/>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945" tIns="45720" rIns="45720" bIns="45720" numCol="1" spcCol="1270" anchor="ctr" anchorCtr="0">
          <a:noAutofit/>
        </a:bodyPr>
        <a:lstStyle/>
        <a:p>
          <a:pPr marL="0" lvl="0" indent="0" algn="l" defTabSz="800100">
            <a:lnSpc>
              <a:spcPct val="90000"/>
            </a:lnSpc>
            <a:spcBef>
              <a:spcPct val="0"/>
            </a:spcBef>
            <a:spcAft>
              <a:spcPct val="35000"/>
            </a:spcAft>
            <a:buNone/>
          </a:pPr>
          <a:r>
            <a:rPr lang="en-GB" sz="1800" b="1" kern="1200" dirty="0">
              <a:latin typeface="Merriweather"/>
            </a:rPr>
            <a:t>Moving to system working</a:t>
          </a:r>
        </a:p>
      </dsp:txBody>
      <dsp:txXfrm>
        <a:off x="824162" y="2465436"/>
        <a:ext cx="4853848" cy="379143"/>
      </dsp:txXfrm>
    </dsp:sp>
    <dsp:sp modelId="{B840A114-5D3E-421F-B635-1A06B801ADB2}">
      <dsp:nvSpPr>
        <dsp:cNvPr id="0" name=""/>
        <dsp:cNvSpPr/>
      </dsp:nvSpPr>
      <dsp:spPr>
        <a:xfrm>
          <a:off x="587197" y="2418043"/>
          <a:ext cx="473929" cy="473929"/>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683B11-1849-4F11-8801-4E37585738D2}">
      <dsp:nvSpPr>
        <dsp:cNvPr id="0" name=""/>
        <dsp:cNvSpPr/>
      </dsp:nvSpPr>
      <dsp:spPr>
        <a:xfrm>
          <a:off x="636008" y="3034068"/>
          <a:ext cx="5042002" cy="379143"/>
        </a:xfrm>
        <a:prstGeom prst="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945" tIns="45720" rIns="45720" bIns="45720" numCol="1" spcCol="1270" anchor="ctr" anchorCtr="0">
          <a:noAutofit/>
        </a:bodyPr>
        <a:lstStyle/>
        <a:p>
          <a:pPr marL="0" lvl="0" indent="0" algn="l" defTabSz="800100">
            <a:lnSpc>
              <a:spcPct val="90000"/>
            </a:lnSpc>
            <a:spcBef>
              <a:spcPct val="0"/>
            </a:spcBef>
            <a:spcAft>
              <a:spcPct val="35000"/>
            </a:spcAft>
            <a:buNone/>
          </a:pPr>
          <a:r>
            <a:rPr lang="en-GB" sz="1800" b="1" kern="1200" dirty="0">
              <a:latin typeface="Merriweather"/>
            </a:rPr>
            <a:t>Making NHS money work</a:t>
          </a:r>
        </a:p>
      </dsp:txBody>
      <dsp:txXfrm>
        <a:off x="636008" y="3034068"/>
        <a:ext cx="5042002" cy="379143"/>
      </dsp:txXfrm>
    </dsp:sp>
    <dsp:sp modelId="{799FE809-104F-482A-86ED-094DE47FE075}">
      <dsp:nvSpPr>
        <dsp:cNvPr id="0" name=""/>
        <dsp:cNvSpPr/>
      </dsp:nvSpPr>
      <dsp:spPr>
        <a:xfrm>
          <a:off x="399043" y="2986675"/>
          <a:ext cx="473929" cy="473929"/>
        </a:xfrm>
        <a:prstGeom prst="ellipse">
          <a:avLst/>
        </a:prstGeom>
        <a:solidFill>
          <a:schemeClr val="lt1">
            <a:hueOff val="0"/>
            <a:satOff val="0"/>
            <a:lumOff val="0"/>
            <a:alphaOff val="0"/>
          </a:schemeClr>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dsp:style>
    </dsp:sp>
    <dsp:sp modelId="{FBBA9685-35C2-431F-BD2B-FAC073D88AF2}">
      <dsp:nvSpPr>
        <dsp:cNvPr id="0" name=""/>
        <dsp:cNvSpPr/>
      </dsp:nvSpPr>
      <dsp:spPr>
        <a:xfrm>
          <a:off x="288028" y="3598727"/>
          <a:ext cx="5385350" cy="379143"/>
        </a:xfrm>
        <a:prstGeom prst="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945" tIns="45720" rIns="45720" bIns="45720" numCol="1" spcCol="1270" anchor="ctr" anchorCtr="0">
          <a:noAutofit/>
        </a:bodyPr>
        <a:lstStyle/>
        <a:p>
          <a:pPr marL="0" lvl="0" indent="0" algn="l" defTabSz="800100">
            <a:lnSpc>
              <a:spcPct val="90000"/>
            </a:lnSpc>
            <a:spcBef>
              <a:spcPct val="0"/>
            </a:spcBef>
            <a:spcAft>
              <a:spcPct val="35000"/>
            </a:spcAft>
            <a:buNone/>
          </a:pPr>
          <a:r>
            <a:rPr lang="en-GB" sz="1800" b="1" kern="1200" dirty="0">
              <a:latin typeface="Merriweather"/>
            </a:rPr>
            <a:t>Reforming social care</a:t>
          </a:r>
        </a:p>
      </dsp:txBody>
      <dsp:txXfrm>
        <a:off x="288028" y="3598727"/>
        <a:ext cx="5385350" cy="379143"/>
      </dsp:txXfrm>
    </dsp:sp>
    <dsp:sp modelId="{390E3140-8230-41EB-9D5A-6D55443083F2}">
      <dsp:nvSpPr>
        <dsp:cNvPr id="0" name=""/>
        <dsp:cNvSpPr/>
      </dsp:nvSpPr>
      <dsp:spPr>
        <a:xfrm>
          <a:off x="55695" y="3555724"/>
          <a:ext cx="473929" cy="473929"/>
        </a:xfrm>
        <a:prstGeom prst="ellipse">
          <a:avLst/>
        </a:prstGeom>
        <a:solidFill>
          <a:schemeClr val="lt1">
            <a:hueOff val="0"/>
            <a:satOff val="0"/>
            <a:lumOff val="0"/>
            <a:alphaOff val="0"/>
          </a:schemeClr>
        </a:solidFill>
        <a:ln w="25400" cap="flat" cmpd="sng" algn="ctr">
          <a:solidFill>
            <a:schemeClr val="accent5">
              <a:lumMod val="75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13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4" y="0"/>
            <a:ext cx="2945659" cy="498136"/>
          </a:xfrm>
          <a:prstGeom prst="rect">
            <a:avLst/>
          </a:prstGeom>
        </p:spPr>
        <p:txBody>
          <a:bodyPr vert="horz" lIns="91440" tIns="45720" rIns="91440" bIns="45720" rtlCol="0"/>
          <a:lstStyle>
            <a:lvl1pPr algn="r">
              <a:defRPr sz="1200"/>
            </a:lvl1pPr>
          </a:lstStyle>
          <a:p>
            <a:fld id="{23DBA514-E662-8D49-8045-40B013233B51}" type="datetimeFigureOut">
              <a:rPr lang="en-US" smtClean="0"/>
              <a:t>7/4/2021</a:t>
            </a:fld>
            <a:endParaRPr lang="en-US"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1" y="9430092"/>
            <a:ext cx="2945659" cy="49813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4" y="9430092"/>
            <a:ext cx="2945659" cy="498135"/>
          </a:xfrm>
          <a:prstGeom prst="rect">
            <a:avLst/>
          </a:prstGeom>
        </p:spPr>
        <p:txBody>
          <a:bodyPr vert="horz" lIns="91440" tIns="45720" rIns="91440" bIns="45720" rtlCol="0" anchor="b"/>
          <a:lstStyle>
            <a:lvl1pPr algn="r">
              <a:defRPr sz="1200"/>
            </a:lvl1pPr>
          </a:lstStyle>
          <a:p>
            <a:fld id="{599A06C3-2F3A-FE41-8A4B-C80602EE2739}" type="slidenum">
              <a:rPr lang="en-US" smtClean="0"/>
              <a:t>‹#›</a:t>
            </a:fld>
            <a:endParaRPr lang="en-US" dirty="0"/>
          </a:p>
        </p:txBody>
      </p:sp>
    </p:spTree>
    <p:extLst>
      <p:ext uri="{BB962C8B-B14F-4D97-AF65-F5344CB8AC3E}">
        <p14:creationId xmlns:p14="http://schemas.microsoft.com/office/powerpoint/2010/main" val="1184589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A137DC8-262B-46EA-87B0-09EBC08BB943}" type="slidenum">
              <a:rPr lang="en-GB" smtClean="0"/>
              <a:t>1</a:t>
            </a:fld>
            <a:endParaRPr lang="en-GB" dirty="0"/>
          </a:p>
        </p:txBody>
      </p:sp>
    </p:spTree>
    <p:extLst>
      <p:ext uri="{BB962C8B-B14F-4D97-AF65-F5344CB8AC3E}">
        <p14:creationId xmlns:p14="http://schemas.microsoft.com/office/powerpoint/2010/main" val="910012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b="0" i="0" dirty="0">
              <a:solidFill>
                <a:srgbClr val="FFFFFF"/>
              </a:solidFill>
              <a:effectLst/>
              <a:latin typeface="National"/>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9A06C3-2F3A-FE41-8A4B-C80602EE27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4764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FFFFFF"/>
              </a:solidFill>
              <a:effectLst/>
              <a:latin typeface="National"/>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9A06C3-2F3A-FE41-8A4B-C80602EE27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5690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Care backlog</a:t>
            </a:r>
          </a:p>
          <a:p>
            <a:pPr marL="171450" indent="-171450">
              <a:buFontTx/>
              <a:buChar char="-"/>
            </a:pPr>
            <a:r>
              <a:rPr lang="en-GB" dirty="0"/>
              <a:t>Waiting lists: By the beginning of December, there were 224,205 people waiting more than 52 weeks to start hospital treatment in England (compared to 1,467 in December 2019)</a:t>
            </a:r>
          </a:p>
          <a:p>
            <a:pPr marL="171450" indent="-171450">
              <a:buFontTx/>
              <a:buChar char="-"/>
            </a:pPr>
            <a:r>
              <a:rPr lang="en-GB" dirty="0"/>
              <a:t>Our calls for staff recovery:</a:t>
            </a:r>
          </a:p>
          <a:p>
            <a:pPr marL="628650" lvl="1" indent="-171450">
              <a:buFontTx/>
              <a:buChar char="-"/>
            </a:pPr>
            <a:r>
              <a:rPr lang="en-GB" dirty="0"/>
              <a:t>Our blog “time to recover”, also published in Public Sector Focus, emphasises the need for recuperative policy when it comes to tackling the care backlog</a:t>
            </a:r>
          </a:p>
          <a:p>
            <a:pPr marL="628650" lvl="1" indent="-171450">
              <a:buFontTx/>
              <a:buChar char="-"/>
            </a:pPr>
            <a:r>
              <a:rPr lang="en-GB" dirty="0"/>
              <a:t>Chris emphasised how busy the NHS still is in his public comment on the national alert level being moved from 5 to 4 at the end of February</a:t>
            </a:r>
          </a:p>
          <a:p>
            <a:pPr marL="628650" lvl="1" indent="-171450">
              <a:buFontTx/>
              <a:buChar char="-"/>
            </a:pPr>
            <a:r>
              <a:rPr lang="en-GB" dirty="0"/>
              <a:t>Chris and </a:t>
            </a:r>
            <a:r>
              <a:rPr lang="en-GB" dirty="0" err="1"/>
              <a:t>Saffron’s</a:t>
            </a:r>
            <a:r>
              <a:rPr lang="en-GB" dirty="0"/>
              <a:t> briefing in February outlined 4 key tests to be met before easing lockdown restrictions: more progress on vaccines, lower COVID-19 case numbers, much less pressure on the NHS and plans in place to contain future outbreaks</a:t>
            </a:r>
          </a:p>
          <a:p>
            <a:pPr marL="171450" indent="-171450">
              <a:buFontTx/>
              <a:buChar char="-"/>
            </a:pPr>
            <a:endParaRPr lang="en-GB" dirty="0"/>
          </a:p>
          <a:p>
            <a:pPr marL="0" indent="0">
              <a:buFontTx/>
              <a:buNone/>
            </a:pPr>
            <a:r>
              <a:rPr lang="en-GB" dirty="0"/>
              <a:t>Staff wellbeing</a:t>
            </a:r>
          </a:p>
          <a:p>
            <a:pPr marL="171450" indent="-171450">
              <a:buFontTx/>
              <a:buChar char="-"/>
            </a:pPr>
            <a:r>
              <a:rPr lang="en-GB" dirty="0"/>
              <a:t>COVID vaccine: We have been supporting calls encouraging Black, Asian and minority ethnic staff to take the vaccine; We have been highlighting that the rollout is a success story for the NHS</a:t>
            </a:r>
          </a:p>
          <a:p>
            <a:pPr marL="171450" indent="-171450">
              <a:buFontTx/>
              <a:buChar char="-"/>
            </a:pPr>
            <a:r>
              <a:rPr lang="en-GB" dirty="0"/>
              <a:t>PPE: Some concern from staff and unions that guidance has not changed in light of new variants of COVID-19, but as the variants transmit in the same way, PHE are confident that existing guidance remains sufficient</a:t>
            </a:r>
          </a:p>
          <a:p>
            <a:pPr marL="171450" indent="-171450">
              <a:buFontTx/>
              <a:buChar char="-"/>
            </a:pPr>
            <a:r>
              <a:rPr lang="en-GB" dirty="0"/>
              <a:t>Wellbeing: The People Plan 2020/21 has a section on wellbeing, but we have been hearing that members aren’t finding it particularly helpful. Increase in local initiatives on staff wellbeing have been widely reported (and supported); </a:t>
            </a:r>
            <a:r>
              <a:rPr lang="en-US" sz="1200" dirty="0"/>
              <a:t>we have been calling for additional funding to ensure that these can remain in place longer-term</a:t>
            </a:r>
            <a:endParaRPr lang="en-GB"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Burnout: After the 99% finding in “state of the provider sector”, we submitted to the Health and Social Care Select Committee’s enquiry on “</a:t>
            </a:r>
            <a:r>
              <a:rPr lang="en-GB" b="0" i="0" dirty="0">
                <a:solidFill>
                  <a:srgbClr val="FFFFFF"/>
                </a:solidFill>
                <a:effectLst/>
                <a:latin typeface="National"/>
              </a:rPr>
              <a:t>Workforce burnout and resilience in the NHS and social care”; the final oral evidence session was held in late February and we are keeping an eye on the enquiry’s outcome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b="0" i="0" dirty="0">
              <a:solidFill>
                <a:srgbClr val="FFFFFF"/>
              </a:solidFill>
              <a:effectLst/>
              <a:latin typeface="Nation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FFFFFF"/>
                </a:solidFill>
                <a:effectLst/>
                <a:latin typeface="National"/>
              </a:rPr>
              <a:t>Future workforce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0" i="0" dirty="0">
                <a:solidFill>
                  <a:srgbClr val="FFFFFF"/>
                </a:solidFill>
                <a:effectLst/>
                <a:latin typeface="National"/>
              </a:rPr>
              <a:t>Potential “mass exodus”: The GMC are particularly concerned and have noted that 30% fewer doctors have left the register than normal over the course of the last year; possibility they will all leave at once, alongside normal attrition numbers + burnt out staff + long term sick leave + annual leave needing to be taken. The situation is the same across other staff groups. We are keeping a close eye for any modelling or data on this issue, and have been warning that increased retention over the past year is a false indicator of workforce numbers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0" i="0" dirty="0">
                <a:solidFill>
                  <a:srgbClr val="FFFFFF"/>
                </a:solidFill>
                <a:effectLst/>
                <a:latin typeface="National"/>
              </a:rPr>
              <a:t>Fully costed and funded workforce plan: We have heard rumblings (from RCN) that next People Plan is unlikely to give the necessary detail for modelling what’s needed in terms of NHS workforce numbers, and in </a:t>
            </a:r>
            <a:r>
              <a:rPr lang="en-GB" sz="1800" dirty="0">
                <a:effectLst/>
                <a:latin typeface="Calibri" panose="020F0502020204030204" pitchFamily="34" charset="0"/>
                <a:ea typeface="Calibri" panose="020F0502020204030204" pitchFamily="34" charset="0"/>
              </a:rPr>
              <a:t>Health and Social Care oral questions in the Commons on 23 February</a:t>
            </a:r>
            <a:r>
              <a:rPr lang="en-GB" b="0" i="0" dirty="0">
                <a:solidFill>
                  <a:srgbClr val="FFFFFF"/>
                </a:solidFill>
                <a:effectLst/>
                <a:latin typeface="National"/>
              </a:rPr>
              <a:t> Hancock has said “</a:t>
            </a:r>
            <a:r>
              <a:rPr lang="en-GB" sz="1800" dirty="0">
                <a:effectLst/>
                <a:highlight>
                  <a:srgbClr val="00FFFF"/>
                </a:highlight>
                <a:latin typeface="Calibri" panose="020F0502020204030204" pitchFamily="34" charset="0"/>
                <a:ea typeface="Calibri" panose="020F0502020204030204" pitchFamily="34" charset="0"/>
              </a:rPr>
              <a:t>The time is not quite right now to publish a [workforce] plan”. We disagree and have been calling for a fully costed and funded workforce plan as a matter of absolute priority.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GB" b="0" i="0" dirty="0">
                <a:solidFill>
                  <a:srgbClr val="FFFFFF"/>
                </a:solidFill>
                <a:effectLst/>
                <a:highlight>
                  <a:srgbClr val="00FFFF"/>
                </a:highlight>
                <a:latin typeface="Calibri" panose="020F0502020204030204" pitchFamily="34" charset="0"/>
              </a:rPr>
              <a:t>Our line remains that individual resilience can only go so far; what’s really needed to protect workforce wellbeing is enough additional staff not only to cover gaps, but to build flexibility into the system</a:t>
            </a:r>
            <a:endParaRPr lang="en-GB" b="0" i="0" dirty="0">
              <a:solidFill>
                <a:srgbClr val="FFFFFF"/>
              </a:solidFill>
              <a:effectLst/>
              <a:latin typeface="National"/>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b="0" i="0" dirty="0">
              <a:solidFill>
                <a:srgbClr val="FFFFFF"/>
              </a:solidFill>
              <a:effectLst/>
              <a:latin typeface="National"/>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9A06C3-2F3A-FE41-8A4B-C80602EE27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05286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b="0" i="0" dirty="0">
              <a:solidFill>
                <a:srgbClr val="FFFFFF"/>
              </a:solidFill>
              <a:effectLst/>
              <a:latin typeface="National"/>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9A06C3-2F3A-FE41-8A4B-C80602EE27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1017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4">
              <a:defRPr/>
            </a:pPr>
            <a:endParaRPr lang="en-GB" b="1" baseline="0" dirty="0"/>
          </a:p>
        </p:txBody>
      </p:sp>
      <p:sp>
        <p:nvSpPr>
          <p:cNvPr id="4" name="Slide Number Placeholder 3"/>
          <p:cNvSpPr>
            <a:spLocks noGrp="1"/>
          </p:cNvSpPr>
          <p:nvPr>
            <p:ph type="sldNum" sz="quarter" idx="10"/>
          </p:nvPr>
        </p:nvSpPr>
        <p:spPr/>
        <p:txBody>
          <a:bodyPr/>
          <a:lstStyle/>
          <a:p>
            <a:fld id="{1A137DC8-262B-46EA-87B0-09EBC08BB943}" type="slidenum">
              <a:rPr lang="en-GB" smtClean="0"/>
              <a:t>15</a:t>
            </a:fld>
            <a:endParaRPr lang="en-GB" dirty="0"/>
          </a:p>
        </p:txBody>
      </p:sp>
    </p:spTree>
    <p:extLst>
      <p:ext uri="{BB962C8B-B14F-4D97-AF65-F5344CB8AC3E}">
        <p14:creationId xmlns:p14="http://schemas.microsoft.com/office/powerpoint/2010/main" val="535644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4">
              <a:defRPr/>
            </a:pPr>
            <a:endParaRPr lang="en-GB" b="1" baseline="0" dirty="0"/>
          </a:p>
        </p:txBody>
      </p:sp>
      <p:sp>
        <p:nvSpPr>
          <p:cNvPr id="4" name="Slide Number Placeholder 3"/>
          <p:cNvSpPr>
            <a:spLocks noGrp="1"/>
          </p:cNvSpPr>
          <p:nvPr>
            <p:ph type="sldNum" sz="quarter" idx="10"/>
          </p:nvPr>
        </p:nvSpPr>
        <p:spPr/>
        <p:txBody>
          <a:bodyPr/>
          <a:lstStyle/>
          <a:p>
            <a:fld id="{1A137DC8-262B-46EA-87B0-09EBC08BB943}" type="slidenum">
              <a:rPr lang="en-GB" smtClean="0"/>
              <a:t>16</a:t>
            </a:fld>
            <a:endParaRPr lang="en-GB" dirty="0"/>
          </a:p>
        </p:txBody>
      </p:sp>
    </p:spTree>
    <p:extLst>
      <p:ext uri="{BB962C8B-B14F-4D97-AF65-F5344CB8AC3E}">
        <p14:creationId xmlns:p14="http://schemas.microsoft.com/office/powerpoint/2010/main" val="23035893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Looking at each of these questions in more detail we have highlighted some key issues to NHSEI and CQC: </a:t>
            </a:r>
          </a:p>
          <a:p>
            <a:r>
              <a:rPr lang="en-GB" dirty="0"/>
              <a:t>- We are supportive of the overall direction of travel for regulation: more proportionate, reduced burden, and responsive to changes to the health and care landscape including recognising the role of wider system factors in trust-level performance.</a:t>
            </a:r>
          </a:p>
          <a:p>
            <a:pPr marL="171450" indent="-171450">
              <a:buFontTx/>
              <a:buChar char="-"/>
            </a:pPr>
            <a:r>
              <a:rPr lang="en-GB" dirty="0"/>
              <a:t>Increasingly NHSEI and CQC are needing to consider a more formal role for systems, and what that means for overseeing their responsibilities. Some questions around whether regulating or reviewing systems will introduce multiple conflicting judgements, duplication. </a:t>
            </a:r>
          </a:p>
          <a:p>
            <a:pPr marL="171450" indent="-171450">
              <a:buFontTx/>
              <a:buChar char="-"/>
            </a:pPr>
            <a:r>
              <a:rPr lang="en-GB" dirty="0"/>
              <a:t>System governance needs to be robust in order to ensure those held to account for decisions / outcomes are the ones who made those decisions – we do not want to see trusts being judged on factors outside of their control.</a:t>
            </a:r>
          </a:p>
          <a:p>
            <a:endParaRPr lang="en-GB" dirty="0"/>
          </a:p>
          <a:p>
            <a:r>
              <a:rPr lang="en-GB" dirty="0"/>
              <a:t>We have set out the following considerations in answer to each of these questions in our engagement with NHSE/I and CQC via following activity: </a:t>
            </a:r>
          </a:p>
          <a:p>
            <a:pPr marL="171450" indent="-171450">
              <a:buFontTx/>
              <a:buChar char="-"/>
            </a:pPr>
            <a:r>
              <a:rPr lang="en-GB" dirty="0"/>
              <a:t>Feedback to NHSE/I on emerging system oversight framework </a:t>
            </a:r>
          </a:p>
          <a:p>
            <a:pPr marL="171450" indent="-171450">
              <a:buFontTx/>
              <a:buChar char="-"/>
            </a:pPr>
            <a:r>
              <a:rPr lang="en-GB" dirty="0"/>
              <a:t>Engagement/feedback to CQC on their draft strategy </a:t>
            </a:r>
          </a:p>
          <a:p>
            <a:pPr marL="171450" indent="-171450">
              <a:buFontTx/>
              <a:buChar char="-"/>
            </a:pPr>
            <a:r>
              <a:rPr lang="en-GB" dirty="0"/>
              <a:t>Position statement on effective regulation, published on our website </a:t>
            </a:r>
          </a:p>
          <a:p>
            <a:pPr marL="171450" indent="-171450">
              <a:buFontTx/>
              <a:buChar char="-"/>
            </a:pPr>
            <a:endParaRPr lang="en-GB" dirty="0"/>
          </a:p>
          <a:p>
            <a:pPr marL="0" indent="0">
              <a:buFontTx/>
              <a:buNone/>
            </a:pPr>
            <a:endParaRPr lang="en-GB" dirty="0"/>
          </a:p>
          <a:p>
            <a:pPr marL="0" indent="0">
              <a:buFontTx/>
              <a:buNone/>
            </a:pPr>
            <a:r>
              <a:rPr lang="en-GB" dirty="0"/>
              <a:t>Plug to encourage responses to regulation survey: this was sent to company secretaries – responses extremely valuable in influencing our work in the new year across these areas. </a:t>
            </a:r>
          </a:p>
        </p:txBody>
      </p:sp>
      <p:sp>
        <p:nvSpPr>
          <p:cNvPr id="4" name="Slide Number Placeholder 3"/>
          <p:cNvSpPr>
            <a:spLocks noGrp="1"/>
          </p:cNvSpPr>
          <p:nvPr>
            <p:ph type="sldNum" sz="quarter" idx="5"/>
          </p:nvPr>
        </p:nvSpPr>
        <p:spPr/>
        <p:txBody>
          <a:bodyPr/>
          <a:lstStyle/>
          <a:p>
            <a:fld id="{599A06C3-2F3A-FE41-8A4B-C80602EE2739}" type="slidenum">
              <a:rPr lang="en-US" smtClean="0"/>
              <a:t>17</a:t>
            </a:fld>
            <a:endParaRPr lang="en-US"/>
          </a:p>
        </p:txBody>
      </p:sp>
    </p:spTree>
    <p:extLst>
      <p:ext uri="{BB962C8B-B14F-4D97-AF65-F5344CB8AC3E}">
        <p14:creationId xmlns:p14="http://schemas.microsoft.com/office/powerpoint/2010/main" val="34133424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Looking at each of these questions in more detail we have highlighted some key issues to NHSEI and CQC: </a:t>
            </a:r>
          </a:p>
          <a:p>
            <a:r>
              <a:rPr lang="en-GB" dirty="0"/>
              <a:t>- We are supportive of the overall direction of travel for regulation: more proportionate, reduced burden, and responsive to changes to the health and care landscape including recognising the role of wider system factors in trust-level performance.</a:t>
            </a:r>
          </a:p>
          <a:p>
            <a:pPr marL="171450" indent="-171450">
              <a:buFontTx/>
              <a:buChar char="-"/>
            </a:pPr>
            <a:r>
              <a:rPr lang="en-GB" dirty="0"/>
              <a:t>Increasingly NHSEI and CQC are needing to consider a more formal role for systems, and what that means for overseeing their responsibilities. Some questions around whether regulating or reviewing systems will introduce multiple conflicting judgements, duplication. </a:t>
            </a:r>
          </a:p>
          <a:p>
            <a:pPr marL="171450" indent="-171450">
              <a:buFontTx/>
              <a:buChar char="-"/>
            </a:pPr>
            <a:r>
              <a:rPr lang="en-GB" dirty="0"/>
              <a:t>System governance needs to be robust in order to ensure those held to account for decisions / outcomes are the ones who made those decisions – we do not want to see trusts being judged on factors outside of their control.</a:t>
            </a:r>
          </a:p>
          <a:p>
            <a:endParaRPr lang="en-GB" dirty="0"/>
          </a:p>
          <a:p>
            <a:r>
              <a:rPr lang="en-GB" dirty="0"/>
              <a:t>We have set out the following considerations in answer to each of these questions in our engagement with NHSE/I and CQC via following activity: </a:t>
            </a:r>
          </a:p>
          <a:p>
            <a:pPr marL="171450" indent="-171450">
              <a:buFontTx/>
              <a:buChar char="-"/>
            </a:pPr>
            <a:r>
              <a:rPr lang="en-GB" dirty="0"/>
              <a:t>Feedback to NHSE/I on emerging system oversight framework </a:t>
            </a:r>
          </a:p>
          <a:p>
            <a:pPr marL="171450" indent="-171450">
              <a:buFontTx/>
              <a:buChar char="-"/>
            </a:pPr>
            <a:r>
              <a:rPr lang="en-GB" dirty="0"/>
              <a:t>Engagement/feedback to CQC on their draft strategy </a:t>
            </a:r>
          </a:p>
          <a:p>
            <a:pPr marL="171450" indent="-171450">
              <a:buFontTx/>
              <a:buChar char="-"/>
            </a:pPr>
            <a:r>
              <a:rPr lang="en-GB" dirty="0"/>
              <a:t>Position statement on effective regulation, published on our website </a:t>
            </a:r>
          </a:p>
          <a:p>
            <a:pPr marL="171450" indent="-171450">
              <a:buFontTx/>
              <a:buChar char="-"/>
            </a:pPr>
            <a:endParaRPr lang="en-GB" dirty="0"/>
          </a:p>
          <a:p>
            <a:pPr marL="0" indent="0">
              <a:buFontTx/>
              <a:buNone/>
            </a:pPr>
            <a:endParaRPr lang="en-GB" dirty="0"/>
          </a:p>
          <a:p>
            <a:pPr marL="0" indent="0">
              <a:buFontTx/>
              <a:buNone/>
            </a:pPr>
            <a:r>
              <a:rPr lang="en-GB" dirty="0"/>
              <a:t>Plug to encourage responses to regulation survey: this was sent to company secretaries – responses extremely valuable in influencing our work in the new year across these areas. </a:t>
            </a:r>
          </a:p>
        </p:txBody>
      </p:sp>
      <p:sp>
        <p:nvSpPr>
          <p:cNvPr id="4" name="Slide Number Placeholder 3"/>
          <p:cNvSpPr>
            <a:spLocks noGrp="1"/>
          </p:cNvSpPr>
          <p:nvPr>
            <p:ph type="sldNum" sz="quarter" idx="5"/>
          </p:nvPr>
        </p:nvSpPr>
        <p:spPr/>
        <p:txBody>
          <a:bodyPr/>
          <a:lstStyle/>
          <a:p>
            <a:fld id="{599A06C3-2F3A-FE41-8A4B-C80602EE2739}" type="slidenum">
              <a:rPr lang="en-US" smtClean="0"/>
              <a:t>18</a:t>
            </a:fld>
            <a:endParaRPr lang="en-US"/>
          </a:p>
        </p:txBody>
      </p:sp>
    </p:spTree>
    <p:extLst>
      <p:ext uri="{BB962C8B-B14F-4D97-AF65-F5344CB8AC3E}">
        <p14:creationId xmlns:p14="http://schemas.microsoft.com/office/powerpoint/2010/main" val="41723604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A137DC8-262B-46EA-87B0-09EBC08BB943}" type="slidenum">
              <a:rPr lang="en-GB" smtClean="0"/>
              <a:t>19</a:t>
            </a:fld>
            <a:endParaRPr lang="en-GB"/>
          </a:p>
        </p:txBody>
      </p:sp>
    </p:spTree>
    <p:extLst>
      <p:ext uri="{BB962C8B-B14F-4D97-AF65-F5344CB8AC3E}">
        <p14:creationId xmlns:p14="http://schemas.microsoft.com/office/powerpoint/2010/main" val="3125610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9A06C3-2F3A-FE41-8A4B-C80602EE2739}" type="slidenum">
              <a:rPr lang="en-US" smtClean="0"/>
              <a:t>2</a:t>
            </a:fld>
            <a:endParaRPr lang="en-US" dirty="0"/>
          </a:p>
        </p:txBody>
      </p:sp>
    </p:spTree>
    <p:extLst>
      <p:ext uri="{BB962C8B-B14F-4D97-AF65-F5344CB8AC3E}">
        <p14:creationId xmlns:p14="http://schemas.microsoft.com/office/powerpoint/2010/main" val="1195496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Top lines:</a:t>
            </a:r>
            <a:r>
              <a:rPr lang="en-US"/>
              <a:t> </a:t>
            </a:r>
          </a:p>
          <a:p>
            <a:pPr marL="171450" indent="-171450">
              <a:buFont typeface="Arial"/>
              <a:buChar char="•"/>
            </a:pPr>
            <a:r>
              <a:rPr lang="en-US" b="1"/>
              <a:t>The elective care waiting list has increased to 5.12 million, the highest level on record.</a:t>
            </a:r>
            <a:r>
              <a:rPr lang="en-US"/>
              <a:t> </a:t>
            </a:r>
            <a:endParaRPr lang="en-US">
              <a:cs typeface="Calibri"/>
            </a:endParaRPr>
          </a:p>
          <a:p>
            <a:pPr marL="171450" indent="-171450">
              <a:buFont typeface="Arial"/>
              <a:buChar char="•"/>
            </a:pPr>
            <a:r>
              <a:rPr lang="en-US" b="1"/>
              <a:t>Trusts are now carrying out 95% of elective care activity against the 2019 baseline, exceeding the target of 75% set out by E/I in the 2021/22 planning guidance.</a:t>
            </a:r>
            <a:r>
              <a:rPr lang="en-US"/>
              <a:t> </a:t>
            </a:r>
            <a:endParaRPr lang="en-US">
              <a:cs typeface="Calibri"/>
            </a:endParaRPr>
          </a:p>
          <a:p>
            <a:pPr marL="171450" indent="-171450">
              <a:buFont typeface="Arial"/>
              <a:buChar char="•"/>
            </a:pPr>
            <a:r>
              <a:rPr lang="en-US" b="1"/>
              <a:t>52 week waits have decreased for the first time in 24 months (50,637 fewer) - now at 385,000</a:t>
            </a:r>
            <a:r>
              <a:rPr lang="en-US"/>
              <a:t> </a:t>
            </a:r>
            <a:endParaRPr lang="en-US">
              <a:cs typeface="Calibri"/>
            </a:endParaRPr>
          </a:p>
          <a:p>
            <a:pPr marL="171450" indent="-171450">
              <a:buFont typeface="Arial"/>
              <a:buChar char="•"/>
            </a:pPr>
            <a:r>
              <a:rPr lang="en-US" b="1"/>
              <a:t>A&amp;E Activity continues to increase as A&amp;E attendances reach the highest figure since January 2020.</a:t>
            </a:r>
            <a:r>
              <a:rPr lang="en-US"/>
              <a:t> </a:t>
            </a:r>
            <a:endParaRPr lang="en-US">
              <a:cs typeface="Calibri"/>
            </a:endParaRPr>
          </a:p>
          <a:p>
            <a:pPr marL="171450" indent="-171450">
              <a:buFont typeface="Arial"/>
              <a:buChar char="•"/>
            </a:pPr>
            <a:r>
              <a:rPr lang="en-US" b="1"/>
              <a:t>Ambulance activity has also increased considerably - with 10% more incidents than April 2019. </a:t>
            </a:r>
            <a:endParaRPr lang="en-US"/>
          </a:p>
          <a:p>
            <a:pPr marL="171450" indent="-171450">
              <a:buFont typeface="Arial"/>
              <a:buChar char="•"/>
            </a:pPr>
            <a:r>
              <a:rPr lang="en-US" b="1"/>
              <a:t>Ambulance category 1 target has been missed for the first time in 3 months.</a:t>
            </a:r>
            <a:r>
              <a:rPr lang="en-US"/>
              <a:t> </a:t>
            </a:r>
            <a:endParaRPr lang="en-US">
              <a:cs typeface="Calibri"/>
            </a:endParaRPr>
          </a:p>
          <a:p>
            <a:pPr marL="171450" indent="-171450">
              <a:buFont typeface="Arial"/>
              <a:buChar char="•"/>
            </a:pPr>
            <a:r>
              <a:rPr lang="en-US" b="1"/>
              <a:t>More than 200,000 people had an urgent referral for a suspected cancer - exceeding pre-pandemic levels (but down on the all time high last month).</a:t>
            </a:r>
            <a:r>
              <a:rPr lang="en-US"/>
              <a:t> </a:t>
            </a:r>
            <a:endParaRPr lang="en-US">
              <a:cs typeface="Calibri"/>
            </a:endParaRPr>
          </a:p>
          <a:p>
            <a:pPr marL="171450" indent="-171450">
              <a:buFont typeface="Arial"/>
              <a:buChar char="•"/>
            </a:pPr>
            <a:r>
              <a:rPr lang="en-US" b="1"/>
              <a:t>The number of diagnostic tests carried out has decreased on last month (-4.4%) but remains higher than in April 2020 (+201.8%) but still falls short of the numbers seen in April 2019 (-3.6%).</a:t>
            </a:r>
            <a:r>
              <a:rPr lang="en-US"/>
              <a:t> </a:t>
            </a:r>
            <a:endParaRPr lang="en-US">
              <a:cs typeface="Calibri"/>
            </a:endParaRPr>
          </a:p>
          <a:p>
            <a:pPr marL="171450" indent="-171450">
              <a:buFont typeface="Arial"/>
              <a:buChar char="•"/>
            </a:pPr>
            <a:r>
              <a:rPr lang="en-US" b="1"/>
              <a:t>The number of OAPs has decreased to 700 but remain considerably higher than last year. </a:t>
            </a:r>
            <a:endParaRPr lang="en-US"/>
          </a:p>
          <a:p>
            <a:pPr marL="171450" indent="-171450">
              <a:buFont typeface="Arial"/>
              <a:buChar char="•"/>
            </a:pPr>
            <a:r>
              <a:rPr lang="en-US" b="1"/>
              <a:t>Mental health referrals have increased by almost a quarter on last month. </a:t>
            </a:r>
            <a:endParaRPr lang="en-US"/>
          </a:p>
          <a:p>
            <a:r>
              <a:rPr lang="en-US"/>
              <a:t>  </a:t>
            </a:r>
            <a:endParaRPr lang="en-US">
              <a:cs typeface="Calibri"/>
            </a:endParaRPr>
          </a:p>
          <a:p>
            <a:r>
              <a:rPr lang="en-US" b="1"/>
              <a:t> </a:t>
            </a:r>
            <a:r>
              <a:rPr lang="en-US"/>
              <a:t> </a:t>
            </a:r>
            <a:endParaRPr lang="en-US">
              <a:cs typeface="Calibri"/>
            </a:endParaRPr>
          </a:p>
          <a:p>
            <a:r>
              <a:rPr lang="en-US" b="1"/>
              <a:t>NHS 111 and ambulance</a:t>
            </a:r>
            <a:r>
              <a:rPr lang="en-US"/>
              <a:t> </a:t>
            </a:r>
            <a:endParaRPr lang="en-US">
              <a:cs typeface="Calibri"/>
            </a:endParaRPr>
          </a:p>
          <a:p>
            <a:r>
              <a:rPr lang="en-US" i="1"/>
              <a:t> </a:t>
            </a:r>
            <a:r>
              <a:rPr lang="en-US"/>
              <a:t> </a:t>
            </a:r>
            <a:endParaRPr lang="en-US">
              <a:cs typeface="Calibri"/>
            </a:endParaRPr>
          </a:p>
          <a:p>
            <a:r>
              <a:rPr lang="en-US" i="1"/>
              <a:t>Activity:</a:t>
            </a:r>
            <a:r>
              <a:rPr lang="en-US"/>
              <a:t> </a:t>
            </a:r>
            <a:endParaRPr lang="en-US">
              <a:cs typeface="Calibri"/>
            </a:endParaRPr>
          </a:p>
          <a:p>
            <a:pPr marL="628650" lvl="1" indent="-171450">
              <a:buFont typeface="Arial"/>
              <a:buChar char="•"/>
            </a:pPr>
            <a:r>
              <a:rPr lang="en-US" b="1"/>
              <a:t>Ambulance: </a:t>
            </a:r>
            <a:r>
              <a:rPr lang="en-US"/>
              <a:t>Ambulance cat 1 incidents increased by 16.7% to 67,982 since the previous month (9,728 more incidents). Compared to May 2019, incidents have increased by 17.7% (10,231 more incidents). Compared to April 2020 (first wave of the pandemic), incidents have increased by 39.3% (19,185 more incidents). Compared to January 2021 (second wave of the pandemic), incidents have increased by 10% (6,155 more incidents) and compared to may 2019, incidents have increased by 10.2%. </a:t>
            </a:r>
            <a:endParaRPr lang="en-US">
              <a:cs typeface="Calibri"/>
            </a:endParaRPr>
          </a:p>
          <a:p>
            <a:pPr marL="628650" lvl="1" indent="-171450">
              <a:buFont typeface="Arial"/>
              <a:buChar char="•"/>
            </a:pPr>
            <a:r>
              <a:rPr lang="en-US" b="1"/>
              <a:t>111: </a:t>
            </a:r>
            <a:r>
              <a:rPr lang="en-US"/>
              <a:t>88.5% of the calls received by 111 were answered. This means 1,662,056 of the calls 1,877,854 calls received were answered. Due to NHS 111 changing the way data is collected, the figures are no longer comparable. </a:t>
            </a:r>
            <a:endParaRPr lang="en-US">
              <a:cs typeface="Calibri"/>
            </a:endParaRPr>
          </a:p>
          <a:p>
            <a:pPr lvl="1"/>
            <a:r>
              <a:rPr lang="en-US" i="1"/>
              <a:t> </a:t>
            </a:r>
            <a:r>
              <a:rPr lang="en-US"/>
              <a:t> </a:t>
            </a:r>
            <a:endParaRPr lang="en-US">
              <a:cs typeface="Calibri"/>
            </a:endParaRPr>
          </a:p>
          <a:p>
            <a:pPr lvl="1"/>
            <a:r>
              <a:rPr lang="en-US" i="1"/>
              <a:t>Performance: </a:t>
            </a:r>
            <a:endParaRPr lang="en-US"/>
          </a:p>
          <a:p>
            <a:pPr marL="1085850" lvl="2" indent="-171450">
              <a:buFont typeface="Arial"/>
              <a:buChar char="•"/>
            </a:pPr>
            <a:r>
              <a:rPr lang="en-US"/>
              <a:t>The mean average response time across England in May 2021 for Category 1 </a:t>
            </a:r>
            <a:r>
              <a:rPr lang="en-US" b="1"/>
              <a:t>missed the 7-minute target for the first time in 3 months at 7 minutes 25 seconds. </a:t>
            </a:r>
            <a:r>
              <a:rPr lang="en-US"/>
              <a:t>However, compared to the peak in March 2020 (8 min 7 secs), this is slightly better. </a:t>
            </a:r>
            <a:endParaRPr lang="en-US">
              <a:cs typeface="Calibri"/>
            </a:endParaRPr>
          </a:p>
          <a:p>
            <a:pPr marL="1085850" lvl="2" indent="-171450">
              <a:buFont typeface="Arial"/>
              <a:buChar char="•"/>
            </a:pPr>
            <a:r>
              <a:rPr lang="en-US"/>
              <a:t>The average response time for Category 2 continues to deteriorate as it </a:t>
            </a:r>
            <a:r>
              <a:rPr lang="en-US" b="1"/>
              <a:t>misses the 18 minutes target at 24 minutes 35 seconds. </a:t>
            </a:r>
            <a:r>
              <a:rPr lang="en-US"/>
              <a:t>However, this remains a significant improvement compared to the peak in March 2020 (32 min 6 secs). </a:t>
            </a:r>
            <a:endParaRPr lang="en-US">
              <a:cs typeface="Calibri"/>
            </a:endParaRPr>
          </a:p>
          <a:p>
            <a:pPr lvl="2"/>
            <a:r>
              <a:rPr lang="en-US" b="1"/>
              <a:t> </a:t>
            </a:r>
            <a:r>
              <a:rPr lang="en-US"/>
              <a:t> </a:t>
            </a:r>
            <a:endParaRPr lang="en-US">
              <a:cs typeface="Calibri"/>
            </a:endParaRPr>
          </a:p>
          <a:p>
            <a:pPr lvl="2"/>
            <a:r>
              <a:rPr lang="en-US" b="1"/>
              <a:t>A&amp;E</a:t>
            </a:r>
            <a:r>
              <a:rPr lang="en-US"/>
              <a:t> </a:t>
            </a:r>
            <a:endParaRPr lang="en-US">
              <a:cs typeface="Calibri"/>
            </a:endParaRPr>
          </a:p>
          <a:p>
            <a:pPr lvl="2"/>
            <a:r>
              <a:rPr lang="en-US" i="1"/>
              <a:t> </a:t>
            </a:r>
            <a:r>
              <a:rPr lang="en-US"/>
              <a:t> </a:t>
            </a:r>
            <a:endParaRPr lang="en-US">
              <a:cs typeface="Calibri"/>
            </a:endParaRPr>
          </a:p>
          <a:p>
            <a:pPr lvl="2"/>
            <a:r>
              <a:rPr lang="en-US" i="1"/>
              <a:t>Activity:</a:t>
            </a:r>
            <a:r>
              <a:rPr lang="en-US"/>
              <a:t> </a:t>
            </a:r>
            <a:endParaRPr lang="en-US">
              <a:cs typeface="Calibri"/>
            </a:endParaRPr>
          </a:p>
          <a:p>
            <a:pPr marL="1543050" lvl="3" indent="-171450">
              <a:buFont typeface="Arial"/>
              <a:buChar char="•"/>
            </a:pPr>
            <a:r>
              <a:rPr lang="en-US" b="1"/>
              <a:t>Emergency care activity continues to increase again this month reached the highest number of attendances since January 2020. </a:t>
            </a:r>
            <a:endParaRPr lang="en-US"/>
          </a:p>
          <a:p>
            <a:pPr marL="1543050" lvl="3" indent="-171450">
              <a:buFont typeface="Arial"/>
              <a:buChar char="•"/>
            </a:pPr>
            <a:r>
              <a:rPr lang="en-US" b="1"/>
              <a:t>In May 2021, there were 2.08 million A&amp;E attendance this is the highest figure since January 2020 and up by 11.2% on last month, up by 64.9% on last year but down by 4.3% on May 2019.</a:t>
            </a:r>
            <a:r>
              <a:rPr lang="en-US"/>
              <a:t> </a:t>
            </a:r>
            <a:endParaRPr lang="en-US">
              <a:cs typeface="Calibri"/>
            </a:endParaRPr>
          </a:p>
          <a:p>
            <a:pPr marL="1543050" lvl="3" indent="-171450">
              <a:buFont typeface="Arial"/>
              <a:buChar char="•"/>
            </a:pPr>
            <a:r>
              <a:rPr lang="en-US"/>
              <a:t>There were 543,754 emergency admissions in May 2021. This is up by 6.6% on last month, up by 36.5% on last year and down by 0.7% on May 2019. </a:t>
            </a:r>
          </a:p>
          <a:p>
            <a:pPr lvl="3"/>
            <a:r>
              <a:rPr lang="en-US" i="1"/>
              <a:t>Performance:</a:t>
            </a:r>
            <a:r>
              <a:rPr lang="en-US"/>
              <a:t> </a:t>
            </a:r>
            <a:endParaRPr lang="en-US">
              <a:cs typeface="Calibri"/>
            </a:endParaRPr>
          </a:p>
          <a:p>
            <a:pPr marL="2000250" lvl="4" indent="-171450">
              <a:buFont typeface="Arial"/>
              <a:buChar char="•"/>
            </a:pPr>
            <a:r>
              <a:rPr lang="en-US" b="1"/>
              <a:t>Performance against the 95% drops further from last month’s figure of 85.4% to 83.7%</a:t>
            </a:r>
            <a:r>
              <a:rPr lang="en-US"/>
              <a:t>. This is also down considerably from last year’s figure of 93.5% and down from the 86.6% figure in May 2019. </a:t>
            </a:r>
            <a:endParaRPr lang="en-US">
              <a:cs typeface="Calibri"/>
            </a:endParaRPr>
          </a:p>
          <a:p>
            <a:pPr marL="2000250" lvl="4" indent="-171450">
              <a:buFont typeface="Arial"/>
              <a:buChar char="•"/>
            </a:pPr>
            <a:r>
              <a:rPr lang="en-US" b="1"/>
              <a:t>The performance against the type 1 target falls further from 78</a:t>
            </a:r>
            <a:r>
              <a:rPr lang="en-US"/>
              <a:t>.8% last month to 76.5%. This is also down from the 91.2% target last year and down from the 79.1% figure in May 2019. </a:t>
            </a:r>
            <a:endParaRPr lang="en-US">
              <a:cs typeface="Calibri"/>
            </a:endParaRPr>
          </a:p>
          <a:p>
            <a:pPr marL="2000250" lvl="4" indent="-171450">
              <a:buFont typeface="Arial"/>
              <a:buChar char="•"/>
            </a:pPr>
            <a:r>
              <a:rPr lang="en-US"/>
              <a:t>The number of patients waiting longer than 4 hours has increased this month by 17.6% to 57,307 (8,588 more). The number of patients waiting more than 12 hours has increased by 32.7% on last month to 694 (171 more). </a:t>
            </a:r>
          </a:p>
          <a:p>
            <a:pPr lvl="4"/>
            <a:r>
              <a:rPr lang="en-US"/>
              <a:t>  </a:t>
            </a:r>
            <a:endParaRPr lang="en-US">
              <a:cs typeface="Calibri"/>
            </a:endParaRPr>
          </a:p>
          <a:p>
            <a:pPr lvl="4"/>
            <a:r>
              <a:rPr lang="en-US" b="1"/>
              <a:t> </a:t>
            </a:r>
            <a:r>
              <a:rPr lang="en-US"/>
              <a:t> </a:t>
            </a:r>
            <a:endParaRPr lang="en-US">
              <a:cs typeface="Calibri"/>
            </a:endParaRPr>
          </a:p>
          <a:p>
            <a:pPr lvl="4"/>
            <a:r>
              <a:rPr lang="en-US" b="1"/>
              <a:t>April 2021 data </a:t>
            </a:r>
            <a:endParaRPr lang="en-US"/>
          </a:p>
          <a:p>
            <a:pPr lvl="4"/>
            <a:r>
              <a:rPr lang="en-US" b="1"/>
              <a:t> </a:t>
            </a:r>
            <a:r>
              <a:rPr lang="en-US"/>
              <a:t> </a:t>
            </a:r>
            <a:endParaRPr lang="en-US">
              <a:cs typeface="Calibri"/>
            </a:endParaRPr>
          </a:p>
          <a:p>
            <a:pPr lvl="4"/>
            <a:r>
              <a:rPr lang="en-US" b="1"/>
              <a:t>Diagnostics</a:t>
            </a:r>
            <a:r>
              <a:rPr lang="en-US"/>
              <a:t> </a:t>
            </a:r>
            <a:endParaRPr lang="en-US">
              <a:cs typeface="Calibri"/>
            </a:endParaRPr>
          </a:p>
          <a:p>
            <a:pPr lvl="4"/>
            <a:r>
              <a:rPr lang="en-US"/>
              <a:t>  </a:t>
            </a:r>
            <a:endParaRPr lang="en-US">
              <a:cs typeface="Calibri"/>
            </a:endParaRPr>
          </a:p>
          <a:p>
            <a:pPr lvl="4"/>
            <a:r>
              <a:rPr lang="en-US" i="1"/>
              <a:t>Activity:</a:t>
            </a:r>
            <a:r>
              <a:rPr lang="en-US"/>
              <a:t> </a:t>
            </a:r>
            <a:endParaRPr lang="en-US">
              <a:cs typeface="Calibri"/>
            </a:endParaRPr>
          </a:p>
          <a:p>
            <a:pPr marL="2457450" lvl="5" indent="-171450">
              <a:buFont typeface="Arial"/>
              <a:buChar char="•"/>
            </a:pPr>
            <a:r>
              <a:rPr lang="en-US" b="1"/>
              <a:t>The number of tests carried out in April 2021 has decreased by 4.4% to 1.84 million (86,039 fewer). However the number of tests carried out has increased considerably when compared to April 2020</a:t>
            </a:r>
            <a:r>
              <a:rPr lang="en-US"/>
              <a:t>, with 201.8% more tests carried out (1.23 million more). Compared to April 2019, there were, 3.6% fewer tests carried out (69,794 fewer). </a:t>
            </a:r>
            <a:endParaRPr lang="en-US">
              <a:cs typeface="Calibri"/>
            </a:endParaRPr>
          </a:p>
          <a:p>
            <a:pPr marL="2457450" lvl="5" indent="-171450">
              <a:buFont typeface="Arial"/>
              <a:buChar char="•"/>
            </a:pPr>
            <a:r>
              <a:rPr lang="en-US"/>
              <a:t>The number of MRI, CT and colonoscopy tests have all decreased this month (-6.6%, -3.1%, -9.0%). Compared to April 2020, these have all increased considerably (+211.4%, +99.7%, +1226.8%). However compared to April 2019, the number of MRI tests carried out has decreased (-5.3%) but CT scans and colonoscopy scans have increased (+10.4%, +6.5%). </a:t>
            </a:r>
          </a:p>
          <a:p>
            <a:pPr lvl="5"/>
            <a:r>
              <a:rPr lang="en-US" i="1"/>
              <a:t>Performance:</a:t>
            </a:r>
            <a:r>
              <a:rPr lang="en-US"/>
              <a:t> </a:t>
            </a:r>
            <a:endParaRPr lang="en-US">
              <a:cs typeface="Calibri"/>
            </a:endParaRPr>
          </a:p>
          <a:p>
            <a:pPr marL="2914650" lvl="6" indent="-171450">
              <a:buFont typeface="Arial"/>
              <a:buChar char="•"/>
            </a:pPr>
            <a:r>
              <a:rPr lang="en-US"/>
              <a:t>The diagnostic waiting list has increased by 3.0% 1.29 million (37,626 more) on last month. This is up by 53.8% on last year (452,442 more) and up by 22.7% on April 2019 (238,964 more). </a:t>
            </a:r>
          </a:p>
          <a:p>
            <a:pPr marL="2914650" lvl="6" indent="-171450">
              <a:buFont typeface="Arial"/>
              <a:buChar char="•"/>
            </a:pPr>
            <a:r>
              <a:rPr lang="en-US"/>
              <a:t>24.0% of people were waiting six weeks or more for a test in April, down slightly from 24.3% last month and missing the 1% target again this month. </a:t>
            </a:r>
          </a:p>
          <a:p>
            <a:pPr lvl="6"/>
            <a:r>
              <a:rPr lang="en-US" b="1"/>
              <a:t> </a:t>
            </a:r>
            <a:r>
              <a:rPr lang="en-US"/>
              <a:t> </a:t>
            </a:r>
            <a:endParaRPr lang="en-US">
              <a:cs typeface="Calibri"/>
            </a:endParaRPr>
          </a:p>
          <a:p>
            <a:pPr lvl="6"/>
            <a:r>
              <a:rPr lang="en-US" b="1"/>
              <a:t>RTT</a:t>
            </a:r>
            <a:r>
              <a:rPr lang="en-US"/>
              <a:t> </a:t>
            </a:r>
            <a:endParaRPr lang="en-US">
              <a:cs typeface="Calibri"/>
            </a:endParaRPr>
          </a:p>
          <a:p>
            <a:pPr lvl="6"/>
            <a:r>
              <a:rPr lang="en-US" b="1"/>
              <a:t> </a:t>
            </a:r>
            <a:r>
              <a:rPr lang="en-US"/>
              <a:t> </a:t>
            </a:r>
            <a:endParaRPr lang="en-US">
              <a:cs typeface="Calibri"/>
            </a:endParaRPr>
          </a:p>
          <a:p>
            <a:pPr lvl="6"/>
            <a:r>
              <a:rPr lang="en-US" i="1"/>
              <a:t>Performance and waiting list:</a:t>
            </a:r>
            <a:r>
              <a:rPr lang="en-US"/>
              <a:t> </a:t>
            </a:r>
            <a:endParaRPr lang="en-US">
              <a:cs typeface="Calibri"/>
            </a:endParaRPr>
          </a:p>
          <a:p>
            <a:pPr marL="3371850" lvl="7" indent="-171450">
              <a:buFont typeface="Arial"/>
              <a:buChar char="•"/>
            </a:pPr>
            <a:r>
              <a:rPr lang="en-US"/>
              <a:t>In April 2021 the </a:t>
            </a:r>
            <a:r>
              <a:rPr lang="en-US" b="1"/>
              <a:t>size of the elective care waiting list increased by 171,720 to 5.12 million - a 3.5% increase </a:t>
            </a:r>
            <a:r>
              <a:rPr lang="en-US"/>
              <a:t>since March 2021. The waiting list is bigger than it has been over the last 10 years/when this data set began. </a:t>
            </a:r>
          </a:p>
          <a:p>
            <a:pPr marL="3371850" lvl="7" indent="-171450">
              <a:buFont typeface="Arial"/>
              <a:buChar char="•"/>
            </a:pPr>
            <a:r>
              <a:rPr lang="en-US"/>
              <a:t>The size of the waiting list is 30% greater than a year ago during the first wave of the pandemic. </a:t>
            </a:r>
          </a:p>
          <a:p>
            <a:pPr marL="3371850" lvl="7" indent="-171450">
              <a:buFont typeface="Arial"/>
              <a:buChar char="•"/>
            </a:pPr>
            <a:r>
              <a:rPr lang="en-US"/>
              <a:t>In April 2021, the number of patients waiting more than 18 weeks increased by 2.8% - an additional 48,554 patients rising to 1.8 million. </a:t>
            </a:r>
          </a:p>
          <a:p>
            <a:pPr marL="3371850" lvl="7" indent="-171450">
              <a:buFont typeface="Arial"/>
              <a:buChar char="•"/>
            </a:pPr>
            <a:r>
              <a:rPr lang="en-US" b="1"/>
              <a:t>Performance against 18 weeks standard remains stable, improving by 0.02%, with 64.6% of people waiting less than 18 weeks.</a:t>
            </a:r>
            <a:r>
              <a:rPr lang="en-US"/>
              <a:t> </a:t>
            </a:r>
            <a:endParaRPr lang="en-US">
              <a:cs typeface="Calibri"/>
            </a:endParaRPr>
          </a:p>
          <a:p>
            <a:pPr marL="3371850" lvl="7" indent="-171450">
              <a:buFont typeface="Arial"/>
              <a:buChar char="•"/>
            </a:pPr>
            <a:r>
              <a:rPr lang="en-US" b="1"/>
              <a:t>The number of people waiting over 52 weeks has decreased for the first time in 24 months. The number of long waits fell by 50,637, to 385,490. </a:t>
            </a:r>
            <a:r>
              <a:rPr lang="en-US"/>
              <a:t>This is a decrease of 11.6% from March 2021 when there were</a:t>
            </a:r>
            <a:r>
              <a:rPr lang="en-US" b="1"/>
              <a:t> </a:t>
            </a:r>
            <a:r>
              <a:rPr lang="en-US"/>
              <a:t>436,127 people waiting over 52 weeks in February. When compared to a year ago the number has increased by 3391%. </a:t>
            </a:r>
          </a:p>
          <a:p>
            <a:pPr lvl="7"/>
            <a:r>
              <a:rPr lang="en-US" b="1"/>
              <a:t> </a:t>
            </a:r>
            <a:r>
              <a:rPr lang="en-US"/>
              <a:t> </a:t>
            </a:r>
            <a:endParaRPr lang="en-US">
              <a:cs typeface="Calibri"/>
            </a:endParaRPr>
          </a:p>
          <a:p>
            <a:pPr lvl="7"/>
            <a:r>
              <a:rPr lang="en-US" i="1"/>
              <a:t>Activity:</a:t>
            </a:r>
            <a:r>
              <a:rPr lang="en-US"/>
              <a:t> </a:t>
            </a:r>
            <a:endParaRPr lang="en-US">
              <a:cs typeface="Calibri"/>
            </a:endParaRPr>
          </a:p>
          <a:p>
            <a:pPr marL="3829050" lvl="8" indent="-171450">
              <a:buFont typeface="Arial"/>
              <a:buChar char="•"/>
            </a:pPr>
            <a:r>
              <a:rPr lang="en-US" b="1"/>
              <a:t>Inpatient elective care activity has increased again in April 2021 picking up since the January wave. Trusts are now carrying out 95% of elective care activity against the 2019 baseline, exceeding the target of 75% set out by E/I in the 2021/22 planning guidance.</a:t>
            </a:r>
            <a:r>
              <a:rPr lang="en-US"/>
              <a:t> </a:t>
            </a:r>
            <a:endParaRPr lang="en-US">
              <a:cs typeface="Calibri"/>
            </a:endParaRPr>
          </a:p>
          <a:p>
            <a:pPr marL="3829050" lvl="8" indent="-171450">
              <a:buFont typeface="Arial"/>
              <a:buChar char="•"/>
            </a:pPr>
            <a:r>
              <a:rPr lang="en-US"/>
              <a:t>The number of admitted inpatient pathways increased by 1.6% compared to March with numbers rising from 220,349 to</a:t>
            </a:r>
            <a:r>
              <a:rPr lang="en-US" b="1"/>
              <a:t> 223,780.</a:t>
            </a:r>
            <a:r>
              <a:rPr lang="en-US"/>
              <a:t> </a:t>
            </a:r>
            <a:endParaRPr lang="en-US">
              <a:cs typeface="Calibri"/>
            </a:endParaRPr>
          </a:p>
          <a:p>
            <a:pPr marL="3829050" lvl="8" indent="-171450">
              <a:buFont typeface="Arial"/>
              <a:buChar char="•"/>
            </a:pPr>
            <a:r>
              <a:rPr lang="en-US"/>
              <a:t>Numbers of admitted inpatient pathways are back to levels seen before the January wave. </a:t>
            </a:r>
          </a:p>
          <a:p>
            <a:pPr marL="3829050" lvl="8" indent="-171450">
              <a:buFont typeface="Arial"/>
              <a:buChar char="•"/>
            </a:pPr>
            <a:r>
              <a:rPr lang="en-US"/>
              <a:t>Non admitted pathways slightly decreased in April from March. In April 2021, the NHS delivered 933,478, down from 1,013,328 elective non-admitted pathways the month before – a 7.9% decrease. However numbers are still higher than during the pandemic apart from the previous month. </a:t>
            </a:r>
          </a:p>
          <a:p>
            <a:pPr lvl="8"/>
            <a:r>
              <a:rPr lang="en-US" b="1"/>
              <a:t> </a:t>
            </a:r>
            <a:r>
              <a:rPr lang="en-US"/>
              <a:t> </a:t>
            </a:r>
            <a:endParaRPr lang="en-US">
              <a:cs typeface="Calibri"/>
            </a:endParaRPr>
          </a:p>
          <a:p>
            <a:pPr lvl="8"/>
            <a:r>
              <a:rPr lang="en-US" b="1"/>
              <a:t>Cancer</a:t>
            </a:r>
            <a:r>
              <a:rPr lang="en-US"/>
              <a:t> </a:t>
            </a:r>
            <a:endParaRPr lang="en-US">
              <a:cs typeface="Calibri"/>
            </a:endParaRPr>
          </a:p>
          <a:p>
            <a:pPr lvl="8"/>
            <a:r>
              <a:rPr lang="en-US" b="1"/>
              <a:t> </a:t>
            </a:r>
            <a:r>
              <a:rPr lang="en-US"/>
              <a:t> </a:t>
            </a:r>
            <a:endParaRPr lang="en-US">
              <a:cs typeface="Calibri"/>
            </a:endParaRPr>
          </a:p>
          <a:p>
            <a:pPr lvl="8"/>
            <a:r>
              <a:rPr lang="en-US" i="1"/>
              <a:t>Activity:</a:t>
            </a:r>
            <a:r>
              <a:rPr lang="en-US"/>
              <a:t> </a:t>
            </a:r>
            <a:endParaRPr lang="en-US">
              <a:cs typeface="Calibri"/>
            </a:endParaRPr>
          </a:p>
          <a:p>
            <a:pPr marL="3829050" lvl="8" indent="-171450">
              <a:buFont typeface="Arial"/>
              <a:buChar char="•"/>
            </a:pPr>
            <a:r>
              <a:rPr lang="en-US" b="1"/>
              <a:t>Cancer activity dropped from the high the previous month but remains at pre-pandemic levels for another consecutive month. </a:t>
            </a:r>
            <a:endParaRPr lang="en-US"/>
          </a:p>
          <a:p>
            <a:pPr marL="3829050" lvl="8" indent="-171450">
              <a:buFont typeface="Arial"/>
              <a:buChar char="•"/>
            </a:pPr>
            <a:r>
              <a:rPr lang="en-US"/>
              <a:t>209,452 people were seen within 2 weeks of an urgent referral for a suspected cancer- this is down from the previous month which saw the highest number on record (232,084). Therefore, the decrease (9.8%) should be taken in that context and is still higher than pre-pandemic levels. </a:t>
            </a:r>
          </a:p>
          <a:p>
            <a:pPr marL="3829050" lvl="8" indent="-171450">
              <a:buFont typeface="Arial"/>
              <a:buChar char="•"/>
            </a:pPr>
            <a:r>
              <a:rPr lang="en-US"/>
              <a:t>24,963 people completed the 31 day pathway which aims for one month between starting treatment and the decision to treat. This was 2,766 lower than the previous month when activity was high – a decrease of 10%. However, this remains 24% more activity than a year ago. </a:t>
            </a:r>
          </a:p>
          <a:p>
            <a:pPr marL="3829050" lvl="8" indent="-171450">
              <a:buFont typeface="Arial"/>
              <a:buChar char="•"/>
            </a:pPr>
            <a:r>
              <a:rPr lang="en-US"/>
              <a:t>Those on the 62 wait from urgent GP referral to starting first cancer treatment pathway also decreased on the previous month but still remains higher than during the pandemic. 13,139 people completed the pathway, a decrease of 10.5% from the month before but a 22% increase from a year ago. </a:t>
            </a:r>
          </a:p>
          <a:p>
            <a:pPr lvl="8"/>
            <a:r>
              <a:rPr lang="en-US" i="1"/>
              <a:t> </a:t>
            </a:r>
            <a:r>
              <a:rPr lang="en-US"/>
              <a:t> </a:t>
            </a:r>
            <a:endParaRPr lang="en-US">
              <a:cs typeface="Calibri"/>
            </a:endParaRPr>
          </a:p>
          <a:p>
            <a:pPr lvl="8"/>
            <a:r>
              <a:rPr lang="en-US" i="1"/>
              <a:t>Performance:</a:t>
            </a:r>
            <a:r>
              <a:rPr lang="en-US"/>
              <a:t> </a:t>
            </a:r>
            <a:endParaRPr lang="en-US">
              <a:cs typeface="Calibri"/>
            </a:endParaRPr>
          </a:p>
          <a:p>
            <a:pPr marL="3829050" lvl="8" indent="-171450">
              <a:buFont typeface="Arial"/>
              <a:buChar char="•"/>
            </a:pPr>
            <a:r>
              <a:rPr lang="en-US" b="1"/>
              <a:t>Although activity is at pre-pandemic levels, performance against the waiting time standards has slipped slightly meaning the NHS is missing all key national targets. </a:t>
            </a:r>
            <a:endParaRPr lang="en-US"/>
          </a:p>
          <a:p>
            <a:pPr marL="3829050" lvl="8" indent="-171450">
              <a:buFont typeface="Arial"/>
              <a:buChar char="•"/>
            </a:pPr>
            <a:r>
              <a:rPr lang="en-US"/>
              <a:t>2 week wait – 85.4% of urgent GP referrals were seen within to weeks. This is a decrease on last month’s 91% and misses the 93% standard. </a:t>
            </a:r>
          </a:p>
          <a:p>
            <a:pPr marL="3829050" lvl="8" indent="-171450">
              <a:buFont typeface="Arial"/>
              <a:buChar char="•"/>
            </a:pPr>
            <a:r>
              <a:rPr lang="en-US"/>
              <a:t>31 day wait – 94.2% of people started treatment within one month of the decision to treat, down ever so slightly from 95% the previous month, but falls short of the 96% standard. </a:t>
            </a:r>
          </a:p>
          <a:p>
            <a:pPr marL="3829050" lvl="8" indent="-171450">
              <a:buFont typeface="Arial"/>
              <a:buChar char="•"/>
            </a:pPr>
            <a:r>
              <a:rPr lang="en-US"/>
              <a:t>62 day wait – a slight increase with 75.4% of the people who started treatment did so within 62 days of their urgent GP referral, up from 74% the previous month but misses the 85% standard. </a:t>
            </a:r>
          </a:p>
          <a:p>
            <a:pPr lvl="8"/>
            <a:r>
              <a:rPr lang="en-US" b="1"/>
              <a:t> </a:t>
            </a:r>
            <a:r>
              <a:rPr lang="en-US"/>
              <a:t> </a:t>
            </a:r>
            <a:endParaRPr lang="en-US">
              <a:cs typeface="Calibri"/>
            </a:endParaRPr>
          </a:p>
          <a:p>
            <a:pPr lvl="8"/>
            <a:r>
              <a:rPr lang="en-US" b="1"/>
              <a:t> </a:t>
            </a:r>
            <a:r>
              <a:rPr lang="en-US"/>
              <a:t> </a:t>
            </a:r>
            <a:endParaRPr lang="en-US">
              <a:cs typeface="Calibri"/>
            </a:endParaRPr>
          </a:p>
          <a:p>
            <a:pPr lvl="8"/>
            <a:r>
              <a:rPr lang="en-US" b="1"/>
              <a:t>Mental health </a:t>
            </a:r>
            <a:endParaRPr lang="en-US"/>
          </a:p>
          <a:p>
            <a:pPr lvl="8"/>
            <a:r>
              <a:rPr lang="en-US" i="1"/>
              <a:t> </a:t>
            </a:r>
            <a:r>
              <a:rPr lang="en-US"/>
              <a:t> </a:t>
            </a:r>
            <a:endParaRPr lang="en-US">
              <a:cs typeface="Calibri"/>
            </a:endParaRPr>
          </a:p>
          <a:p>
            <a:pPr lvl="8"/>
            <a:r>
              <a:rPr lang="en-US" i="1"/>
              <a:t>Activity:</a:t>
            </a:r>
            <a:r>
              <a:rPr lang="en-US"/>
              <a:t> </a:t>
            </a:r>
            <a:endParaRPr lang="en-US">
              <a:cs typeface="Calibri"/>
            </a:endParaRPr>
          </a:p>
          <a:p>
            <a:pPr marL="3829050" lvl="8" indent="-171450">
              <a:buFont typeface="Arial"/>
              <a:buChar char="•"/>
            </a:pPr>
            <a:r>
              <a:rPr lang="en-US" b="1"/>
              <a:t>In March 2021, mental health referrals increased by 24.1% to 404,552 (78,690 more referrals).</a:t>
            </a:r>
            <a:r>
              <a:rPr lang="en-US"/>
              <a:t> Compared to March 2020, referrals have increased by 36% (107,036 more referrals). Compared to April 2020, referrals have almost doubled (up by 93.7%, 195,723 more referrals). </a:t>
            </a:r>
          </a:p>
          <a:p>
            <a:pPr marL="3829050" lvl="8" indent="-171450">
              <a:buFont typeface="Arial"/>
              <a:buChar char="•"/>
            </a:pPr>
            <a:r>
              <a:rPr lang="en-US" b="1"/>
              <a:t>The number of people in contact with mental health services have increased by 2.2% to 1,410,000 (30,000 more people in contact).</a:t>
            </a:r>
            <a:r>
              <a:rPr lang="en-US"/>
              <a:t> Compared to the same time last year, there are 2.2% more people in contact with mental health services (29,760 more people). Compared to the peak in April 2020, there are 8.2% more people in contact (106,362 more people). </a:t>
            </a:r>
          </a:p>
          <a:p>
            <a:pPr marL="3829050" lvl="8" indent="-171450">
              <a:buFont typeface="Arial"/>
              <a:buChar char="•"/>
            </a:pPr>
            <a:r>
              <a:rPr lang="en-US" b="1"/>
              <a:t>In March 2021, there were 2.20 million care contacts attended (down by 14.6%, 280,000 fewer than the previous month).</a:t>
            </a:r>
            <a:r>
              <a:rPr lang="en-US"/>
              <a:t> In comparison to the same time last year, care contacts have increased by 21% (381,645 more). Compared to April 2020, there are now 23.3% more care contacts attended (416,300 more care contacts). </a:t>
            </a:r>
          </a:p>
          <a:p>
            <a:pPr lvl="8"/>
            <a:r>
              <a:rPr lang="en-US" i="1"/>
              <a:t> </a:t>
            </a:r>
            <a:r>
              <a:rPr lang="en-US"/>
              <a:t> </a:t>
            </a:r>
            <a:endParaRPr lang="en-US">
              <a:cs typeface="Calibri"/>
            </a:endParaRPr>
          </a:p>
          <a:p>
            <a:pPr lvl="8"/>
            <a:r>
              <a:rPr lang="en-US" i="1"/>
              <a:t>Performance: </a:t>
            </a:r>
            <a:endParaRPr lang="en-US"/>
          </a:p>
          <a:p>
            <a:pPr marL="3829050" lvl="8" indent="-171450">
              <a:buFont typeface="Arial"/>
              <a:buChar char="•"/>
            </a:pPr>
            <a:r>
              <a:rPr lang="en-US" b="1"/>
              <a:t>In March 2021, the number of out of area placements decreased to 700</a:t>
            </a:r>
            <a:r>
              <a:rPr lang="en-US"/>
              <a:t> (90 fewer OAPs). Compared to a year ago, OAPs have increased by 23.9% (135 more OAPs). Compared to the peak in the first wave in April 2020, there are now 245 more OAPs. </a:t>
            </a:r>
          </a:p>
          <a:p>
            <a:pPr marL="3829050" lvl="8" indent="-171450">
              <a:buFont typeface="Arial"/>
              <a:buChar char="•"/>
            </a:pPr>
            <a:r>
              <a:rPr lang="en-US" b="1"/>
              <a:t>Children and Young People with an Eating Disorder - 70.5% of patients started urgent treatment within one week in Q4 2020-21. This compares to 80.5% in Q4 2019-20 and 80.6% in Q4 2018-19.</a:t>
            </a:r>
            <a:r>
              <a:rPr lang="en-US"/>
              <a:t> </a:t>
            </a:r>
            <a:endParaRPr lang="en-US">
              <a:cs typeface="Calibri"/>
            </a:endParaRPr>
          </a:p>
          <a:p>
            <a:r>
              <a:rPr lang="en-US"/>
              <a:t>  </a:t>
            </a:r>
            <a:endParaRPr lang="en-US" b="1"/>
          </a:p>
          <a:p>
            <a:endParaRPr lang="en-US" b="1">
              <a:cs typeface="Calibri"/>
            </a:endParaRPr>
          </a:p>
          <a:p>
            <a:endParaRPr lang="en-US" b="1"/>
          </a:p>
          <a:p>
            <a:r>
              <a:rPr lang="en-US" b="1"/>
              <a:t>Children and young people's mental health survey</a:t>
            </a:r>
            <a:endParaRPr lang="en-US" b="1">
              <a:cs typeface="Calibri"/>
            </a:endParaRPr>
          </a:p>
          <a:p>
            <a:r>
              <a:rPr lang="en-US"/>
              <a:t>In recent years there has been progress in improving mental health services, including significant investment. However, many trust leaders have expressed their concern about how long children and young people are currently waiting for care, reporting large increases in demand for mental health services. NHS Providers submitted evidence to the ongoing Health and Social Care Select Committee’s inquiry into children and young people’s mental health services.</a:t>
            </a:r>
            <a:endParaRPr lang="en-US">
              <a:cs typeface="Calibri"/>
            </a:endParaRPr>
          </a:p>
          <a:p>
            <a:r>
              <a:rPr lang="en-US"/>
              <a:t> </a:t>
            </a:r>
            <a:endParaRPr lang="en-US">
              <a:cs typeface="Calibri"/>
            </a:endParaRPr>
          </a:p>
          <a:p>
            <a:r>
              <a:rPr lang="en-US" b="1"/>
              <a:t>Key findings include:</a:t>
            </a:r>
            <a:endParaRPr lang="en-US"/>
          </a:p>
          <a:p>
            <a:r>
              <a:rPr lang="en-US"/>
              <a:t>100% of mental health trust leaders said that the demand their trust/local systems is experiencing for CYP services is significantly (80%) or moderately (20%) increasing compared to six months ago.</a:t>
            </a:r>
            <a:endParaRPr lang="en-US">
              <a:cs typeface="Calibri"/>
            </a:endParaRPr>
          </a:p>
          <a:p>
            <a:r>
              <a:rPr lang="en-US"/>
              <a:t>85% of trust leaders said they could not meet demand for CYP eating disorder services – the highest result across all services.</a:t>
            </a:r>
            <a:endParaRPr lang="en-US">
              <a:cs typeface="Calibri"/>
            </a:endParaRPr>
          </a:p>
          <a:p>
            <a:r>
              <a:rPr lang="en-US"/>
              <a:t>Two thirds of trusts leaders said they are not able to meet demand for community CAMHS (66%) and inpatient CAMHS services (65%).</a:t>
            </a:r>
            <a:endParaRPr lang="en-US">
              <a:cs typeface="Calibri"/>
            </a:endParaRPr>
          </a:p>
          <a:p>
            <a:r>
              <a:rPr lang="en-US"/>
              <a:t>84% of trust leaders said the amount of time children and young people are currently having to wait to access treatment for services is significantly (25%) or moderately (59%) increasing compared to waiting times six months ago.</a:t>
            </a:r>
            <a:endParaRPr lang="en-US">
              <a:cs typeface="Calibri"/>
            </a:endParaRPr>
          </a:p>
          <a:p>
            <a:r>
              <a:rPr lang="en-US"/>
              <a:t>78% of trust leaders said they are extremely (47%) or moderately (31%) concerned about their trust/local system(s) ability to meet the level of anticipated demand within the next 12-18 months for mental health care amongst children and young people.</a:t>
            </a:r>
            <a:endParaRPr lang="en-US">
              <a:cs typeface="Calibri"/>
            </a:endParaRPr>
          </a:p>
          <a:p>
            <a:r>
              <a:rPr lang="en-US"/>
              <a:t>83% of trust leaders are extremely (37%) or moderately (47%) concerned about staff wellbeing and current levels of stress and burnout across their CYP services workforce.</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599A06C3-2F3A-FE41-8A4B-C80602EE2739}" type="slidenum">
              <a:rPr lang="en-US" smtClean="0"/>
              <a:t>4</a:t>
            </a:fld>
            <a:endParaRPr lang="en-US"/>
          </a:p>
        </p:txBody>
      </p:sp>
    </p:spTree>
    <p:extLst>
      <p:ext uri="{BB962C8B-B14F-4D97-AF65-F5344CB8AC3E}">
        <p14:creationId xmlns:p14="http://schemas.microsoft.com/office/powerpoint/2010/main" val="3230549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9A06C3-2F3A-FE41-8A4B-C80602EE27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4570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4">
              <a:defRPr/>
            </a:pPr>
            <a:endParaRPr lang="en-GB" b="1" baseline="0" dirty="0"/>
          </a:p>
        </p:txBody>
      </p:sp>
      <p:sp>
        <p:nvSpPr>
          <p:cNvPr id="4" name="Slide Number Placeholder 3"/>
          <p:cNvSpPr>
            <a:spLocks noGrp="1"/>
          </p:cNvSpPr>
          <p:nvPr>
            <p:ph type="sldNum" sz="quarter" idx="10"/>
          </p:nvPr>
        </p:nvSpPr>
        <p:spPr/>
        <p:txBody>
          <a:bodyPr/>
          <a:lstStyle/>
          <a:p>
            <a:fld id="{1A137DC8-262B-46EA-87B0-09EBC08BB943}" type="slidenum">
              <a:rPr lang="en-GB" smtClean="0"/>
              <a:t>6</a:t>
            </a:fld>
            <a:endParaRPr lang="en-GB" dirty="0"/>
          </a:p>
        </p:txBody>
      </p:sp>
    </p:spTree>
    <p:extLst>
      <p:ext uri="{BB962C8B-B14F-4D97-AF65-F5344CB8AC3E}">
        <p14:creationId xmlns:p14="http://schemas.microsoft.com/office/powerpoint/2010/main" val="1609642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4">
              <a:defRPr/>
            </a:pPr>
            <a:endParaRPr lang="en-GB" b="1" baseline="0" dirty="0"/>
          </a:p>
        </p:txBody>
      </p:sp>
      <p:sp>
        <p:nvSpPr>
          <p:cNvPr id="4" name="Slide Number Placeholder 3"/>
          <p:cNvSpPr>
            <a:spLocks noGrp="1"/>
          </p:cNvSpPr>
          <p:nvPr>
            <p:ph type="sldNum" sz="quarter" idx="10"/>
          </p:nvPr>
        </p:nvSpPr>
        <p:spPr/>
        <p:txBody>
          <a:bodyPr/>
          <a:lstStyle/>
          <a:p>
            <a:fld id="{1A137DC8-262B-46EA-87B0-09EBC08BB943}" type="slidenum">
              <a:rPr lang="en-GB" smtClean="0"/>
              <a:t>7</a:t>
            </a:fld>
            <a:endParaRPr lang="en-GB" dirty="0"/>
          </a:p>
        </p:txBody>
      </p:sp>
    </p:spTree>
    <p:extLst>
      <p:ext uri="{BB962C8B-B14F-4D97-AF65-F5344CB8AC3E}">
        <p14:creationId xmlns:p14="http://schemas.microsoft.com/office/powerpoint/2010/main" val="1500891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4">
              <a:defRPr/>
            </a:pPr>
            <a:endParaRPr lang="en-GB" b="1" baseline="0" dirty="0"/>
          </a:p>
        </p:txBody>
      </p:sp>
      <p:sp>
        <p:nvSpPr>
          <p:cNvPr id="4" name="Slide Number Placeholder 3"/>
          <p:cNvSpPr>
            <a:spLocks noGrp="1"/>
          </p:cNvSpPr>
          <p:nvPr>
            <p:ph type="sldNum" sz="quarter" idx="10"/>
          </p:nvPr>
        </p:nvSpPr>
        <p:spPr/>
        <p:txBody>
          <a:bodyPr/>
          <a:lstStyle/>
          <a:p>
            <a:fld id="{1A137DC8-262B-46EA-87B0-09EBC08BB943}" type="slidenum">
              <a:rPr lang="en-GB" smtClean="0"/>
              <a:t>8</a:t>
            </a:fld>
            <a:endParaRPr lang="en-GB" dirty="0"/>
          </a:p>
        </p:txBody>
      </p:sp>
    </p:spTree>
    <p:extLst>
      <p:ext uri="{BB962C8B-B14F-4D97-AF65-F5344CB8AC3E}">
        <p14:creationId xmlns:p14="http://schemas.microsoft.com/office/powerpoint/2010/main" val="1091528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b="0" i="0" dirty="0">
              <a:solidFill>
                <a:srgbClr val="FFFFFF"/>
              </a:solidFill>
              <a:effectLst/>
              <a:latin typeface="National"/>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9A06C3-2F3A-FE41-8A4B-C80602EE27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1456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b="0" i="0" dirty="0">
              <a:solidFill>
                <a:srgbClr val="FFFFFF"/>
              </a:solidFill>
              <a:effectLst/>
              <a:latin typeface="National"/>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9A06C3-2F3A-FE41-8A4B-C80602EE27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2152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99360" y="1597820"/>
            <a:ext cx="8527143" cy="1102519"/>
          </a:xfrm>
        </p:spPr>
        <p:txBody>
          <a:bodyPr/>
          <a:lstStyle/>
          <a:p>
            <a:r>
              <a:rPr lang="en-US"/>
              <a:t>Click to edit Master title style</a:t>
            </a:r>
          </a:p>
        </p:txBody>
      </p:sp>
      <p:sp>
        <p:nvSpPr>
          <p:cNvPr id="3" name="Subtitle 2"/>
          <p:cNvSpPr>
            <a:spLocks noGrp="1"/>
          </p:cNvSpPr>
          <p:nvPr>
            <p:ph type="subTitle" idx="1"/>
          </p:nvPr>
        </p:nvSpPr>
        <p:spPr>
          <a:xfrm>
            <a:off x="299360" y="2914650"/>
            <a:ext cx="8527143" cy="1314450"/>
          </a:xfrm>
        </p:spPr>
        <p:txBody>
          <a:bodyPr>
            <a:normAutofit/>
          </a:bodyPr>
          <a:lstStyle>
            <a:lvl1pPr marL="198000" indent="-198000" algn="l">
              <a:buFont typeface="Arial"/>
              <a:buChar char="•"/>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AAEB7D5-1E81-A348-80E2-DA9697828BC1}" type="datetimeFigureOut">
              <a:rPr lang="en-US"/>
              <a:pPr/>
              <a:t>7/4/2021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4AFE59-3830-674D-8C76-C2A107404CE7}"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AEB7D5-1E81-A348-80E2-DA9697828BC1}" type="datetimeFigureOut">
              <a:rPr lang="en-US"/>
              <a:pPr/>
              <a:t>7/4/2021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4AFE59-3830-674D-8C76-C2A107404CE7}"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AEB7D5-1E81-A348-80E2-DA9697828BC1}" type="datetimeFigureOut">
              <a:rPr lang="en-US"/>
              <a:pPr/>
              <a:t>7/4/2021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4AFE59-3830-674D-8C76-C2A107404CE7}"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98000" indent="-198000">
              <a:buFont typeface="Arial"/>
              <a:buChar char="•"/>
              <a:defRPr/>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AEB7D5-1E81-A348-80E2-DA9697828BC1}" type="datetimeFigureOut">
              <a:rPr lang="en-US"/>
              <a:pPr/>
              <a:t>7/4/2021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4AFE59-3830-674D-8C76-C2A107404CE7}"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1135" y="734786"/>
            <a:ext cx="3804330" cy="956853"/>
          </a:xfrm>
        </p:spPr>
        <p:txBody>
          <a:bodyPr anchor="t">
            <a:noAutofit/>
          </a:bodyPr>
          <a:lstStyle>
            <a:lvl1pPr algn="l">
              <a:lnSpc>
                <a:spcPct val="70000"/>
              </a:lnSpc>
              <a:defRPr sz="4000" b="0" kern="900" cap="all">
                <a:solidFill>
                  <a:schemeClr val="accent2"/>
                </a:solidFill>
                <a:latin typeface="+mj-lt"/>
              </a:defRPr>
            </a:lvl1pPr>
          </a:lstStyle>
          <a:p>
            <a:r>
              <a:rPr lang="en-US"/>
              <a:t>Click to edit Master title style</a:t>
            </a:r>
          </a:p>
        </p:txBody>
      </p:sp>
      <p:sp>
        <p:nvSpPr>
          <p:cNvPr id="3" name="Text Placeholder 2"/>
          <p:cNvSpPr>
            <a:spLocks noGrp="1"/>
          </p:cNvSpPr>
          <p:nvPr>
            <p:ph type="body" idx="1"/>
          </p:nvPr>
        </p:nvSpPr>
        <p:spPr>
          <a:xfrm>
            <a:off x="5361217" y="2347232"/>
            <a:ext cx="3441927" cy="2283108"/>
          </a:xfrm>
        </p:spPr>
        <p:txBody>
          <a:bodyPr anchor="b">
            <a:normAutofit/>
          </a:bodyPr>
          <a:lstStyle>
            <a:lvl1pPr marL="0" indent="0" algn="r">
              <a:lnSpc>
                <a:spcPct val="70000"/>
              </a:lnSpc>
              <a:spcBef>
                <a:spcPts val="0"/>
              </a:spcBef>
              <a:buNone/>
              <a:defRPr sz="2200" b="1">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p>
            <a:fld id="{EAAEB7D5-1E81-A348-80E2-DA9697828BC1}" type="datetimeFigureOut">
              <a:rPr lang="en-US"/>
              <a:pPr/>
              <a:t>7/4/2021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4AFE59-3830-674D-8C76-C2A107404CE7}"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AAEB7D5-1E81-A348-80E2-DA9697828BC1}" type="datetimeFigureOut">
              <a:rPr lang="en-US"/>
              <a:pPr/>
              <a:t>7/4/2021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4AFE59-3830-674D-8C76-C2A107404CE7}"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AAEB7D5-1E81-A348-80E2-DA9697828BC1}" type="datetimeFigureOut">
              <a:rPr lang="en-US"/>
              <a:pPr/>
              <a:t>7/4/2021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C4AFE59-3830-674D-8C76-C2A107404CE7}"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AAEB7D5-1E81-A348-80E2-DA9697828BC1}" type="datetimeFigureOut">
              <a:rPr lang="en-US"/>
              <a:pPr/>
              <a:t>7/4/2021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C4AFE59-3830-674D-8C76-C2A107404CE7}"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AEB7D5-1E81-A348-80E2-DA9697828BC1}" type="datetimeFigureOut">
              <a:rPr lang="en-US"/>
              <a:pPr/>
              <a:t>7/4/2021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C4AFE59-3830-674D-8C76-C2A107404CE7}"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AEB7D5-1E81-A348-80E2-DA9697828BC1}" type="datetimeFigureOut">
              <a:rPr lang="en-US"/>
              <a:pPr/>
              <a:t>7/4/2021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4AFE59-3830-674D-8C76-C2A107404CE7}"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AEB7D5-1E81-A348-80E2-DA9697828BC1}" type="datetimeFigureOut">
              <a:rPr lang="en-US"/>
              <a:pPr/>
              <a:t>7/4/2021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4AFE59-3830-674D-8C76-C2A107404CE7}"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4674" y="708290"/>
            <a:ext cx="8674619" cy="379362"/>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179098" y="1200151"/>
            <a:ext cx="8674619"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AAEB7D5-1E81-A348-80E2-DA9697828BC1}" type="datetimeFigureOut">
              <a:rPr lang="en-US"/>
              <a:pPr/>
              <a:t>7/4/2021</a:t>
            </a:fld>
            <a:endParaRPr lang="en-US" dirty="0"/>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C4AFE59-3830-674D-8C76-C2A107404CE7}"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1" latinLnBrk="0" hangingPunct="1">
        <a:spcBef>
          <a:spcPct val="0"/>
        </a:spcBef>
        <a:buNone/>
        <a:defRPr sz="2900" kern="1200" spc="-100">
          <a:solidFill>
            <a:schemeClr val="accent2"/>
          </a:solidFill>
          <a:latin typeface="+mj-lt"/>
          <a:ea typeface="+mj-ea"/>
          <a:cs typeface="+mj-cs"/>
        </a:defRPr>
      </a:lvl1pPr>
    </p:titleStyle>
    <p:bodyStyle>
      <a:lvl1pPr marL="198000" indent="-198000" algn="l" defTabSz="457200" rtl="0" eaLnBrk="1" latinLnBrk="0" hangingPunct="1">
        <a:spcBef>
          <a:spcPts val="0"/>
        </a:spcBef>
        <a:buClr>
          <a:schemeClr val="accent1"/>
        </a:buClr>
        <a:buFont typeface="Arial"/>
        <a:buChar char="•"/>
        <a:defRPr sz="2200" kern="1200">
          <a:solidFill>
            <a:schemeClr val="tx1"/>
          </a:solidFill>
          <a:latin typeface="+mn-lt"/>
          <a:ea typeface="+mn-ea"/>
          <a:cs typeface="+mn-cs"/>
        </a:defRPr>
      </a:lvl1pPr>
      <a:lvl2pPr marL="427038" indent="-209550" algn="l" defTabSz="457200" rtl="0" eaLnBrk="1" latinLnBrk="0" hangingPunct="1">
        <a:spcBef>
          <a:spcPts val="0"/>
        </a:spcBef>
        <a:buClr>
          <a:schemeClr val="accent1"/>
        </a:buClr>
        <a:buFont typeface="Arial"/>
        <a:buChar char="•"/>
        <a:defRPr sz="2000" kern="1200">
          <a:solidFill>
            <a:schemeClr val="tx1"/>
          </a:solidFill>
          <a:latin typeface="+mn-lt"/>
          <a:ea typeface="+mn-ea"/>
          <a:cs typeface="+mn-cs"/>
        </a:defRPr>
      </a:lvl2pPr>
      <a:lvl3pPr marL="635000" indent="-190500" algn="l" defTabSz="457200" rtl="0" eaLnBrk="1" latinLnBrk="0" hangingPunct="1">
        <a:spcBef>
          <a:spcPts val="0"/>
        </a:spcBef>
        <a:buClr>
          <a:schemeClr val="accent1"/>
        </a:buClr>
        <a:buFont typeface="Arial"/>
        <a:buChar char="•"/>
        <a:defRPr sz="2000" kern="1200">
          <a:solidFill>
            <a:schemeClr val="tx1"/>
          </a:solidFill>
          <a:latin typeface="+mn-lt"/>
          <a:ea typeface="+mn-ea"/>
          <a:cs typeface="+mn-cs"/>
        </a:defRPr>
      </a:lvl3pPr>
      <a:lvl4pPr marL="906463" indent="-217488" algn="l" defTabSz="457200" rtl="0" eaLnBrk="1" latinLnBrk="0" hangingPunct="1">
        <a:spcBef>
          <a:spcPts val="0"/>
        </a:spcBef>
        <a:buClr>
          <a:schemeClr val="accent1"/>
        </a:buClr>
        <a:buFont typeface="Arial"/>
        <a:buChar char="•"/>
        <a:defRPr sz="2000" kern="1200">
          <a:solidFill>
            <a:schemeClr val="tx1"/>
          </a:solidFill>
          <a:latin typeface="+mn-lt"/>
          <a:ea typeface="+mn-ea"/>
          <a:cs typeface="+mn-cs"/>
        </a:defRPr>
      </a:lvl4pPr>
      <a:lvl5pPr marL="1133475" indent="-217488" algn="l" defTabSz="457200" rtl="0" eaLnBrk="1" latinLnBrk="0" hangingPunct="1">
        <a:spcBef>
          <a:spcPts val="0"/>
        </a:spcBef>
        <a:buClr>
          <a:schemeClr val="accent1"/>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5.pn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5.pn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5.pn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5.pn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5.pn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5.png"/><Relationship Id="rId7"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11.png"/><Relationship Id="rId4" Type="http://schemas.openxmlformats.org/officeDocument/2006/relationships/image" Target="../media/image3.jpeg"/><Relationship Id="rId9" Type="http://schemas.microsoft.com/office/2007/relationships/diagramDrawing" Target="../diagrams/drawing2.xml"/></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4.jpeg"/><Relationship Id="rId7" Type="http://schemas.openxmlformats.org/officeDocument/2006/relationships/diagramLayout" Target="../diagrams/layout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Data" Target="../diagrams/data3.xml"/><Relationship Id="rId5" Type="http://schemas.openxmlformats.org/officeDocument/2006/relationships/image" Target="../media/image3.jpeg"/><Relationship Id="rId10" Type="http://schemas.microsoft.com/office/2007/relationships/diagramDrawing" Target="../diagrams/drawing3.xml"/><Relationship Id="rId4" Type="http://schemas.openxmlformats.org/officeDocument/2006/relationships/image" Target="../media/image5.png"/><Relationship Id="rId9" Type="http://schemas.openxmlformats.org/officeDocument/2006/relationships/diagramColors" Target="../diagrams/colors3.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5.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4.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5.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isone.png"/>
          <p:cNvPicPr>
            <a:picLocks noChangeAspect="1"/>
          </p:cNvPicPr>
          <p:nvPr/>
        </p:nvPicPr>
        <p:blipFill rotWithShape="1">
          <a:blip r:embed="rId3">
            <a:extLst>
              <a:ext uri="{28A0092B-C50C-407E-A947-70E740481C1C}">
                <a14:useLocalDpi xmlns:a14="http://schemas.microsoft.com/office/drawing/2010/main" val="0"/>
              </a:ext>
            </a:extLst>
          </a:blip>
          <a:srcRect l="6493" t="677" b="124"/>
          <a:stretch/>
        </p:blipFill>
        <p:spPr>
          <a:xfrm>
            <a:off x="1" y="-70339"/>
            <a:ext cx="9144000" cy="5143500"/>
          </a:xfrm>
          <a:prstGeom prst="rect">
            <a:avLst/>
          </a:prstGeom>
        </p:spPr>
      </p:pic>
      <p:sp>
        <p:nvSpPr>
          <p:cNvPr id="5" name="Title 1"/>
          <p:cNvSpPr txBox="1">
            <a:spLocks/>
          </p:cNvSpPr>
          <p:nvPr/>
        </p:nvSpPr>
        <p:spPr bwMode="auto">
          <a:xfrm>
            <a:off x="442437" y="423493"/>
            <a:ext cx="4448061" cy="376228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defTabSz="914400" eaLnBrk="0" fontAlgn="base" hangingPunct="0">
              <a:lnSpc>
                <a:spcPts val="3000"/>
              </a:lnSpc>
              <a:spcBef>
                <a:spcPct val="0"/>
              </a:spcBef>
              <a:defRPr/>
            </a:pPr>
            <a:endParaRPr lang="en-GB" sz="3200" b="1" kern="0" cap="all" spc="-100" dirty="0">
              <a:solidFill>
                <a:srgbClr val="29398F"/>
              </a:solidFill>
              <a:cs typeface="Calibri"/>
            </a:endParaRPr>
          </a:p>
          <a:p>
            <a:pPr lvl="0" defTabSz="914400" eaLnBrk="0" fontAlgn="base" hangingPunct="0">
              <a:spcBef>
                <a:spcPct val="0"/>
              </a:spcBef>
              <a:defRPr/>
            </a:pPr>
            <a:r>
              <a:rPr lang="en-GB" sz="4000" b="1" kern="0" cap="all" spc="-100" dirty="0">
                <a:solidFill>
                  <a:srgbClr val="29398F"/>
                </a:solidFill>
                <a:cs typeface="Calibri"/>
              </a:rPr>
              <a:t>HEALTH AND CARE:</a:t>
            </a:r>
          </a:p>
          <a:p>
            <a:pPr lvl="0" defTabSz="914400" eaLnBrk="0" fontAlgn="base" hangingPunct="0">
              <a:spcBef>
                <a:spcPct val="0"/>
              </a:spcBef>
              <a:defRPr/>
            </a:pPr>
            <a:r>
              <a:rPr lang="en-GB" sz="4000" b="1" kern="0" cap="all" spc="-100" dirty="0">
                <a:solidFill>
                  <a:srgbClr val="29398F"/>
                </a:solidFill>
                <a:cs typeface="Calibri"/>
              </a:rPr>
              <a:t>THE CHALLENGES </a:t>
            </a:r>
          </a:p>
          <a:p>
            <a:pPr lvl="0" defTabSz="914400" eaLnBrk="0" fontAlgn="base" hangingPunct="0">
              <a:spcBef>
                <a:spcPct val="0"/>
              </a:spcBef>
              <a:defRPr/>
            </a:pPr>
            <a:r>
              <a:rPr lang="en-GB" sz="4000" b="1" kern="0" cap="all" spc="-100" dirty="0">
                <a:solidFill>
                  <a:srgbClr val="29398F"/>
                </a:solidFill>
                <a:cs typeface="Calibri"/>
              </a:rPr>
              <a:t>AHEAD</a:t>
            </a:r>
          </a:p>
          <a:p>
            <a:pPr lvl="0" defTabSz="914400" eaLnBrk="0" fontAlgn="base" hangingPunct="0">
              <a:spcBef>
                <a:spcPct val="0"/>
              </a:spcBef>
              <a:defRPr/>
            </a:pPr>
            <a:r>
              <a:rPr lang="en-GB" b="1" kern="0" cap="all" spc="-100" dirty="0" err="1">
                <a:solidFill>
                  <a:srgbClr val="29398F"/>
                </a:solidFill>
                <a:cs typeface="Calibri"/>
              </a:rPr>
              <a:t>Nhs</a:t>
            </a:r>
            <a:r>
              <a:rPr lang="en-GB" b="1" kern="0" cap="all" spc="-100" dirty="0">
                <a:solidFill>
                  <a:srgbClr val="29398F"/>
                </a:solidFill>
                <a:cs typeface="Calibri"/>
              </a:rPr>
              <a:t> </a:t>
            </a:r>
            <a:r>
              <a:rPr lang="en-GB" b="1" kern="0" cap="all" spc="-100">
                <a:solidFill>
                  <a:srgbClr val="29398F"/>
                </a:solidFill>
                <a:cs typeface="Calibri"/>
              </a:rPr>
              <a:t>providers </a:t>
            </a:r>
          </a:p>
          <a:p>
            <a:pPr lvl="0" defTabSz="914400" eaLnBrk="0" fontAlgn="base" hangingPunct="0">
              <a:spcBef>
                <a:spcPct val="0"/>
              </a:spcBef>
              <a:defRPr/>
            </a:pPr>
            <a:r>
              <a:rPr lang="en-GB" b="1" kern="0" cap="all" spc="-100">
                <a:solidFill>
                  <a:srgbClr val="29398F"/>
                </a:solidFill>
                <a:cs typeface="Calibri"/>
              </a:rPr>
              <a:t>Governor </a:t>
            </a:r>
            <a:r>
              <a:rPr lang="en-GB" b="1" kern="0" cap="all" spc="-100" dirty="0">
                <a:solidFill>
                  <a:srgbClr val="29398F"/>
                </a:solidFill>
                <a:cs typeface="Calibri"/>
              </a:rPr>
              <a:t>focus conference</a:t>
            </a:r>
          </a:p>
          <a:p>
            <a:pPr lvl="0" defTabSz="914400" eaLnBrk="0" fontAlgn="base" hangingPunct="0">
              <a:lnSpc>
                <a:spcPct val="70000"/>
              </a:lnSpc>
              <a:spcBef>
                <a:spcPct val="0"/>
              </a:spcBef>
              <a:defRPr/>
            </a:pPr>
            <a:endParaRPr lang="en-GB" sz="4800" kern="0" cap="all" spc="-100" dirty="0">
              <a:solidFill>
                <a:srgbClr val="29398F"/>
              </a:solidFill>
              <a:cs typeface="Calibri"/>
            </a:endParaRPr>
          </a:p>
          <a:p>
            <a:pPr lvl="0" defTabSz="914400" eaLnBrk="0" fontAlgn="base" hangingPunct="0">
              <a:lnSpc>
                <a:spcPct val="70000"/>
              </a:lnSpc>
              <a:spcBef>
                <a:spcPct val="0"/>
              </a:spcBef>
              <a:defRPr/>
            </a:pPr>
            <a:endParaRPr lang="en-GB" sz="4800" kern="0" cap="all" spc="-100" dirty="0">
              <a:solidFill>
                <a:srgbClr val="29398F"/>
              </a:solidFill>
              <a:cs typeface="Calibri"/>
            </a:endParaRPr>
          </a:p>
        </p:txBody>
      </p:sp>
      <p:sp>
        <p:nvSpPr>
          <p:cNvPr id="8" name="Title 1"/>
          <p:cNvSpPr txBox="1">
            <a:spLocks/>
          </p:cNvSpPr>
          <p:nvPr/>
        </p:nvSpPr>
        <p:spPr bwMode="auto">
          <a:xfrm>
            <a:off x="1554911" y="4783421"/>
            <a:ext cx="2169139" cy="2664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lnSpc>
                <a:spcPts val="5000"/>
              </a:lnSpc>
              <a:spcBef>
                <a:spcPct val="0"/>
              </a:spcBef>
              <a:spcAft>
                <a:spcPts val="1200"/>
              </a:spcAft>
              <a:defRPr sz="5000" b="0" cap="all" spc="-100">
                <a:solidFill>
                  <a:srgbClr val="E84621"/>
                </a:solidFill>
                <a:latin typeface="Calibri"/>
                <a:ea typeface="+mj-ea"/>
                <a:cs typeface="Calibri"/>
              </a:defRPr>
            </a:lvl1pPr>
            <a:lvl2pPr algn="l" rtl="0" eaLnBrk="0" fontAlgn="base" hangingPunct="0">
              <a:spcBef>
                <a:spcPct val="0"/>
              </a:spcBef>
              <a:spcAft>
                <a:spcPct val="0"/>
              </a:spcAft>
              <a:defRPr sz="3200">
                <a:solidFill>
                  <a:srgbClr val="C00848"/>
                </a:solidFill>
                <a:latin typeface="Calibri" charset="0"/>
                <a:ea typeface="Geneva" charset="0"/>
                <a:cs typeface="Geneva" charset="0"/>
              </a:defRPr>
            </a:lvl2pPr>
            <a:lvl3pPr algn="l" rtl="0" eaLnBrk="0" fontAlgn="base" hangingPunct="0">
              <a:spcBef>
                <a:spcPct val="0"/>
              </a:spcBef>
              <a:spcAft>
                <a:spcPct val="0"/>
              </a:spcAft>
              <a:defRPr sz="3200">
                <a:solidFill>
                  <a:srgbClr val="C00848"/>
                </a:solidFill>
                <a:latin typeface="Calibri" charset="0"/>
                <a:ea typeface="Geneva" charset="0"/>
                <a:cs typeface="Geneva" charset="0"/>
              </a:defRPr>
            </a:lvl3pPr>
            <a:lvl4pPr algn="l" rtl="0" eaLnBrk="0" fontAlgn="base" hangingPunct="0">
              <a:spcBef>
                <a:spcPct val="0"/>
              </a:spcBef>
              <a:spcAft>
                <a:spcPct val="0"/>
              </a:spcAft>
              <a:defRPr sz="3200">
                <a:solidFill>
                  <a:srgbClr val="C00848"/>
                </a:solidFill>
                <a:latin typeface="Calibri" charset="0"/>
                <a:ea typeface="Geneva" charset="0"/>
                <a:cs typeface="Geneva" charset="0"/>
              </a:defRPr>
            </a:lvl4pPr>
            <a:lvl5pPr algn="l" rtl="0" eaLnBrk="0" fontAlgn="base" hangingPunct="0">
              <a:spcBef>
                <a:spcPct val="0"/>
              </a:spcBef>
              <a:spcAft>
                <a:spcPct val="0"/>
              </a:spcAft>
              <a:defRPr sz="3200">
                <a:solidFill>
                  <a:srgbClr val="C00848"/>
                </a:solidFill>
                <a:latin typeface="Calibri" charset="0"/>
                <a:ea typeface="Geneva" charset="0"/>
                <a:cs typeface="Geneva" charset="0"/>
              </a:defRPr>
            </a:lvl5pPr>
            <a:lvl6pPr marL="457200" algn="l" rtl="0" fontAlgn="base">
              <a:spcBef>
                <a:spcPct val="0"/>
              </a:spcBef>
              <a:spcAft>
                <a:spcPct val="0"/>
              </a:spcAft>
              <a:defRPr sz="3200" b="1">
                <a:solidFill>
                  <a:schemeClr val="tx2"/>
                </a:solidFill>
                <a:latin typeface="Arial" charset="0"/>
                <a:ea typeface="Geneva" charset="0"/>
                <a:cs typeface="Geneva" charset="0"/>
              </a:defRPr>
            </a:lvl6pPr>
            <a:lvl7pPr marL="914400" algn="l" rtl="0" fontAlgn="base">
              <a:spcBef>
                <a:spcPct val="0"/>
              </a:spcBef>
              <a:spcAft>
                <a:spcPct val="0"/>
              </a:spcAft>
              <a:defRPr sz="3200" b="1">
                <a:solidFill>
                  <a:schemeClr val="tx2"/>
                </a:solidFill>
                <a:latin typeface="Arial" charset="0"/>
                <a:ea typeface="Geneva" charset="0"/>
                <a:cs typeface="Geneva" charset="0"/>
              </a:defRPr>
            </a:lvl7pPr>
            <a:lvl8pPr marL="1371600" algn="l" rtl="0" fontAlgn="base">
              <a:spcBef>
                <a:spcPct val="0"/>
              </a:spcBef>
              <a:spcAft>
                <a:spcPct val="0"/>
              </a:spcAft>
              <a:defRPr sz="3200" b="1">
                <a:solidFill>
                  <a:schemeClr val="tx2"/>
                </a:solidFill>
                <a:latin typeface="Arial" charset="0"/>
                <a:ea typeface="Geneva" charset="0"/>
                <a:cs typeface="Geneva" charset="0"/>
              </a:defRPr>
            </a:lvl8pPr>
            <a:lvl9pPr marL="1828800" algn="l" rtl="0" fontAlgn="base">
              <a:spcBef>
                <a:spcPct val="0"/>
              </a:spcBef>
              <a:spcAft>
                <a:spcPct val="0"/>
              </a:spcAft>
              <a:defRPr sz="3200" b="1">
                <a:solidFill>
                  <a:schemeClr val="tx2"/>
                </a:solidFill>
                <a:latin typeface="Arial" charset="0"/>
                <a:ea typeface="Geneva" charset="0"/>
                <a:cs typeface="Geneva" charset="0"/>
              </a:defRPr>
            </a:lvl9pPr>
          </a:lstStyle>
          <a:p>
            <a:pPr>
              <a:lnSpc>
                <a:spcPct val="70000"/>
              </a:lnSpc>
              <a:spcAft>
                <a:spcPts val="0"/>
              </a:spcAft>
            </a:pPr>
            <a:r>
              <a:rPr lang="en-GB" sz="1400" cap="none" spc="-50" dirty="0">
                <a:solidFill>
                  <a:schemeClr val="accent1"/>
                </a:solidFill>
              </a:rPr>
              <a:t>6 JULY 2021</a:t>
            </a:r>
            <a:endParaRPr lang="en-US" sz="1400" cap="none" spc="-50" dirty="0">
              <a:solidFill>
                <a:schemeClr val="accent1"/>
              </a:solidFill>
              <a:latin typeface="Calibri" charset="0"/>
            </a:endParaRPr>
          </a:p>
        </p:txBody>
      </p:sp>
      <p:sp>
        <p:nvSpPr>
          <p:cNvPr id="6" name="Title 1"/>
          <p:cNvSpPr txBox="1">
            <a:spLocks/>
          </p:cNvSpPr>
          <p:nvPr/>
        </p:nvSpPr>
        <p:spPr bwMode="auto">
          <a:xfrm>
            <a:off x="6354045" y="3991480"/>
            <a:ext cx="2726458" cy="577005"/>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lgn="l" rtl="0" eaLnBrk="0" fontAlgn="base" hangingPunct="0">
              <a:lnSpc>
                <a:spcPts val="5000"/>
              </a:lnSpc>
              <a:spcBef>
                <a:spcPct val="0"/>
              </a:spcBef>
              <a:spcAft>
                <a:spcPts val="1200"/>
              </a:spcAft>
              <a:defRPr sz="5000" b="0" cap="all" spc="-100">
                <a:solidFill>
                  <a:srgbClr val="E84621"/>
                </a:solidFill>
                <a:latin typeface="Calibri"/>
                <a:ea typeface="+mj-ea"/>
                <a:cs typeface="Calibri"/>
              </a:defRPr>
            </a:lvl1pPr>
            <a:lvl2pPr algn="l" rtl="0" eaLnBrk="0" fontAlgn="base" hangingPunct="0">
              <a:spcBef>
                <a:spcPct val="0"/>
              </a:spcBef>
              <a:spcAft>
                <a:spcPct val="0"/>
              </a:spcAft>
              <a:defRPr sz="3200">
                <a:solidFill>
                  <a:srgbClr val="C00848"/>
                </a:solidFill>
                <a:latin typeface="Calibri" charset="0"/>
                <a:ea typeface="Geneva" charset="0"/>
                <a:cs typeface="Geneva" charset="0"/>
              </a:defRPr>
            </a:lvl2pPr>
            <a:lvl3pPr algn="l" rtl="0" eaLnBrk="0" fontAlgn="base" hangingPunct="0">
              <a:spcBef>
                <a:spcPct val="0"/>
              </a:spcBef>
              <a:spcAft>
                <a:spcPct val="0"/>
              </a:spcAft>
              <a:defRPr sz="3200">
                <a:solidFill>
                  <a:srgbClr val="C00848"/>
                </a:solidFill>
                <a:latin typeface="Calibri" charset="0"/>
                <a:ea typeface="Geneva" charset="0"/>
                <a:cs typeface="Geneva" charset="0"/>
              </a:defRPr>
            </a:lvl3pPr>
            <a:lvl4pPr algn="l" rtl="0" eaLnBrk="0" fontAlgn="base" hangingPunct="0">
              <a:spcBef>
                <a:spcPct val="0"/>
              </a:spcBef>
              <a:spcAft>
                <a:spcPct val="0"/>
              </a:spcAft>
              <a:defRPr sz="3200">
                <a:solidFill>
                  <a:srgbClr val="C00848"/>
                </a:solidFill>
                <a:latin typeface="Calibri" charset="0"/>
                <a:ea typeface="Geneva" charset="0"/>
                <a:cs typeface="Geneva" charset="0"/>
              </a:defRPr>
            </a:lvl4pPr>
            <a:lvl5pPr algn="l" rtl="0" eaLnBrk="0" fontAlgn="base" hangingPunct="0">
              <a:spcBef>
                <a:spcPct val="0"/>
              </a:spcBef>
              <a:spcAft>
                <a:spcPct val="0"/>
              </a:spcAft>
              <a:defRPr sz="3200">
                <a:solidFill>
                  <a:srgbClr val="C00848"/>
                </a:solidFill>
                <a:latin typeface="Calibri" charset="0"/>
                <a:ea typeface="Geneva" charset="0"/>
                <a:cs typeface="Geneva" charset="0"/>
              </a:defRPr>
            </a:lvl5pPr>
            <a:lvl6pPr marL="457200" algn="l" rtl="0" fontAlgn="base">
              <a:spcBef>
                <a:spcPct val="0"/>
              </a:spcBef>
              <a:spcAft>
                <a:spcPct val="0"/>
              </a:spcAft>
              <a:defRPr sz="3200" b="1">
                <a:solidFill>
                  <a:schemeClr val="tx2"/>
                </a:solidFill>
                <a:latin typeface="Arial" charset="0"/>
                <a:ea typeface="Geneva" charset="0"/>
                <a:cs typeface="Geneva" charset="0"/>
              </a:defRPr>
            </a:lvl6pPr>
            <a:lvl7pPr marL="914400" algn="l" rtl="0" fontAlgn="base">
              <a:spcBef>
                <a:spcPct val="0"/>
              </a:spcBef>
              <a:spcAft>
                <a:spcPct val="0"/>
              </a:spcAft>
              <a:defRPr sz="3200" b="1">
                <a:solidFill>
                  <a:schemeClr val="tx2"/>
                </a:solidFill>
                <a:latin typeface="Arial" charset="0"/>
                <a:ea typeface="Geneva" charset="0"/>
                <a:cs typeface="Geneva" charset="0"/>
              </a:defRPr>
            </a:lvl7pPr>
            <a:lvl8pPr marL="1371600" algn="l" rtl="0" fontAlgn="base">
              <a:spcBef>
                <a:spcPct val="0"/>
              </a:spcBef>
              <a:spcAft>
                <a:spcPct val="0"/>
              </a:spcAft>
              <a:defRPr sz="3200" b="1">
                <a:solidFill>
                  <a:schemeClr val="tx2"/>
                </a:solidFill>
                <a:latin typeface="Arial" charset="0"/>
                <a:ea typeface="Geneva" charset="0"/>
                <a:cs typeface="Geneva" charset="0"/>
              </a:defRPr>
            </a:lvl8pPr>
            <a:lvl9pPr marL="1828800" algn="l" rtl="0" fontAlgn="base">
              <a:spcBef>
                <a:spcPct val="0"/>
              </a:spcBef>
              <a:spcAft>
                <a:spcPct val="0"/>
              </a:spcAft>
              <a:defRPr sz="3200" b="1">
                <a:solidFill>
                  <a:schemeClr val="tx2"/>
                </a:solidFill>
                <a:latin typeface="Arial" charset="0"/>
                <a:ea typeface="Geneva" charset="0"/>
                <a:cs typeface="Geneva" charset="0"/>
              </a:defRPr>
            </a:lvl9pPr>
          </a:lstStyle>
          <a:p>
            <a:pPr>
              <a:lnSpc>
                <a:spcPts val="1780"/>
              </a:lnSpc>
              <a:spcAft>
                <a:spcPts val="0"/>
              </a:spcAft>
            </a:pPr>
            <a:r>
              <a:rPr lang="en-GB" sz="1600" b="1" cap="none" spc="-30" dirty="0">
                <a:solidFill>
                  <a:schemeClr val="tx2"/>
                </a:solidFill>
              </a:rPr>
              <a:t>Chris Hopson</a:t>
            </a:r>
          </a:p>
          <a:p>
            <a:pPr>
              <a:lnSpc>
                <a:spcPts val="1780"/>
              </a:lnSpc>
              <a:spcAft>
                <a:spcPts val="0"/>
              </a:spcAft>
            </a:pPr>
            <a:r>
              <a:rPr lang="en-GB" sz="1600" b="1" cap="none" spc="-30" dirty="0">
                <a:solidFill>
                  <a:schemeClr val="tx2"/>
                </a:solidFill>
              </a:rPr>
              <a:t>Chief Executive</a:t>
            </a:r>
            <a:endParaRPr lang="en-GB" sz="1400" b="1" cap="none" spc="-30" dirty="0">
              <a:solidFill>
                <a:schemeClr val="tx2"/>
              </a:solidFill>
            </a:endParaRPr>
          </a:p>
          <a:p>
            <a:pPr>
              <a:lnSpc>
                <a:spcPct val="70000"/>
              </a:lnSpc>
              <a:spcAft>
                <a:spcPts val="0"/>
              </a:spcAft>
            </a:pPr>
            <a:endParaRPr lang="en-US" sz="1400" cap="none" spc="-50" dirty="0">
              <a:solidFill>
                <a:schemeClr val="tx1"/>
              </a:solidFill>
              <a:latin typeface="Calibri" charset="0"/>
            </a:endParaRPr>
          </a:p>
        </p:txBody>
      </p:sp>
      <p:cxnSp>
        <p:nvCxnSpPr>
          <p:cNvPr id="10" name="Straight Connector 9"/>
          <p:cNvCxnSpPr/>
          <p:nvPr/>
        </p:nvCxnSpPr>
        <p:spPr>
          <a:xfrm flipH="1">
            <a:off x="6354045" y="3879337"/>
            <a:ext cx="2768792" cy="0"/>
          </a:xfrm>
          <a:prstGeom prst="line">
            <a:avLst/>
          </a:prstGeom>
          <a:ln w="6350">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7518" y="2090381"/>
            <a:ext cx="3485989" cy="1435661"/>
          </a:xfrm>
          <a:prstGeom prst="rect">
            <a:avLst/>
          </a:prstGeom>
        </p:spPr>
      </p:pic>
    </p:spTree>
    <p:extLst>
      <p:ext uri="{BB962C8B-B14F-4D97-AF65-F5344CB8AC3E}">
        <p14:creationId xmlns:p14="http://schemas.microsoft.com/office/powerpoint/2010/main" val="24603038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NHSP ppt bits 1-3.jpg"/>
          <p:cNvPicPr>
            <a:picLocks noChangeAspect="1"/>
          </p:cNvPicPr>
          <p:nvPr/>
        </p:nvPicPr>
        <p:blipFill rotWithShape="1">
          <a:blip r:embed="rId3">
            <a:extLst>
              <a:ext uri="{28A0092B-C50C-407E-A947-70E740481C1C}">
                <a14:useLocalDpi xmlns:a14="http://schemas.microsoft.com/office/drawing/2010/main" val="0"/>
              </a:ext>
            </a:extLst>
          </a:blip>
          <a:srcRect t="-19756" b="36967"/>
          <a:stretch/>
        </p:blipFill>
        <p:spPr>
          <a:xfrm>
            <a:off x="5228502" y="4623792"/>
            <a:ext cx="3917781" cy="519522"/>
          </a:xfrm>
          <a:prstGeom prst="rect">
            <a:avLst/>
          </a:prstGeom>
        </p:spPr>
      </p:pic>
      <p:pic>
        <p:nvPicPr>
          <p:cNvPr id="5" name="Picture 4" descr="NHSP ppt bits 1-1.jpg"/>
          <p:cNvPicPr>
            <a:picLocks noChangeAspect="1"/>
          </p:cNvPicPr>
          <p:nvPr/>
        </p:nvPicPr>
        <p:blipFill rotWithShape="1">
          <a:blip r:embed="rId4">
            <a:alphaModFix amt="38000"/>
            <a:extLst>
              <a:ext uri="{28A0092B-C50C-407E-A947-70E740481C1C}">
                <a14:useLocalDpi xmlns:a14="http://schemas.microsoft.com/office/drawing/2010/main" val="0"/>
              </a:ext>
            </a:extLst>
          </a:blip>
          <a:srcRect l="10878" t="19184"/>
          <a:stretch/>
        </p:blipFill>
        <p:spPr>
          <a:xfrm>
            <a:off x="0" y="-7327"/>
            <a:ext cx="4727990" cy="769014"/>
          </a:xfrm>
          <a:prstGeom prst="rect">
            <a:avLst/>
          </a:prstGeom>
        </p:spPr>
      </p:pic>
      <p:sp>
        <p:nvSpPr>
          <p:cNvPr id="2" name="Title 1"/>
          <p:cNvSpPr>
            <a:spLocks noGrp="1"/>
          </p:cNvSpPr>
          <p:nvPr>
            <p:ph type="title"/>
          </p:nvPr>
        </p:nvSpPr>
        <p:spPr>
          <a:xfrm>
            <a:off x="240781" y="326815"/>
            <a:ext cx="8674619" cy="379362"/>
          </a:xfrm>
        </p:spPr>
        <p:txBody>
          <a:bodyPr>
            <a:noAutofit/>
          </a:bodyPr>
          <a:lstStyle/>
          <a:p>
            <a:r>
              <a:rPr lang="en-US" sz="2400" b="1" dirty="0"/>
              <a:t>Moving to system working to integrate health and care (1)</a:t>
            </a:r>
            <a:br>
              <a:rPr lang="en-US" sz="2400" b="1" dirty="0"/>
            </a:br>
            <a:endParaRPr lang="en-US" sz="2400" b="1" dirty="0">
              <a:solidFill>
                <a:srgbClr val="FF0000"/>
              </a:solidFill>
            </a:endParaRPr>
          </a:p>
        </p:txBody>
      </p:sp>
      <p:cxnSp>
        <p:nvCxnSpPr>
          <p:cNvPr id="7" name="Straight Connector 6"/>
          <p:cNvCxnSpPr/>
          <p:nvPr/>
        </p:nvCxnSpPr>
        <p:spPr>
          <a:xfrm>
            <a:off x="280555" y="883236"/>
            <a:ext cx="8686800" cy="1191"/>
          </a:xfrm>
          <a:prstGeom prst="line">
            <a:avLst/>
          </a:prstGeom>
          <a:ln w="12700"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Content Placeholder 2"/>
          <p:cNvSpPr>
            <a:spLocks noGrp="1"/>
          </p:cNvSpPr>
          <p:nvPr>
            <p:ph idx="1"/>
          </p:nvPr>
        </p:nvSpPr>
        <p:spPr>
          <a:xfrm>
            <a:off x="107880" y="864159"/>
            <a:ext cx="5851131" cy="3250563"/>
          </a:xfrm>
        </p:spPr>
        <p:txBody>
          <a:bodyPr>
            <a:noAutofit/>
          </a:bodyPr>
          <a:lstStyle/>
          <a:p>
            <a:r>
              <a:rPr lang="en-GB" sz="1600" b="1" dirty="0"/>
              <a:t>2012 Health and Care Act (2012-2014)</a:t>
            </a:r>
          </a:p>
          <a:p>
            <a:pPr lvl="1">
              <a:buFont typeface="Wingdings" panose="05000000000000000000" pitchFamily="2" charset="2"/>
              <a:buChar char="Ø"/>
            </a:pPr>
            <a:r>
              <a:rPr lang="en-GB" sz="1400" dirty="0"/>
              <a:t>Trusts and foundation trusts deliver secondary care</a:t>
            </a:r>
          </a:p>
          <a:p>
            <a:pPr lvl="1">
              <a:buFont typeface="Wingdings" panose="05000000000000000000" pitchFamily="2" charset="2"/>
              <a:buChar char="Ø"/>
            </a:pPr>
            <a:r>
              <a:rPr lang="en-GB" sz="1400" dirty="0"/>
              <a:t>Commissioned by Clinical Commissioning Groups (CCGs)</a:t>
            </a:r>
          </a:p>
          <a:p>
            <a:pPr lvl="1">
              <a:buFont typeface="Wingdings" panose="05000000000000000000" pitchFamily="2" charset="2"/>
              <a:buChar char="Ø"/>
            </a:pPr>
            <a:r>
              <a:rPr lang="en-GB" sz="1400" dirty="0"/>
              <a:t>Oversight and assurance via Monitor and Trust Development Authority – subsequently NHS Improvement</a:t>
            </a:r>
          </a:p>
          <a:p>
            <a:pPr lvl="1"/>
            <a:endParaRPr lang="en-GB" sz="1400" b="1" dirty="0"/>
          </a:p>
          <a:p>
            <a:r>
              <a:rPr lang="en-GB" sz="1600" b="1" dirty="0"/>
              <a:t>NHS Five Year Forward View / Long Term Plan (2014-2021)</a:t>
            </a:r>
          </a:p>
          <a:p>
            <a:pPr lvl="1">
              <a:buFont typeface="Wingdings" panose="05000000000000000000" pitchFamily="2" charset="2"/>
              <a:buChar char="Ø"/>
            </a:pPr>
            <a:r>
              <a:rPr lang="en-GB" sz="1400" dirty="0"/>
              <a:t>Creation of Sustainability and Transformation Partnerships (STPs) and then Integrated Care Systems (ICSs): voluntary bottom up partnerships</a:t>
            </a:r>
          </a:p>
          <a:p>
            <a:pPr lvl="1">
              <a:buFont typeface="Wingdings" panose="05000000000000000000" pitchFamily="2" charset="2"/>
              <a:buChar char="Ø"/>
            </a:pPr>
            <a:r>
              <a:rPr lang="en-GB" sz="1400" dirty="0"/>
              <a:t>Bring together all health and care organisations in 42 defined geographies</a:t>
            </a:r>
          </a:p>
          <a:p>
            <a:endParaRPr lang="en-GB" sz="1600" b="1" dirty="0"/>
          </a:p>
          <a:p>
            <a:r>
              <a:rPr lang="en-GB" sz="1600" b="1" dirty="0"/>
              <a:t>New 2021 Act will (2022-):</a:t>
            </a:r>
          </a:p>
          <a:p>
            <a:pPr lvl="1">
              <a:buFont typeface="Wingdings" panose="05000000000000000000" pitchFamily="2" charset="2"/>
              <a:buChar char="Ø"/>
            </a:pPr>
            <a:r>
              <a:rPr lang="en-GB" sz="1400" dirty="0"/>
              <a:t>Create ICSs as formal statutory organisations that will…</a:t>
            </a:r>
          </a:p>
          <a:p>
            <a:pPr lvl="1">
              <a:buFont typeface="Wingdings" panose="05000000000000000000" pitchFamily="2" charset="2"/>
              <a:buChar char="Ø"/>
            </a:pPr>
            <a:r>
              <a:rPr lang="en-GB" sz="1400" dirty="0"/>
              <a:t>…Replace CCGs as statutory commissioners and act as money channel for their geographies</a:t>
            </a:r>
          </a:p>
          <a:p>
            <a:pPr lvl="1">
              <a:buFont typeface="Wingdings" panose="05000000000000000000" pitchFamily="2" charset="2"/>
              <a:buChar char="Ø"/>
            </a:pPr>
            <a:r>
              <a:rPr lang="en-GB" sz="1400" dirty="0"/>
              <a:t>Sit “below” NHSE/I regions and “above” trusts/FTs, places (usually local authority areas) and provider collaboratives (groups of providers working together)</a:t>
            </a:r>
          </a:p>
          <a:p>
            <a:pPr lvl="1"/>
            <a:endParaRPr lang="en-GB" sz="1400" b="1" dirty="0"/>
          </a:p>
          <a:p>
            <a:endParaRPr lang="en-GB" sz="1600" b="1" dirty="0"/>
          </a:p>
          <a:p>
            <a:pPr>
              <a:buFont typeface="Arial"/>
              <a:buChar char="•"/>
            </a:pPr>
            <a:endParaRPr lang="en-US" sz="1400" dirty="0"/>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31690" y="189447"/>
            <a:ext cx="1083710" cy="403670"/>
          </a:xfrm>
          <a:prstGeom prst="rect">
            <a:avLst/>
          </a:prstGeom>
        </p:spPr>
      </p:pic>
      <p:pic>
        <p:nvPicPr>
          <p:cNvPr id="12" name="Picture 11">
            <a:extLst>
              <a:ext uri="{FF2B5EF4-FFF2-40B4-BE49-F238E27FC236}">
                <a16:creationId xmlns:a16="http://schemas.microsoft.com/office/drawing/2014/main" id="{D34A59C3-00A0-448A-919F-78B91C456836}"/>
              </a:ext>
            </a:extLst>
          </p:cNvPr>
          <p:cNvPicPr>
            <a:picLocks noChangeAspect="1"/>
          </p:cNvPicPr>
          <p:nvPr/>
        </p:nvPicPr>
        <p:blipFill>
          <a:blip r:embed="rId6"/>
          <a:stretch>
            <a:fillRect/>
          </a:stretch>
        </p:blipFill>
        <p:spPr>
          <a:xfrm>
            <a:off x="6010197" y="1286898"/>
            <a:ext cx="2957158" cy="3239022"/>
          </a:xfrm>
          <a:prstGeom prst="rect">
            <a:avLst/>
          </a:prstGeom>
          <a:ln w="50800">
            <a:solidFill>
              <a:schemeClr val="accent3">
                <a:lumMod val="50000"/>
              </a:schemeClr>
            </a:solidFill>
          </a:ln>
        </p:spPr>
      </p:pic>
    </p:spTree>
    <p:extLst>
      <p:ext uri="{BB962C8B-B14F-4D97-AF65-F5344CB8AC3E}">
        <p14:creationId xmlns:p14="http://schemas.microsoft.com/office/powerpoint/2010/main" val="355064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NHSP ppt bits 1-3.jpg"/>
          <p:cNvPicPr>
            <a:picLocks noChangeAspect="1"/>
          </p:cNvPicPr>
          <p:nvPr/>
        </p:nvPicPr>
        <p:blipFill rotWithShape="1">
          <a:blip r:embed="rId3">
            <a:extLst>
              <a:ext uri="{28A0092B-C50C-407E-A947-70E740481C1C}">
                <a14:useLocalDpi xmlns:a14="http://schemas.microsoft.com/office/drawing/2010/main" val="0"/>
              </a:ext>
            </a:extLst>
          </a:blip>
          <a:srcRect t="-19756" b="36967"/>
          <a:stretch/>
        </p:blipFill>
        <p:spPr>
          <a:xfrm>
            <a:off x="5228502" y="4623792"/>
            <a:ext cx="3917781" cy="519522"/>
          </a:xfrm>
          <a:prstGeom prst="rect">
            <a:avLst/>
          </a:prstGeom>
        </p:spPr>
      </p:pic>
      <p:pic>
        <p:nvPicPr>
          <p:cNvPr id="5" name="Picture 4" descr="NHSP ppt bits 1-1.jpg"/>
          <p:cNvPicPr>
            <a:picLocks noChangeAspect="1"/>
          </p:cNvPicPr>
          <p:nvPr/>
        </p:nvPicPr>
        <p:blipFill rotWithShape="1">
          <a:blip r:embed="rId4">
            <a:alphaModFix amt="38000"/>
            <a:extLst>
              <a:ext uri="{28A0092B-C50C-407E-A947-70E740481C1C}">
                <a14:useLocalDpi xmlns:a14="http://schemas.microsoft.com/office/drawing/2010/main" val="0"/>
              </a:ext>
            </a:extLst>
          </a:blip>
          <a:srcRect l="10878" t="19184"/>
          <a:stretch/>
        </p:blipFill>
        <p:spPr>
          <a:xfrm>
            <a:off x="0" y="-7327"/>
            <a:ext cx="4727990" cy="769014"/>
          </a:xfrm>
          <a:prstGeom prst="rect">
            <a:avLst/>
          </a:prstGeom>
        </p:spPr>
      </p:pic>
      <p:sp>
        <p:nvSpPr>
          <p:cNvPr id="2" name="Title 1"/>
          <p:cNvSpPr>
            <a:spLocks noGrp="1"/>
          </p:cNvSpPr>
          <p:nvPr>
            <p:ph type="title"/>
          </p:nvPr>
        </p:nvSpPr>
        <p:spPr>
          <a:xfrm>
            <a:off x="240781" y="326815"/>
            <a:ext cx="8674619" cy="379362"/>
          </a:xfrm>
        </p:spPr>
        <p:txBody>
          <a:bodyPr>
            <a:noAutofit/>
          </a:bodyPr>
          <a:lstStyle/>
          <a:p>
            <a:r>
              <a:rPr lang="en-US" sz="2400" b="1" dirty="0"/>
              <a:t>Moving to system working to integrate health and care (2)</a:t>
            </a:r>
            <a:endParaRPr lang="en-US" sz="2400" b="1" dirty="0">
              <a:solidFill>
                <a:srgbClr val="FF0000"/>
              </a:solidFill>
            </a:endParaRPr>
          </a:p>
        </p:txBody>
      </p:sp>
      <p:cxnSp>
        <p:nvCxnSpPr>
          <p:cNvPr id="7" name="Straight Connector 6"/>
          <p:cNvCxnSpPr/>
          <p:nvPr/>
        </p:nvCxnSpPr>
        <p:spPr>
          <a:xfrm>
            <a:off x="280555" y="883236"/>
            <a:ext cx="8686800" cy="1191"/>
          </a:xfrm>
          <a:prstGeom prst="line">
            <a:avLst/>
          </a:prstGeom>
          <a:ln w="12700"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Content Placeholder 2"/>
          <p:cNvSpPr>
            <a:spLocks noGrp="1"/>
          </p:cNvSpPr>
          <p:nvPr>
            <p:ph idx="1"/>
          </p:nvPr>
        </p:nvSpPr>
        <p:spPr>
          <a:xfrm>
            <a:off x="2871628" y="950578"/>
            <a:ext cx="6147682" cy="3250563"/>
          </a:xfrm>
        </p:spPr>
        <p:txBody>
          <a:bodyPr>
            <a:noAutofit/>
          </a:bodyPr>
          <a:lstStyle/>
          <a:p>
            <a:r>
              <a:rPr lang="en-GB" sz="1600" b="1" dirty="0"/>
              <a:t>Major structural change </a:t>
            </a:r>
            <a:r>
              <a:rPr lang="en-GB" sz="1600" dirty="0"/>
              <a:t>that will require significant energy and focus to make the approach work locally just as we exit peak COVID</a:t>
            </a:r>
          </a:p>
          <a:p>
            <a:r>
              <a:rPr lang="en-GB" sz="1600" dirty="0"/>
              <a:t>Strong support for the strategic direction of travel....</a:t>
            </a:r>
          </a:p>
          <a:p>
            <a:r>
              <a:rPr lang="en-GB" sz="1600" dirty="0"/>
              <a:t>….And </a:t>
            </a:r>
            <a:r>
              <a:rPr lang="en-GB" sz="1600" b="1" dirty="0"/>
              <a:t>an enabling framework to allow local empowerment </a:t>
            </a:r>
            <a:r>
              <a:rPr lang="en-GB" sz="1600" dirty="0"/>
              <a:t>to take full account of local needs: heterogeneity single biggest feature of Integrated Care Systems (ICSs)…</a:t>
            </a:r>
          </a:p>
          <a:p>
            <a:r>
              <a:rPr lang="en-GB" sz="1600" dirty="0"/>
              <a:t>….But </a:t>
            </a:r>
            <a:r>
              <a:rPr lang="en-GB" sz="1600" b="1" dirty="0"/>
              <a:t>a lot of detailed “plumbing and wiring” issues to sort </a:t>
            </a:r>
            <a:r>
              <a:rPr lang="en-GB" sz="1600" dirty="0"/>
              <a:t>with a potentially very crowded pitch:</a:t>
            </a:r>
          </a:p>
          <a:p>
            <a:pPr lvl="1"/>
            <a:r>
              <a:rPr lang="en-GB" sz="1400" dirty="0"/>
              <a:t>ICS governance and the two elements of an ICS</a:t>
            </a:r>
          </a:p>
          <a:p>
            <a:pPr lvl="1"/>
            <a:r>
              <a:rPr lang="en-GB" sz="1400" dirty="0"/>
              <a:t>Making places and provider collaboratives work</a:t>
            </a:r>
          </a:p>
          <a:p>
            <a:pPr lvl="1"/>
            <a:r>
              <a:rPr lang="en-GB" sz="1400" dirty="0"/>
              <a:t>Who does what, how does the money flow and how do accountabilities align with others, for example, trusts</a:t>
            </a:r>
            <a:endParaRPr lang="en-GB" sz="1600" dirty="0"/>
          </a:p>
          <a:p>
            <a:r>
              <a:rPr lang="en-GB" sz="1600" dirty="0"/>
              <a:t>….Pulling senior leadership time and focus onto structure, governance, accountability…</a:t>
            </a:r>
          </a:p>
          <a:p>
            <a:r>
              <a:rPr lang="en-GB" sz="1600" dirty="0"/>
              <a:t>….Potentially away from patients, care, integrating pathways and staff</a:t>
            </a:r>
          </a:p>
          <a:p>
            <a:r>
              <a:rPr lang="en-GB" sz="1600" b="1" i="1" dirty="0"/>
              <a:t>Impact on governors discussed in final two slides</a:t>
            </a:r>
          </a:p>
          <a:p>
            <a:endParaRPr lang="en-GB" sz="1400" dirty="0"/>
          </a:p>
          <a:p>
            <a:endParaRPr lang="en-GB" sz="1400" dirty="0"/>
          </a:p>
          <a:p>
            <a:endParaRPr lang="en-GB" sz="1400" dirty="0"/>
          </a:p>
          <a:p>
            <a:endParaRPr lang="en-GB" sz="1400" dirty="0"/>
          </a:p>
          <a:p>
            <a:endParaRPr lang="en-US" sz="1400" dirty="0"/>
          </a:p>
          <a:p>
            <a:pPr>
              <a:buFont typeface="Arial"/>
              <a:buChar char="•"/>
            </a:pPr>
            <a:endParaRPr lang="en-US" sz="1400" dirty="0"/>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31690" y="189447"/>
            <a:ext cx="1083710" cy="403670"/>
          </a:xfrm>
          <a:prstGeom prst="rect">
            <a:avLst/>
          </a:prstGeom>
        </p:spPr>
      </p:pic>
      <p:pic>
        <p:nvPicPr>
          <p:cNvPr id="4" name="Picture 3">
            <a:extLst>
              <a:ext uri="{FF2B5EF4-FFF2-40B4-BE49-F238E27FC236}">
                <a16:creationId xmlns:a16="http://schemas.microsoft.com/office/drawing/2014/main" id="{C99802BC-F109-4FE5-A6FE-23EBBCA4CC04}"/>
              </a:ext>
            </a:extLst>
          </p:cNvPr>
          <p:cNvPicPr>
            <a:picLocks noChangeAspect="1"/>
          </p:cNvPicPr>
          <p:nvPr/>
        </p:nvPicPr>
        <p:blipFill>
          <a:blip r:embed="rId6"/>
          <a:stretch>
            <a:fillRect/>
          </a:stretch>
        </p:blipFill>
        <p:spPr>
          <a:xfrm rot="21315912">
            <a:off x="571018" y="1152795"/>
            <a:ext cx="1490001" cy="2119950"/>
          </a:xfrm>
          <a:prstGeom prst="rect">
            <a:avLst/>
          </a:prstGeom>
          <a:ln w="25400">
            <a:solidFill>
              <a:schemeClr val="tx1"/>
            </a:solidFill>
          </a:ln>
        </p:spPr>
      </p:pic>
      <p:pic>
        <p:nvPicPr>
          <p:cNvPr id="9" name="Picture 8">
            <a:extLst>
              <a:ext uri="{FF2B5EF4-FFF2-40B4-BE49-F238E27FC236}">
                <a16:creationId xmlns:a16="http://schemas.microsoft.com/office/drawing/2014/main" id="{58BC87F3-CEDE-4E5A-8738-FD9EDE26C7A8}"/>
              </a:ext>
            </a:extLst>
          </p:cNvPr>
          <p:cNvPicPr>
            <a:picLocks noChangeAspect="1"/>
          </p:cNvPicPr>
          <p:nvPr/>
        </p:nvPicPr>
        <p:blipFill>
          <a:blip r:embed="rId7"/>
          <a:stretch>
            <a:fillRect/>
          </a:stretch>
        </p:blipFill>
        <p:spPr>
          <a:xfrm>
            <a:off x="124690" y="3541113"/>
            <a:ext cx="2691245" cy="1358018"/>
          </a:xfrm>
          <a:custGeom>
            <a:avLst/>
            <a:gdLst>
              <a:gd name="connsiteX0" fmla="*/ 0 w 2691245"/>
              <a:gd name="connsiteY0" fmla="*/ 0 h 1358018"/>
              <a:gd name="connsiteX1" fmla="*/ 511337 w 2691245"/>
              <a:gd name="connsiteY1" fmla="*/ 0 h 1358018"/>
              <a:gd name="connsiteX2" fmla="*/ 968848 w 2691245"/>
              <a:gd name="connsiteY2" fmla="*/ 0 h 1358018"/>
              <a:gd name="connsiteX3" fmla="*/ 1453272 w 2691245"/>
              <a:gd name="connsiteY3" fmla="*/ 0 h 1358018"/>
              <a:gd name="connsiteX4" fmla="*/ 2018434 w 2691245"/>
              <a:gd name="connsiteY4" fmla="*/ 0 h 1358018"/>
              <a:gd name="connsiteX5" fmla="*/ 2691245 w 2691245"/>
              <a:gd name="connsiteY5" fmla="*/ 0 h 1358018"/>
              <a:gd name="connsiteX6" fmla="*/ 2691245 w 2691245"/>
              <a:gd name="connsiteY6" fmla="*/ 425512 h 1358018"/>
              <a:gd name="connsiteX7" fmla="*/ 2691245 w 2691245"/>
              <a:gd name="connsiteY7" fmla="*/ 837444 h 1358018"/>
              <a:gd name="connsiteX8" fmla="*/ 2691245 w 2691245"/>
              <a:gd name="connsiteY8" fmla="*/ 1358018 h 1358018"/>
              <a:gd name="connsiteX9" fmla="*/ 2152996 w 2691245"/>
              <a:gd name="connsiteY9" fmla="*/ 1358018 h 1358018"/>
              <a:gd name="connsiteX10" fmla="*/ 1668572 w 2691245"/>
              <a:gd name="connsiteY10" fmla="*/ 1358018 h 1358018"/>
              <a:gd name="connsiteX11" fmla="*/ 1076498 w 2691245"/>
              <a:gd name="connsiteY11" fmla="*/ 1358018 h 1358018"/>
              <a:gd name="connsiteX12" fmla="*/ 565161 w 2691245"/>
              <a:gd name="connsiteY12" fmla="*/ 1358018 h 1358018"/>
              <a:gd name="connsiteX13" fmla="*/ 0 w 2691245"/>
              <a:gd name="connsiteY13" fmla="*/ 1358018 h 1358018"/>
              <a:gd name="connsiteX14" fmla="*/ 0 w 2691245"/>
              <a:gd name="connsiteY14" fmla="*/ 891765 h 1358018"/>
              <a:gd name="connsiteX15" fmla="*/ 0 w 2691245"/>
              <a:gd name="connsiteY15" fmla="*/ 452673 h 1358018"/>
              <a:gd name="connsiteX16" fmla="*/ 0 w 2691245"/>
              <a:gd name="connsiteY16" fmla="*/ 0 h 1358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91245" h="1358018" fill="none" extrusionOk="0">
                <a:moveTo>
                  <a:pt x="0" y="0"/>
                </a:moveTo>
                <a:cubicBezTo>
                  <a:pt x="171162" y="-30086"/>
                  <a:pt x="361895" y="17830"/>
                  <a:pt x="511337" y="0"/>
                </a:cubicBezTo>
                <a:cubicBezTo>
                  <a:pt x="660779" y="-17830"/>
                  <a:pt x="778305" y="1746"/>
                  <a:pt x="968848" y="0"/>
                </a:cubicBezTo>
                <a:cubicBezTo>
                  <a:pt x="1159391" y="-1746"/>
                  <a:pt x="1249991" y="27764"/>
                  <a:pt x="1453272" y="0"/>
                </a:cubicBezTo>
                <a:cubicBezTo>
                  <a:pt x="1656553" y="-27764"/>
                  <a:pt x="1741996" y="26612"/>
                  <a:pt x="2018434" y="0"/>
                </a:cubicBezTo>
                <a:cubicBezTo>
                  <a:pt x="2294872" y="-26612"/>
                  <a:pt x="2546759" y="65123"/>
                  <a:pt x="2691245" y="0"/>
                </a:cubicBezTo>
                <a:cubicBezTo>
                  <a:pt x="2701475" y="165754"/>
                  <a:pt x="2643537" y="240251"/>
                  <a:pt x="2691245" y="425512"/>
                </a:cubicBezTo>
                <a:cubicBezTo>
                  <a:pt x="2738953" y="610773"/>
                  <a:pt x="2687077" y="707739"/>
                  <a:pt x="2691245" y="837444"/>
                </a:cubicBezTo>
                <a:cubicBezTo>
                  <a:pt x="2695413" y="967149"/>
                  <a:pt x="2684026" y="1130066"/>
                  <a:pt x="2691245" y="1358018"/>
                </a:cubicBezTo>
                <a:cubicBezTo>
                  <a:pt x="2580953" y="1364266"/>
                  <a:pt x="2384131" y="1350390"/>
                  <a:pt x="2152996" y="1358018"/>
                </a:cubicBezTo>
                <a:cubicBezTo>
                  <a:pt x="1921861" y="1365646"/>
                  <a:pt x="1797399" y="1347218"/>
                  <a:pt x="1668572" y="1358018"/>
                </a:cubicBezTo>
                <a:cubicBezTo>
                  <a:pt x="1539745" y="1368818"/>
                  <a:pt x="1323468" y="1331762"/>
                  <a:pt x="1076498" y="1358018"/>
                </a:cubicBezTo>
                <a:cubicBezTo>
                  <a:pt x="829528" y="1384274"/>
                  <a:pt x="788631" y="1349189"/>
                  <a:pt x="565161" y="1358018"/>
                </a:cubicBezTo>
                <a:cubicBezTo>
                  <a:pt x="341691" y="1366847"/>
                  <a:pt x="177793" y="1330349"/>
                  <a:pt x="0" y="1358018"/>
                </a:cubicBezTo>
                <a:cubicBezTo>
                  <a:pt x="-30421" y="1253745"/>
                  <a:pt x="32150" y="1007030"/>
                  <a:pt x="0" y="891765"/>
                </a:cubicBezTo>
                <a:cubicBezTo>
                  <a:pt x="-32150" y="776500"/>
                  <a:pt x="39520" y="666717"/>
                  <a:pt x="0" y="452673"/>
                </a:cubicBezTo>
                <a:cubicBezTo>
                  <a:pt x="-39520" y="238629"/>
                  <a:pt x="38074" y="194949"/>
                  <a:pt x="0" y="0"/>
                </a:cubicBezTo>
                <a:close/>
              </a:path>
              <a:path w="2691245" h="1358018" stroke="0" extrusionOk="0">
                <a:moveTo>
                  <a:pt x="0" y="0"/>
                </a:moveTo>
                <a:cubicBezTo>
                  <a:pt x="231633" y="-40138"/>
                  <a:pt x="362928" y="26064"/>
                  <a:pt x="511337" y="0"/>
                </a:cubicBezTo>
                <a:cubicBezTo>
                  <a:pt x="659746" y="-26064"/>
                  <a:pt x="833360" y="28379"/>
                  <a:pt x="968848" y="0"/>
                </a:cubicBezTo>
                <a:cubicBezTo>
                  <a:pt x="1104336" y="-28379"/>
                  <a:pt x="1401171" y="31788"/>
                  <a:pt x="1560922" y="0"/>
                </a:cubicBezTo>
                <a:cubicBezTo>
                  <a:pt x="1720673" y="-31788"/>
                  <a:pt x="1962740" y="13096"/>
                  <a:pt x="2072259" y="0"/>
                </a:cubicBezTo>
                <a:cubicBezTo>
                  <a:pt x="2181778" y="-13096"/>
                  <a:pt x="2426872" y="40814"/>
                  <a:pt x="2691245" y="0"/>
                </a:cubicBezTo>
                <a:cubicBezTo>
                  <a:pt x="2731540" y="209306"/>
                  <a:pt x="2655780" y="258451"/>
                  <a:pt x="2691245" y="479833"/>
                </a:cubicBezTo>
                <a:cubicBezTo>
                  <a:pt x="2726710" y="701215"/>
                  <a:pt x="2664291" y="815774"/>
                  <a:pt x="2691245" y="932506"/>
                </a:cubicBezTo>
                <a:cubicBezTo>
                  <a:pt x="2718199" y="1049238"/>
                  <a:pt x="2641579" y="1169361"/>
                  <a:pt x="2691245" y="1358018"/>
                </a:cubicBezTo>
                <a:cubicBezTo>
                  <a:pt x="2550778" y="1409525"/>
                  <a:pt x="2374413" y="1306612"/>
                  <a:pt x="2206821" y="1358018"/>
                </a:cubicBezTo>
                <a:cubicBezTo>
                  <a:pt x="2039229" y="1409424"/>
                  <a:pt x="1810599" y="1296352"/>
                  <a:pt x="1668572" y="1358018"/>
                </a:cubicBezTo>
                <a:cubicBezTo>
                  <a:pt x="1526545" y="1419684"/>
                  <a:pt x="1268687" y="1318159"/>
                  <a:pt x="1130323" y="1358018"/>
                </a:cubicBezTo>
                <a:cubicBezTo>
                  <a:pt x="991959" y="1397877"/>
                  <a:pt x="867583" y="1355116"/>
                  <a:pt x="618986" y="1358018"/>
                </a:cubicBezTo>
                <a:cubicBezTo>
                  <a:pt x="370389" y="1360920"/>
                  <a:pt x="260367" y="1297537"/>
                  <a:pt x="0" y="1358018"/>
                </a:cubicBezTo>
                <a:cubicBezTo>
                  <a:pt x="-46076" y="1211780"/>
                  <a:pt x="49789" y="1038307"/>
                  <a:pt x="0" y="878185"/>
                </a:cubicBezTo>
                <a:cubicBezTo>
                  <a:pt x="-49789" y="718063"/>
                  <a:pt x="17634" y="591713"/>
                  <a:pt x="0" y="398352"/>
                </a:cubicBezTo>
                <a:cubicBezTo>
                  <a:pt x="-17634" y="204991"/>
                  <a:pt x="15391" y="196138"/>
                  <a:pt x="0" y="0"/>
                </a:cubicBezTo>
                <a:close/>
              </a:path>
            </a:pathLst>
          </a:custGeom>
          <a:ln w="31750">
            <a:solidFill>
              <a:schemeClr val="tx1"/>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pic>
    </p:spTree>
    <p:extLst>
      <p:ext uri="{BB962C8B-B14F-4D97-AF65-F5344CB8AC3E}">
        <p14:creationId xmlns:p14="http://schemas.microsoft.com/office/powerpoint/2010/main" val="697237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NHSP ppt bits 1-3.jpg"/>
          <p:cNvPicPr>
            <a:picLocks noChangeAspect="1"/>
          </p:cNvPicPr>
          <p:nvPr/>
        </p:nvPicPr>
        <p:blipFill rotWithShape="1">
          <a:blip r:embed="rId3">
            <a:extLst>
              <a:ext uri="{28A0092B-C50C-407E-A947-70E740481C1C}">
                <a14:useLocalDpi xmlns:a14="http://schemas.microsoft.com/office/drawing/2010/main" val="0"/>
              </a:ext>
            </a:extLst>
          </a:blip>
          <a:srcRect t="-19756" b="36967"/>
          <a:stretch/>
        </p:blipFill>
        <p:spPr>
          <a:xfrm>
            <a:off x="5228502" y="4623792"/>
            <a:ext cx="3917781" cy="519522"/>
          </a:xfrm>
          <a:prstGeom prst="rect">
            <a:avLst/>
          </a:prstGeom>
        </p:spPr>
      </p:pic>
      <p:pic>
        <p:nvPicPr>
          <p:cNvPr id="5" name="Picture 4" descr="NHSP ppt bits 1-1.jpg"/>
          <p:cNvPicPr>
            <a:picLocks noChangeAspect="1"/>
          </p:cNvPicPr>
          <p:nvPr/>
        </p:nvPicPr>
        <p:blipFill rotWithShape="1">
          <a:blip r:embed="rId4">
            <a:alphaModFix amt="38000"/>
            <a:extLst>
              <a:ext uri="{28A0092B-C50C-407E-A947-70E740481C1C}">
                <a14:useLocalDpi xmlns:a14="http://schemas.microsoft.com/office/drawing/2010/main" val="0"/>
              </a:ext>
            </a:extLst>
          </a:blip>
          <a:srcRect l="10878" t="19184"/>
          <a:stretch/>
        </p:blipFill>
        <p:spPr>
          <a:xfrm>
            <a:off x="0" y="-7327"/>
            <a:ext cx="4727990" cy="769014"/>
          </a:xfrm>
          <a:prstGeom prst="rect">
            <a:avLst/>
          </a:prstGeom>
        </p:spPr>
      </p:pic>
      <p:sp>
        <p:nvSpPr>
          <p:cNvPr id="2" name="Title 1"/>
          <p:cNvSpPr>
            <a:spLocks noGrp="1"/>
          </p:cNvSpPr>
          <p:nvPr>
            <p:ph type="title"/>
          </p:nvPr>
        </p:nvSpPr>
        <p:spPr>
          <a:xfrm>
            <a:off x="305734" y="281116"/>
            <a:ext cx="8674619" cy="379362"/>
          </a:xfrm>
        </p:spPr>
        <p:txBody>
          <a:bodyPr>
            <a:noAutofit/>
          </a:bodyPr>
          <a:lstStyle/>
          <a:p>
            <a:r>
              <a:rPr lang="en-US" sz="2400" b="1" dirty="0"/>
              <a:t>Making NHS money work</a:t>
            </a:r>
            <a:endParaRPr lang="en-US" sz="2400" b="1" dirty="0">
              <a:solidFill>
                <a:srgbClr val="FF0000"/>
              </a:solidFill>
            </a:endParaRPr>
          </a:p>
        </p:txBody>
      </p:sp>
      <p:cxnSp>
        <p:nvCxnSpPr>
          <p:cNvPr id="7" name="Straight Connector 6"/>
          <p:cNvCxnSpPr/>
          <p:nvPr/>
        </p:nvCxnSpPr>
        <p:spPr>
          <a:xfrm>
            <a:off x="228600" y="760302"/>
            <a:ext cx="8686800" cy="1191"/>
          </a:xfrm>
          <a:prstGeom prst="line">
            <a:avLst/>
          </a:prstGeom>
          <a:ln w="12700"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Content Placeholder 2"/>
          <p:cNvSpPr>
            <a:spLocks noGrp="1"/>
          </p:cNvSpPr>
          <p:nvPr>
            <p:ph idx="1"/>
          </p:nvPr>
        </p:nvSpPr>
        <p:spPr>
          <a:xfrm>
            <a:off x="228600" y="842468"/>
            <a:ext cx="5766371" cy="3680309"/>
          </a:xfrm>
        </p:spPr>
        <p:txBody>
          <a:bodyPr>
            <a:noAutofit/>
          </a:bodyPr>
          <a:lstStyle/>
          <a:p>
            <a:pPr>
              <a:buFont typeface="Arial"/>
              <a:buChar char="•"/>
            </a:pPr>
            <a:r>
              <a:rPr lang="en-US" sz="1600" b="1" dirty="0"/>
              <a:t>Moving from current model </a:t>
            </a:r>
            <a:r>
              <a:rPr lang="en-US" sz="1600" dirty="0"/>
              <a:t>“what you spent last year plus all your COVID-19 costs” to….</a:t>
            </a:r>
          </a:p>
          <a:p>
            <a:pPr>
              <a:buFont typeface="Arial"/>
              <a:buChar char="•"/>
            </a:pPr>
            <a:r>
              <a:rPr lang="en-US" sz="1600" dirty="0"/>
              <a:t>…</a:t>
            </a:r>
            <a:r>
              <a:rPr lang="en-US" sz="1600" b="1" dirty="0"/>
              <a:t>Delivering against a fixed budget </a:t>
            </a:r>
            <a:r>
              <a:rPr lang="en-US" sz="1600" dirty="0"/>
              <a:t>requiring efficiency and productivity savings…</a:t>
            </a:r>
          </a:p>
          <a:p>
            <a:pPr>
              <a:buFont typeface="Arial"/>
              <a:buChar char="•"/>
            </a:pPr>
            <a:r>
              <a:rPr lang="en-US" sz="1600" dirty="0"/>
              <a:t>…When:</a:t>
            </a:r>
          </a:p>
          <a:p>
            <a:pPr lvl="1"/>
            <a:r>
              <a:rPr lang="en-US" sz="1400" b="1" dirty="0"/>
              <a:t>Provider deficits rose</a:t>
            </a:r>
            <a:r>
              <a:rPr lang="en-US" sz="1400" dirty="0"/>
              <a:t> in 2019/20 despite increased NHS funding</a:t>
            </a:r>
          </a:p>
          <a:p>
            <a:pPr lvl="1"/>
            <a:r>
              <a:rPr lang="en-US" sz="1400" b="1" dirty="0"/>
              <a:t>Underlying deficits increasing </a:t>
            </a:r>
            <a:r>
              <a:rPr lang="en-US" sz="1400" dirty="0"/>
              <a:t>and</a:t>
            </a:r>
            <a:r>
              <a:rPr lang="en-US" sz="1400" b="1" dirty="0"/>
              <a:t> underlying recurrent run rates very unclear</a:t>
            </a:r>
          </a:p>
          <a:p>
            <a:pPr lvl="1"/>
            <a:r>
              <a:rPr lang="en-US" sz="1400" dirty="0"/>
              <a:t>Ability to </a:t>
            </a:r>
            <a:r>
              <a:rPr lang="en-US" sz="1400" b="1" dirty="0"/>
              <a:t>return to stretching savings unclear</a:t>
            </a:r>
          </a:p>
          <a:p>
            <a:r>
              <a:rPr lang="en-US" sz="1600" dirty="0"/>
              <a:t>…When we will also be making a </a:t>
            </a:r>
            <a:r>
              <a:rPr lang="en-US" sz="1600" b="1" dirty="0"/>
              <a:t>major shift </a:t>
            </a:r>
            <a:r>
              <a:rPr lang="en-US" sz="1600" dirty="0"/>
              <a:t>from Clinical Commissioning Groups (CCGs)/provider contracting/finances </a:t>
            </a:r>
            <a:r>
              <a:rPr lang="en-US" sz="1600" b="1" dirty="0"/>
              <a:t>to each ICS being given a fixed budget</a:t>
            </a:r>
          </a:p>
          <a:p>
            <a:r>
              <a:rPr lang="en-US" sz="1600" dirty="0"/>
              <a:t>…And </a:t>
            </a:r>
            <a:r>
              <a:rPr lang="en-US" sz="1600" b="1" dirty="0"/>
              <a:t>public finances are going to be very tight</a:t>
            </a:r>
          </a:p>
          <a:p>
            <a:r>
              <a:rPr lang="en-US" sz="1600" dirty="0"/>
              <a:t>…And Government will be very focused on funding delivery of its </a:t>
            </a:r>
            <a:r>
              <a:rPr lang="en-US" sz="1600" b="1" dirty="0"/>
              <a:t>manifesto commitments</a:t>
            </a:r>
          </a:p>
          <a:p>
            <a:r>
              <a:rPr lang="en-US" sz="1600" b="1" dirty="0"/>
              <a:t>…And costs of social care reform and unavoidable COVID-19 costs </a:t>
            </a:r>
            <a:r>
              <a:rPr lang="en-US" sz="1600" dirty="0"/>
              <a:t>will bring other major budget pressures</a:t>
            </a:r>
          </a:p>
          <a:p>
            <a:pPr>
              <a:buFont typeface="Arial"/>
              <a:buChar char="•"/>
            </a:pPr>
            <a:endParaRPr lang="en-US" sz="1600" dirty="0"/>
          </a:p>
          <a:p>
            <a:pPr marL="0" indent="0">
              <a:buNone/>
            </a:pPr>
            <a:endParaRPr lang="en-US" sz="1400" b="1" dirty="0"/>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31690" y="189447"/>
            <a:ext cx="1083710" cy="403670"/>
          </a:xfrm>
          <a:prstGeom prst="rect">
            <a:avLst/>
          </a:prstGeom>
        </p:spPr>
      </p:pic>
      <p:pic>
        <p:nvPicPr>
          <p:cNvPr id="4" name="Picture 3">
            <a:extLst>
              <a:ext uri="{FF2B5EF4-FFF2-40B4-BE49-F238E27FC236}">
                <a16:creationId xmlns:a16="http://schemas.microsoft.com/office/drawing/2014/main" id="{1D33DA94-7361-43EF-902E-EDC27A7E5E97}"/>
              </a:ext>
            </a:extLst>
          </p:cNvPr>
          <p:cNvPicPr>
            <a:picLocks noChangeAspect="1"/>
          </p:cNvPicPr>
          <p:nvPr/>
        </p:nvPicPr>
        <p:blipFill>
          <a:blip r:embed="rId6"/>
          <a:stretch>
            <a:fillRect/>
          </a:stretch>
        </p:blipFill>
        <p:spPr>
          <a:xfrm>
            <a:off x="6063094" y="1038228"/>
            <a:ext cx="3038491" cy="3462858"/>
          </a:xfrm>
          <a:prstGeom prst="rect">
            <a:avLst/>
          </a:prstGeom>
        </p:spPr>
      </p:pic>
    </p:spTree>
    <p:extLst>
      <p:ext uri="{BB962C8B-B14F-4D97-AF65-F5344CB8AC3E}">
        <p14:creationId xmlns:p14="http://schemas.microsoft.com/office/powerpoint/2010/main" val="27646193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NHSP ppt bits 1-3.jpg"/>
          <p:cNvPicPr>
            <a:picLocks noChangeAspect="1"/>
          </p:cNvPicPr>
          <p:nvPr/>
        </p:nvPicPr>
        <p:blipFill rotWithShape="1">
          <a:blip r:embed="rId3">
            <a:extLst>
              <a:ext uri="{28A0092B-C50C-407E-A947-70E740481C1C}">
                <a14:useLocalDpi xmlns:a14="http://schemas.microsoft.com/office/drawing/2010/main" val="0"/>
              </a:ext>
            </a:extLst>
          </a:blip>
          <a:srcRect t="-19756" b="36967"/>
          <a:stretch/>
        </p:blipFill>
        <p:spPr>
          <a:xfrm>
            <a:off x="5228502" y="4623792"/>
            <a:ext cx="3917781" cy="519522"/>
          </a:xfrm>
          <a:prstGeom prst="rect">
            <a:avLst/>
          </a:prstGeom>
        </p:spPr>
      </p:pic>
      <p:pic>
        <p:nvPicPr>
          <p:cNvPr id="5" name="Picture 4" descr="NHSP ppt bits 1-1.jpg"/>
          <p:cNvPicPr>
            <a:picLocks noChangeAspect="1"/>
          </p:cNvPicPr>
          <p:nvPr/>
        </p:nvPicPr>
        <p:blipFill rotWithShape="1">
          <a:blip r:embed="rId4">
            <a:alphaModFix amt="38000"/>
            <a:extLst>
              <a:ext uri="{28A0092B-C50C-407E-A947-70E740481C1C}">
                <a14:useLocalDpi xmlns:a14="http://schemas.microsoft.com/office/drawing/2010/main" val="0"/>
              </a:ext>
            </a:extLst>
          </a:blip>
          <a:srcRect l="10878" t="19184"/>
          <a:stretch/>
        </p:blipFill>
        <p:spPr>
          <a:xfrm>
            <a:off x="0" y="-7327"/>
            <a:ext cx="4727990" cy="769014"/>
          </a:xfrm>
          <a:prstGeom prst="rect">
            <a:avLst/>
          </a:prstGeom>
        </p:spPr>
      </p:pic>
      <p:sp>
        <p:nvSpPr>
          <p:cNvPr id="2" name="Title 1"/>
          <p:cNvSpPr>
            <a:spLocks noGrp="1"/>
          </p:cNvSpPr>
          <p:nvPr>
            <p:ph type="title"/>
          </p:nvPr>
        </p:nvSpPr>
        <p:spPr>
          <a:xfrm>
            <a:off x="290148" y="314983"/>
            <a:ext cx="8674619" cy="379362"/>
          </a:xfrm>
        </p:spPr>
        <p:txBody>
          <a:bodyPr>
            <a:noAutofit/>
          </a:bodyPr>
          <a:lstStyle/>
          <a:p>
            <a:r>
              <a:rPr lang="en-US" sz="2400" b="1" dirty="0"/>
              <a:t>Reforming social care</a:t>
            </a:r>
            <a:endParaRPr lang="en-US" sz="2400" b="1" dirty="0">
              <a:solidFill>
                <a:srgbClr val="FF0000"/>
              </a:solidFill>
            </a:endParaRPr>
          </a:p>
        </p:txBody>
      </p:sp>
      <p:cxnSp>
        <p:nvCxnSpPr>
          <p:cNvPr id="7" name="Straight Connector 6"/>
          <p:cNvCxnSpPr/>
          <p:nvPr/>
        </p:nvCxnSpPr>
        <p:spPr>
          <a:xfrm>
            <a:off x="228600" y="760302"/>
            <a:ext cx="8686800" cy="1191"/>
          </a:xfrm>
          <a:prstGeom prst="line">
            <a:avLst/>
          </a:prstGeom>
          <a:ln w="12700"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Content Placeholder 2"/>
          <p:cNvSpPr>
            <a:spLocks noGrp="1"/>
          </p:cNvSpPr>
          <p:nvPr>
            <p:ph idx="1"/>
          </p:nvPr>
        </p:nvSpPr>
        <p:spPr>
          <a:xfrm>
            <a:off x="228600" y="1016655"/>
            <a:ext cx="5792932" cy="3680309"/>
          </a:xfrm>
        </p:spPr>
        <p:txBody>
          <a:bodyPr>
            <a:noAutofit/>
          </a:bodyPr>
          <a:lstStyle/>
          <a:p>
            <a:pPr>
              <a:buFont typeface="Arial"/>
              <a:buChar char="•"/>
            </a:pPr>
            <a:r>
              <a:rPr lang="en-US" sz="1600" b="1" dirty="0"/>
              <a:t>Multi faceted:</a:t>
            </a:r>
          </a:p>
          <a:p>
            <a:pPr lvl="1"/>
            <a:r>
              <a:rPr lang="en-US" sz="1400" dirty="0"/>
              <a:t>Personal financial contribution</a:t>
            </a:r>
          </a:p>
          <a:p>
            <a:pPr lvl="1"/>
            <a:r>
              <a:rPr lang="en-US" sz="1400" dirty="0"/>
              <a:t>Workforce</a:t>
            </a:r>
          </a:p>
          <a:p>
            <a:pPr lvl="1"/>
            <a:r>
              <a:rPr lang="en-US" sz="1400" dirty="0"/>
              <a:t>Eligibility criteria and service provision / take up</a:t>
            </a:r>
          </a:p>
          <a:p>
            <a:pPr lvl="1"/>
            <a:r>
              <a:rPr lang="en-US" sz="1400" dirty="0"/>
              <a:t>Local authority funding</a:t>
            </a:r>
          </a:p>
          <a:p>
            <a:pPr lvl="1"/>
            <a:r>
              <a:rPr lang="en-US" sz="1400" dirty="0"/>
              <a:t>Provider market place</a:t>
            </a:r>
          </a:p>
          <a:p>
            <a:pPr marL="0" indent="0">
              <a:buNone/>
            </a:pPr>
            <a:endParaRPr lang="en-US" sz="1600" dirty="0"/>
          </a:p>
          <a:p>
            <a:r>
              <a:rPr lang="en-US" sz="1600" dirty="0"/>
              <a:t>The </a:t>
            </a:r>
            <a:r>
              <a:rPr lang="en-US" sz="1600" b="1" dirty="0"/>
              <a:t>third rail of British politics</a:t>
            </a:r>
            <a:r>
              <a:rPr lang="en-US" sz="1600" dirty="0"/>
              <a:t>:</a:t>
            </a:r>
          </a:p>
          <a:p>
            <a:pPr lvl="1"/>
            <a:r>
              <a:rPr lang="en-US" sz="1400" dirty="0"/>
              <a:t>Burnham’s Death Tax</a:t>
            </a:r>
          </a:p>
          <a:p>
            <a:pPr lvl="1"/>
            <a:r>
              <a:rPr lang="en-US" sz="1400" dirty="0"/>
              <a:t>May’s Dementia Tax</a:t>
            </a:r>
          </a:p>
          <a:p>
            <a:pPr lvl="1"/>
            <a:endParaRPr lang="en-US" sz="1200" b="1" dirty="0"/>
          </a:p>
          <a:p>
            <a:r>
              <a:rPr lang="en-US" sz="1600" dirty="0"/>
              <a:t>The </a:t>
            </a:r>
            <a:r>
              <a:rPr lang="en-US" sz="1600" b="1" dirty="0"/>
              <a:t>complexity</a:t>
            </a:r>
            <a:r>
              <a:rPr lang="en-US" sz="1600" dirty="0"/>
              <a:t> of addressing all that needs to be addressed</a:t>
            </a:r>
          </a:p>
          <a:p>
            <a:endParaRPr lang="en-US" sz="1600" dirty="0"/>
          </a:p>
          <a:p>
            <a:r>
              <a:rPr lang="en-US" sz="1600" dirty="0"/>
              <a:t>The </a:t>
            </a:r>
            <a:r>
              <a:rPr lang="en-US" sz="1600" b="1" dirty="0"/>
              <a:t>costs</a:t>
            </a:r>
            <a:r>
              <a:rPr lang="en-US" sz="1600" dirty="0"/>
              <a:t> involved given the pressures on public finances</a:t>
            </a:r>
          </a:p>
          <a:p>
            <a:endParaRPr lang="en-US" sz="1600" dirty="0"/>
          </a:p>
          <a:p>
            <a:r>
              <a:rPr lang="en-US" sz="1600" dirty="0"/>
              <a:t>PM and Chancellor misalignment? Role of new </a:t>
            </a:r>
            <a:r>
              <a:rPr lang="en-US" sz="1600" dirty="0" err="1"/>
              <a:t>SoS</a:t>
            </a:r>
            <a:r>
              <a:rPr lang="en-US" sz="1600" dirty="0"/>
              <a:t>?</a:t>
            </a: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31690" y="189447"/>
            <a:ext cx="1083710" cy="403670"/>
          </a:xfrm>
          <a:prstGeom prst="rect">
            <a:avLst/>
          </a:prstGeom>
        </p:spPr>
      </p:pic>
      <p:pic>
        <p:nvPicPr>
          <p:cNvPr id="6" name="Picture 5">
            <a:extLst>
              <a:ext uri="{FF2B5EF4-FFF2-40B4-BE49-F238E27FC236}">
                <a16:creationId xmlns:a16="http://schemas.microsoft.com/office/drawing/2014/main" id="{88F9D142-E182-4C27-93C0-A5B2C9852D30}"/>
              </a:ext>
            </a:extLst>
          </p:cNvPr>
          <p:cNvPicPr>
            <a:picLocks noChangeAspect="1"/>
          </p:cNvPicPr>
          <p:nvPr/>
        </p:nvPicPr>
        <p:blipFill>
          <a:blip r:embed="rId6"/>
          <a:stretch>
            <a:fillRect/>
          </a:stretch>
        </p:blipFill>
        <p:spPr>
          <a:xfrm>
            <a:off x="6385213" y="805005"/>
            <a:ext cx="2432038" cy="1908706"/>
          </a:xfrm>
          <a:custGeom>
            <a:avLst/>
            <a:gdLst>
              <a:gd name="connsiteX0" fmla="*/ 0 w 2432038"/>
              <a:gd name="connsiteY0" fmla="*/ 0 h 1908706"/>
              <a:gd name="connsiteX1" fmla="*/ 437767 w 2432038"/>
              <a:gd name="connsiteY1" fmla="*/ 0 h 1908706"/>
              <a:gd name="connsiteX2" fmla="*/ 948495 w 2432038"/>
              <a:gd name="connsiteY2" fmla="*/ 0 h 1908706"/>
              <a:gd name="connsiteX3" fmla="*/ 1410582 w 2432038"/>
              <a:gd name="connsiteY3" fmla="*/ 0 h 1908706"/>
              <a:gd name="connsiteX4" fmla="*/ 1848349 w 2432038"/>
              <a:gd name="connsiteY4" fmla="*/ 0 h 1908706"/>
              <a:gd name="connsiteX5" fmla="*/ 2432038 w 2432038"/>
              <a:gd name="connsiteY5" fmla="*/ 0 h 1908706"/>
              <a:gd name="connsiteX6" fmla="*/ 2432038 w 2432038"/>
              <a:gd name="connsiteY6" fmla="*/ 477177 h 1908706"/>
              <a:gd name="connsiteX7" fmla="*/ 2432038 w 2432038"/>
              <a:gd name="connsiteY7" fmla="*/ 954353 h 1908706"/>
              <a:gd name="connsiteX8" fmla="*/ 2432038 w 2432038"/>
              <a:gd name="connsiteY8" fmla="*/ 1393355 h 1908706"/>
              <a:gd name="connsiteX9" fmla="*/ 2432038 w 2432038"/>
              <a:gd name="connsiteY9" fmla="*/ 1908706 h 1908706"/>
              <a:gd name="connsiteX10" fmla="*/ 1994271 w 2432038"/>
              <a:gd name="connsiteY10" fmla="*/ 1908706 h 1908706"/>
              <a:gd name="connsiteX11" fmla="*/ 1580825 w 2432038"/>
              <a:gd name="connsiteY11" fmla="*/ 1908706 h 1908706"/>
              <a:gd name="connsiteX12" fmla="*/ 1070097 w 2432038"/>
              <a:gd name="connsiteY12" fmla="*/ 1908706 h 1908706"/>
              <a:gd name="connsiteX13" fmla="*/ 632330 w 2432038"/>
              <a:gd name="connsiteY13" fmla="*/ 1908706 h 1908706"/>
              <a:gd name="connsiteX14" fmla="*/ 0 w 2432038"/>
              <a:gd name="connsiteY14" fmla="*/ 1908706 h 1908706"/>
              <a:gd name="connsiteX15" fmla="*/ 0 w 2432038"/>
              <a:gd name="connsiteY15" fmla="*/ 1393355 h 1908706"/>
              <a:gd name="connsiteX16" fmla="*/ 0 w 2432038"/>
              <a:gd name="connsiteY16" fmla="*/ 954353 h 1908706"/>
              <a:gd name="connsiteX17" fmla="*/ 0 w 2432038"/>
              <a:gd name="connsiteY17" fmla="*/ 458089 h 1908706"/>
              <a:gd name="connsiteX18" fmla="*/ 0 w 2432038"/>
              <a:gd name="connsiteY18" fmla="*/ 0 h 1908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2038" h="1908706" fill="none" extrusionOk="0">
                <a:moveTo>
                  <a:pt x="0" y="0"/>
                </a:moveTo>
                <a:cubicBezTo>
                  <a:pt x="123285" y="-2980"/>
                  <a:pt x="280782" y="52346"/>
                  <a:pt x="437767" y="0"/>
                </a:cubicBezTo>
                <a:cubicBezTo>
                  <a:pt x="594752" y="-52346"/>
                  <a:pt x="750426" y="41914"/>
                  <a:pt x="948495" y="0"/>
                </a:cubicBezTo>
                <a:cubicBezTo>
                  <a:pt x="1146564" y="-41914"/>
                  <a:pt x="1262777" y="4542"/>
                  <a:pt x="1410582" y="0"/>
                </a:cubicBezTo>
                <a:cubicBezTo>
                  <a:pt x="1558387" y="-4542"/>
                  <a:pt x="1700345" y="13586"/>
                  <a:pt x="1848349" y="0"/>
                </a:cubicBezTo>
                <a:cubicBezTo>
                  <a:pt x="1996353" y="-13586"/>
                  <a:pt x="2244030" y="69740"/>
                  <a:pt x="2432038" y="0"/>
                </a:cubicBezTo>
                <a:cubicBezTo>
                  <a:pt x="2432890" y="106924"/>
                  <a:pt x="2388139" y="380736"/>
                  <a:pt x="2432038" y="477177"/>
                </a:cubicBezTo>
                <a:cubicBezTo>
                  <a:pt x="2475937" y="573618"/>
                  <a:pt x="2406320" y="846528"/>
                  <a:pt x="2432038" y="954353"/>
                </a:cubicBezTo>
                <a:cubicBezTo>
                  <a:pt x="2457756" y="1062178"/>
                  <a:pt x="2388197" y="1191811"/>
                  <a:pt x="2432038" y="1393355"/>
                </a:cubicBezTo>
                <a:cubicBezTo>
                  <a:pt x="2475879" y="1594899"/>
                  <a:pt x="2387735" y="1667449"/>
                  <a:pt x="2432038" y="1908706"/>
                </a:cubicBezTo>
                <a:cubicBezTo>
                  <a:pt x="2253866" y="1931078"/>
                  <a:pt x="2133138" y="1878837"/>
                  <a:pt x="1994271" y="1908706"/>
                </a:cubicBezTo>
                <a:cubicBezTo>
                  <a:pt x="1855404" y="1938575"/>
                  <a:pt x="1745082" y="1861410"/>
                  <a:pt x="1580825" y="1908706"/>
                </a:cubicBezTo>
                <a:cubicBezTo>
                  <a:pt x="1416568" y="1956002"/>
                  <a:pt x="1301634" y="1881900"/>
                  <a:pt x="1070097" y="1908706"/>
                </a:cubicBezTo>
                <a:cubicBezTo>
                  <a:pt x="838560" y="1935512"/>
                  <a:pt x="794015" y="1905274"/>
                  <a:pt x="632330" y="1908706"/>
                </a:cubicBezTo>
                <a:cubicBezTo>
                  <a:pt x="470645" y="1912138"/>
                  <a:pt x="239045" y="1839967"/>
                  <a:pt x="0" y="1908706"/>
                </a:cubicBezTo>
                <a:cubicBezTo>
                  <a:pt x="-45759" y="1669424"/>
                  <a:pt x="55162" y="1552347"/>
                  <a:pt x="0" y="1393355"/>
                </a:cubicBezTo>
                <a:cubicBezTo>
                  <a:pt x="-55162" y="1234363"/>
                  <a:pt x="12729" y="1075910"/>
                  <a:pt x="0" y="954353"/>
                </a:cubicBezTo>
                <a:cubicBezTo>
                  <a:pt x="-12729" y="832796"/>
                  <a:pt x="16504" y="642148"/>
                  <a:pt x="0" y="458089"/>
                </a:cubicBezTo>
                <a:cubicBezTo>
                  <a:pt x="-16504" y="274030"/>
                  <a:pt x="46553" y="123154"/>
                  <a:pt x="0" y="0"/>
                </a:cubicBezTo>
                <a:close/>
              </a:path>
              <a:path w="2432038" h="1908706" stroke="0" extrusionOk="0">
                <a:moveTo>
                  <a:pt x="0" y="0"/>
                </a:moveTo>
                <a:cubicBezTo>
                  <a:pt x="197162" y="-49498"/>
                  <a:pt x="244290" y="40046"/>
                  <a:pt x="462087" y="0"/>
                </a:cubicBezTo>
                <a:cubicBezTo>
                  <a:pt x="679884" y="-40046"/>
                  <a:pt x="682563" y="45313"/>
                  <a:pt x="875534" y="0"/>
                </a:cubicBezTo>
                <a:cubicBezTo>
                  <a:pt x="1068505" y="-45313"/>
                  <a:pt x="1183604" y="16655"/>
                  <a:pt x="1410582" y="0"/>
                </a:cubicBezTo>
                <a:cubicBezTo>
                  <a:pt x="1637560" y="-16655"/>
                  <a:pt x="1702379" y="43329"/>
                  <a:pt x="1872669" y="0"/>
                </a:cubicBezTo>
                <a:cubicBezTo>
                  <a:pt x="2042959" y="-43329"/>
                  <a:pt x="2227867" y="16170"/>
                  <a:pt x="2432038" y="0"/>
                </a:cubicBezTo>
                <a:cubicBezTo>
                  <a:pt x="2482808" y="203850"/>
                  <a:pt x="2408477" y="276271"/>
                  <a:pt x="2432038" y="515351"/>
                </a:cubicBezTo>
                <a:cubicBezTo>
                  <a:pt x="2455599" y="754431"/>
                  <a:pt x="2424648" y="884263"/>
                  <a:pt x="2432038" y="992527"/>
                </a:cubicBezTo>
                <a:cubicBezTo>
                  <a:pt x="2439428" y="1100791"/>
                  <a:pt x="2406221" y="1278894"/>
                  <a:pt x="2432038" y="1469704"/>
                </a:cubicBezTo>
                <a:cubicBezTo>
                  <a:pt x="2457855" y="1660514"/>
                  <a:pt x="2394918" y="1800711"/>
                  <a:pt x="2432038" y="1908706"/>
                </a:cubicBezTo>
                <a:cubicBezTo>
                  <a:pt x="2278750" y="1937403"/>
                  <a:pt x="2170760" y="1868149"/>
                  <a:pt x="1994271" y="1908706"/>
                </a:cubicBezTo>
                <a:cubicBezTo>
                  <a:pt x="1817782" y="1949263"/>
                  <a:pt x="1625126" y="1867997"/>
                  <a:pt x="1507864" y="1908706"/>
                </a:cubicBezTo>
                <a:cubicBezTo>
                  <a:pt x="1390602" y="1949415"/>
                  <a:pt x="1195825" y="1904580"/>
                  <a:pt x="1045776" y="1908706"/>
                </a:cubicBezTo>
                <a:cubicBezTo>
                  <a:pt x="895727" y="1912832"/>
                  <a:pt x="644827" y="1893650"/>
                  <a:pt x="510728" y="1908706"/>
                </a:cubicBezTo>
                <a:cubicBezTo>
                  <a:pt x="376629" y="1923762"/>
                  <a:pt x="122227" y="1903011"/>
                  <a:pt x="0" y="1908706"/>
                </a:cubicBezTo>
                <a:cubicBezTo>
                  <a:pt x="-19451" y="1779783"/>
                  <a:pt x="51561" y="1620068"/>
                  <a:pt x="0" y="1469704"/>
                </a:cubicBezTo>
                <a:cubicBezTo>
                  <a:pt x="-51561" y="1319340"/>
                  <a:pt x="17796" y="1128916"/>
                  <a:pt x="0" y="992527"/>
                </a:cubicBezTo>
                <a:cubicBezTo>
                  <a:pt x="-17796" y="856138"/>
                  <a:pt x="32367" y="675672"/>
                  <a:pt x="0" y="534438"/>
                </a:cubicBezTo>
                <a:cubicBezTo>
                  <a:pt x="-32367" y="393204"/>
                  <a:pt x="4172" y="210367"/>
                  <a:pt x="0" y="0"/>
                </a:cubicBezTo>
                <a:close/>
              </a:path>
            </a:pathLst>
          </a:custGeom>
          <a:ln w="31750">
            <a:solidFill>
              <a:schemeClr val="tx1"/>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pic>
      <p:pic>
        <p:nvPicPr>
          <p:cNvPr id="12" name="Picture 11">
            <a:extLst>
              <a:ext uri="{FF2B5EF4-FFF2-40B4-BE49-F238E27FC236}">
                <a16:creationId xmlns:a16="http://schemas.microsoft.com/office/drawing/2014/main" id="{C1392902-F6E9-41D0-9394-A3D11D0A0ABC}"/>
              </a:ext>
            </a:extLst>
          </p:cNvPr>
          <p:cNvPicPr>
            <a:picLocks noChangeAspect="1"/>
          </p:cNvPicPr>
          <p:nvPr/>
        </p:nvPicPr>
        <p:blipFill>
          <a:blip r:embed="rId7"/>
          <a:stretch>
            <a:fillRect/>
          </a:stretch>
        </p:blipFill>
        <p:spPr>
          <a:xfrm>
            <a:off x="6385213" y="2820681"/>
            <a:ext cx="2432039" cy="1994660"/>
          </a:xfrm>
          <a:custGeom>
            <a:avLst/>
            <a:gdLst>
              <a:gd name="connsiteX0" fmla="*/ 0 w 2432039"/>
              <a:gd name="connsiteY0" fmla="*/ 0 h 1994660"/>
              <a:gd name="connsiteX1" fmla="*/ 437767 w 2432039"/>
              <a:gd name="connsiteY1" fmla="*/ 0 h 1994660"/>
              <a:gd name="connsiteX2" fmla="*/ 948495 w 2432039"/>
              <a:gd name="connsiteY2" fmla="*/ 0 h 1994660"/>
              <a:gd name="connsiteX3" fmla="*/ 1410583 w 2432039"/>
              <a:gd name="connsiteY3" fmla="*/ 0 h 1994660"/>
              <a:gd name="connsiteX4" fmla="*/ 1848350 w 2432039"/>
              <a:gd name="connsiteY4" fmla="*/ 0 h 1994660"/>
              <a:gd name="connsiteX5" fmla="*/ 2432039 w 2432039"/>
              <a:gd name="connsiteY5" fmla="*/ 0 h 1994660"/>
              <a:gd name="connsiteX6" fmla="*/ 2432039 w 2432039"/>
              <a:gd name="connsiteY6" fmla="*/ 498665 h 1994660"/>
              <a:gd name="connsiteX7" fmla="*/ 2432039 w 2432039"/>
              <a:gd name="connsiteY7" fmla="*/ 997330 h 1994660"/>
              <a:gd name="connsiteX8" fmla="*/ 2432039 w 2432039"/>
              <a:gd name="connsiteY8" fmla="*/ 1456102 h 1994660"/>
              <a:gd name="connsiteX9" fmla="*/ 2432039 w 2432039"/>
              <a:gd name="connsiteY9" fmla="*/ 1994660 h 1994660"/>
              <a:gd name="connsiteX10" fmla="*/ 1994272 w 2432039"/>
              <a:gd name="connsiteY10" fmla="*/ 1994660 h 1994660"/>
              <a:gd name="connsiteX11" fmla="*/ 1580825 w 2432039"/>
              <a:gd name="connsiteY11" fmla="*/ 1994660 h 1994660"/>
              <a:gd name="connsiteX12" fmla="*/ 1070097 w 2432039"/>
              <a:gd name="connsiteY12" fmla="*/ 1994660 h 1994660"/>
              <a:gd name="connsiteX13" fmla="*/ 632330 w 2432039"/>
              <a:gd name="connsiteY13" fmla="*/ 1994660 h 1994660"/>
              <a:gd name="connsiteX14" fmla="*/ 0 w 2432039"/>
              <a:gd name="connsiteY14" fmla="*/ 1994660 h 1994660"/>
              <a:gd name="connsiteX15" fmla="*/ 0 w 2432039"/>
              <a:gd name="connsiteY15" fmla="*/ 1456102 h 1994660"/>
              <a:gd name="connsiteX16" fmla="*/ 0 w 2432039"/>
              <a:gd name="connsiteY16" fmla="*/ 997330 h 1994660"/>
              <a:gd name="connsiteX17" fmla="*/ 0 w 2432039"/>
              <a:gd name="connsiteY17" fmla="*/ 478718 h 1994660"/>
              <a:gd name="connsiteX18" fmla="*/ 0 w 2432039"/>
              <a:gd name="connsiteY18" fmla="*/ 0 h 19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2039" h="1994660" fill="none" extrusionOk="0">
                <a:moveTo>
                  <a:pt x="0" y="0"/>
                </a:moveTo>
                <a:cubicBezTo>
                  <a:pt x="123285" y="-2980"/>
                  <a:pt x="280782" y="52346"/>
                  <a:pt x="437767" y="0"/>
                </a:cubicBezTo>
                <a:cubicBezTo>
                  <a:pt x="594752" y="-52346"/>
                  <a:pt x="750426" y="41914"/>
                  <a:pt x="948495" y="0"/>
                </a:cubicBezTo>
                <a:cubicBezTo>
                  <a:pt x="1146564" y="-41914"/>
                  <a:pt x="1261880" y="3995"/>
                  <a:pt x="1410583" y="0"/>
                </a:cubicBezTo>
                <a:cubicBezTo>
                  <a:pt x="1559286" y="-3995"/>
                  <a:pt x="1700346" y="13586"/>
                  <a:pt x="1848350" y="0"/>
                </a:cubicBezTo>
                <a:cubicBezTo>
                  <a:pt x="1996354" y="-13586"/>
                  <a:pt x="2244031" y="69740"/>
                  <a:pt x="2432039" y="0"/>
                </a:cubicBezTo>
                <a:cubicBezTo>
                  <a:pt x="2474566" y="158996"/>
                  <a:pt x="2393001" y="347900"/>
                  <a:pt x="2432039" y="498665"/>
                </a:cubicBezTo>
                <a:cubicBezTo>
                  <a:pt x="2471077" y="649430"/>
                  <a:pt x="2424923" y="800181"/>
                  <a:pt x="2432039" y="997330"/>
                </a:cubicBezTo>
                <a:cubicBezTo>
                  <a:pt x="2439155" y="1194479"/>
                  <a:pt x="2384995" y="1255472"/>
                  <a:pt x="2432039" y="1456102"/>
                </a:cubicBezTo>
                <a:cubicBezTo>
                  <a:pt x="2479083" y="1656732"/>
                  <a:pt x="2375828" y="1863950"/>
                  <a:pt x="2432039" y="1994660"/>
                </a:cubicBezTo>
                <a:cubicBezTo>
                  <a:pt x="2253867" y="2017032"/>
                  <a:pt x="2133139" y="1964791"/>
                  <a:pt x="1994272" y="1994660"/>
                </a:cubicBezTo>
                <a:cubicBezTo>
                  <a:pt x="1855405" y="2024529"/>
                  <a:pt x="1750106" y="1955973"/>
                  <a:pt x="1580825" y="1994660"/>
                </a:cubicBezTo>
                <a:cubicBezTo>
                  <a:pt x="1411544" y="2033347"/>
                  <a:pt x="1301634" y="1967854"/>
                  <a:pt x="1070097" y="1994660"/>
                </a:cubicBezTo>
                <a:cubicBezTo>
                  <a:pt x="838560" y="2021466"/>
                  <a:pt x="794015" y="1991228"/>
                  <a:pt x="632330" y="1994660"/>
                </a:cubicBezTo>
                <a:cubicBezTo>
                  <a:pt x="470645" y="1998092"/>
                  <a:pt x="239045" y="1925921"/>
                  <a:pt x="0" y="1994660"/>
                </a:cubicBezTo>
                <a:cubicBezTo>
                  <a:pt x="-41193" y="1733411"/>
                  <a:pt x="12882" y="1666557"/>
                  <a:pt x="0" y="1456102"/>
                </a:cubicBezTo>
                <a:cubicBezTo>
                  <a:pt x="-12882" y="1245647"/>
                  <a:pt x="15769" y="1184767"/>
                  <a:pt x="0" y="997330"/>
                </a:cubicBezTo>
                <a:cubicBezTo>
                  <a:pt x="-15769" y="809893"/>
                  <a:pt x="30285" y="601385"/>
                  <a:pt x="0" y="478718"/>
                </a:cubicBezTo>
                <a:cubicBezTo>
                  <a:pt x="-30285" y="356051"/>
                  <a:pt x="53682" y="161146"/>
                  <a:pt x="0" y="0"/>
                </a:cubicBezTo>
                <a:close/>
              </a:path>
              <a:path w="2432039" h="1994660" stroke="0" extrusionOk="0">
                <a:moveTo>
                  <a:pt x="0" y="0"/>
                </a:moveTo>
                <a:cubicBezTo>
                  <a:pt x="197162" y="-49498"/>
                  <a:pt x="244290" y="40046"/>
                  <a:pt x="462087" y="0"/>
                </a:cubicBezTo>
                <a:cubicBezTo>
                  <a:pt x="679884" y="-40046"/>
                  <a:pt x="682563" y="45313"/>
                  <a:pt x="875534" y="0"/>
                </a:cubicBezTo>
                <a:cubicBezTo>
                  <a:pt x="1068505" y="-45313"/>
                  <a:pt x="1180743" y="10310"/>
                  <a:pt x="1410583" y="0"/>
                </a:cubicBezTo>
                <a:cubicBezTo>
                  <a:pt x="1640423" y="-10310"/>
                  <a:pt x="1702380" y="43329"/>
                  <a:pt x="1872670" y="0"/>
                </a:cubicBezTo>
                <a:cubicBezTo>
                  <a:pt x="2042960" y="-43329"/>
                  <a:pt x="2227868" y="16170"/>
                  <a:pt x="2432039" y="0"/>
                </a:cubicBezTo>
                <a:cubicBezTo>
                  <a:pt x="2478136" y="249715"/>
                  <a:pt x="2431251" y="284752"/>
                  <a:pt x="2432039" y="538558"/>
                </a:cubicBezTo>
                <a:cubicBezTo>
                  <a:pt x="2432827" y="792364"/>
                  <a:pt x="2428437" y="898298"/>
                  <a:pt x="2432039" y="1037223"/>
                </a:cubicBezTo>
                <a:cubicBezTo>
                  <a:pt x="2435641" y="1176149"/>
                  <a:pt x="2404657" y="1418671"/>
                  <a:pt x="2432039" y="1535888"/>
                </a:cubicBezTo>
                <a:cubicBezTo>
                  <a:pt x="2459421" y="1653106"/>
                  <a:pt x="2420543" y="1873784"/>
                  <a:pt x="2432039" y="1994660"/>
                </a:cubicBezTo>
                <a:cubicBezTo>
                  <a:pt x="2278751" y="2023357"/>
                  <a:pt x="2170761" y="1954103"/>
                  <a:pt x="1994272" y="1994660"/>
                </a:cubicBezTo>
                <a:cubicBezTo>
                  <a:pt x="1817783" y="2035217"/>
                  <a:pt x="1626285" y="1957277"/>
                  <a:pt x="1507864" y="1994660"/>
                </a:cubicBezTo>
                <a:cubicBezTo>
                  <a:pt x="1389443" y="2032043"/>
                  <a:pt x="1192210" y="1984633"/>
                  <a:pt x="1045777" y="1994660"/>
                </a:cubicBezTo>
                <a:cubicBezTo>
                  <a:pt x="899344" y="2004687"/>
                  <a:pt x="647776" y="1981881"/>
                  <a:pt x="510728" y="1994660"/>
                </a:cubicBezTo>
                <a:cubicBezTo>
                  <a:pt x="373680" y="2007439"/>
                  <a:pt x="122227" y="1988965"/>
                  <a:pt x="0" y="1994660"/>
                </a:cubicBezTo>
                <a:cubicBezTo>
                  <a:pt x="-23753" y="1859369"/>
                  <a:pt x="12541" y="1635036"/>
                  <a:pt x="0" y="1535888"/>
                </a:cubicBezTo>
                <a:cubicBezTo>
                  <a:pt x="-12541" y="1436740"/>
                  <a:pt x="36" y="1240236"/>
                  <a:pt x="0" y="1037223"/>
                </a:cubicBezTo>
                <a:cubicBezTo>
                  <a:pt x="-36" y="834210"/>
                  <a:pt x="50504" y="700574"/>
                  <a:pt x="0" y="558505"/>
                </a:cubicBezTo>
                <a:cubicBezTo>
                  <a:pt x="-50504" y="416436"/>
                  <a:pt x="5344" y="156934"/>
                  <a:pt x="0" y="0"/>
                </a:cubicBezTo>
                <a:close/>
              </a:path>
            </a:pathLst>
          </a:custGeom>
          <a:ln w="31750">
            <a:solidFill>
              <a:schemeClr val="tx1"/>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pic>
    </p:spTree>
    <p:extLst>
      <p:ext uri="{BB962C8B-B14F-4D97-AF65-F5344CB8AC3E}">
        <p14:creationId xmlns:p14="http://schemas.microsoft.com/office/powerpoint/2010/main" val="2259057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he 5 Things You Need To Include In A Risk Assessment">
            <a:extLst>
              <a:ext uri="{FF2B5EF4-FFF2-40B4-BE49-F238E27FC236}">
                <a16:creationId xmlns:a16="http://schemas.microsoft.com/office/drawing/2014/main" id="{EDA08379-F7DA-4B42-B7A4-67A16A0FD4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555" y="1307365"/>
            <a:ext cx="3121628" cy="30257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NHSP ppt bits 1-3.jpg"/>
          <p:cNvPicPr>
            <a:picLocks noChangeAspect="1"/>
          </p:cNvPicPr>
          <p:nvPr/>
        </p:nvPicPr>
        <p:blipFill rotWithShape="1">
          <a:blip r:embed="rId4">
            <a:extLst>
              <a:ext uri="{28A0092B-C50C-407E-A947-70E740481C1C}">
                <a14:useLocalDpi xmlns:a14="http://schemas.microsoft.com/office/drawing/2010/main" val="0"/>
              </a:ext>
            </a:extLst>
          </a:blip>
          <a:srcRect t="-19756" b="36967"/>
          <a:stretch/>
        </p:blipFill>
        <p:spPr>
          <a:xfrm>
            <a:off x="5228502" y="4623792"/>
            <a:ext cx="3917781" cy="519522"/>
          </a:xfrm>
          <a:prstGeom prst="rect">
            <a:avLst/>
          </a:prstGeom>
        </p:spPr>
      </p:pic>
      <p:pic>
        <p:nvPicPr>
          <p:cNvPr id="5" name="Picture 4" descr="NHSP ppt bits 1-1.jpg"/>
          <p:cNvPicPr>
            <a:picLocks noChangeAspect="1"/>
          </p:cNvPicPr>
          <p:nvPr/>
        </p:nvPicPr>
        <p:blipFill rotWithShape="1">
          <a:blip r:embed="rId5">
            <a:alphaModFix amt="38000"/>
            <a:extLst>
              <a:ext uri="{28A0092B-C50C-407E-A947-70E740481C1C}">
                <a14:useLocalDpi xmlns:a14="http://schemas.microsoft.com/office/drawing/2010/main" val="0"/>
              </a:ext>
            </a:extLst>
          </a:blip>
          <a:srcRect l="10878" t="19184"/>
          <a:stretch/>
        </p:blipFill>
        <p:spPr>
          <a:xfrm>
            <a:off x="0" y="-7327"/>
            <a:ext cx="4727990" cy="769014"/>
          </a:xfrm>
          <a:prstGeom prst="rect">
            <a:avLst/>
          </a:prstGeom>
        </p:spPr>
      </p:pic>
      <p:sp>
        <p:nvSpPr>
          <p:cNvPr id="2" name="Title 1"/>
          <p:cNvSpPr>
            <a:spLocks noGrp="1"/>
          </p:cNvSpPr>
          <p:nvPr>
            <p:ph type="title"/>
          </p:nvPr>
        </p:nvSpPr>
        <p:spPr>
          <a:xfrm>
            <a:off x="240781" y="326815"/>
            <a:ext cx="8674619" cy="379362"/>
          </a:xfrm>
        </p:spPr>
        <p:txBody>
          <a:bodyPr>
            <a:noAutofit/>
          </a:bodyPr>
          <a:lstStyle/>
          <a:p>
            <a:r>
              <a:rPr lang="en-US" sz="2400" b="1" dirty="0"/>
              <a:t>Risks abound...</a:t>
            </a:r>
            <a:br>
              <a:rPr lang="en-US" sz="2400" b="1" dirty="0"/>
            </a:br>
            <a:endParaRPr lang="en-US" sz="2400" b="1" dirty="0">
              <a:solidFill>
                <a:srgbClr val="FF0000"/>
              </a:solidFill>
            </a:endParaRPr>
          </a:p>
        </p:txBody>
      </p:sp>
      <p:cxnSp>
        <p:nvCxnSpPr>
          <p:cNvPr id="7" name="Straight Connector 6"/>
          <p:cNvCxnSpPr/>
          <p:nvPr/>
        </p:nvCxnSpPr>
        <p:spPr>
          <a:xfrm>
            <a:off x="280555" y="883236"/>
            <a:ext cx="8686800" cy="1191"/>
          </a:xfrm>
          <a:prstGeom prst="line">
            <a:avLst/>
          </a:prstGeom>
          <a:ln w="12700"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Content Placeholder 2"/>
          <p:cNvSpPr>
            <a:spLocks noGrp="1"/>
          </p:cNvSpPr>
          <p:nvPr>
            <p:ph idx="1"/>
          </p:nvPr>
        </p:nvSpPr>
        <p:spPr>
          <a:xfrm>
            <a:off x="3527714" y="1194979"/>
            <a:ext cx="5387686" cy="3250563"/>
          </a:xfrm>
        </p:spPr>
        <p:txBody>
          <a:bodyPr>
            <a:noAutofit/>
          </a:bodyPr>
          <a:lstStyle/>
          <a:p>
            <a:r>
              <a:rPr lang="en-GB" sz="1600" dirty="0"/>
              <a:t>We </a:t>
            </a:r>
            <a:r>
              <a:rPr lang="en-GB" sz="1600" b="1" dirty="0"/>
              <a:t>try to deliver too many priorities</a:t>
            </a:r>
            <a:endParaRPr lang="en-GB" sz="1600" dirty="0"/>
          </a:p>
          <a:p>
            <a:r>
              <a:rPr lang="en-GB" sz="1600" dirty="0"/>
              <a:t>There is </a:t>
            </a:r>
            <a:r>
              <a:rPr lang="en-GB" sz="1600" b="1" dirty="0"/>
              <a:t>insufficient money</a:t>
            </a:r>
          </a:p>
          <a:p>
            <a:r>
              <a:rPr lang="en-GB" sz="1600" dirty="0"/>
              <a:t>There’s a </a:t>
            </a:r>
            <a:r>
              <a:rPr lang="en-GB" sz="1600" b="1" dirty="0"/>
              <a:t>workforce crisis </a:t>
            </a:r>
            <a:r>
              <a:rPr lang="en-GB" sz="1600" dirty="0"/>
              <a:t>post COVID through staff leaving / continuing to ask them to bear an unsustainable workload</a:t>
            </a:r>
          </a:p>
          <a:p>
            <a:r>
              <a:rPr lang="en-GB" sz="1600" dirty="0"/>
              <a:t>We </a:t>
            </a:r>
            <a:r>
              <a:rPr lang="en-GB" sz="1600" b="1" dirty="0"/>
              <a:t>can’t clear care backlogs quickly enough </a:t>
            </a:r>
            <a:r>
              <a:rPr lang="en-GB" sz="1600" dirty="0"/>
              <a:t>to match political and public expectations</a:t>
            </a:r>
          </a:p>
          <a:p>
            <a:r>
              <a:rPr lang="en-GB" sz="1600" dirty="0"/>
              <a:t>There are </a:t>
            </a:r>
            <a:r>
              <a:rPr lang="en-GB" sz="1600" b="1" dirty="0"/>
              <a:t>further waves of COVID-19 </a:t>
            </a:r>
            <a:r>
              <a:rPr lang="en-GB" sz="1600" dirty="0"/>
              <a:t>we are insufficiently prepared for, driven by variants</a:t>
            </a:r>
          </a:p>
          <a:p>
            <a:r>
              <a:rPr lang="en-GB" sz="1600" dirty="0"/>
              <a:t>The move to system working ties heath and care in distracting </a:t>
            </a:r>
            <a:r>
              <a:rPr lang="en-GB" sz="1600" b="1" dirty="0"/>
              <a:t>bureaucratic structural knots</a:t>
            </a:r>
            <a:endParaRPr lang="en-GB" sz="1600" dirty="0"/>
          </a:p>
          <a:p>
            <a:r>
              <a:rPr lang="en-GB" sz="1600" dirty="0"/>
              <a:t>We </a:t>
            </a:r>
            <a:r>
              <a:rPr lang="en-GB" sz="1600" b="1" dirty="0"/>
              <a:t>lose control of NHS finances</a:t>
            </a:r>
          </a:p>
          <a:p>
            <a:r>
              <a:rPr lang="en-GB" sz="1600" dirty="0"/>
              <a:t>We </a:t>
            </a:r>
            <a:r>
              <a:rPr lang="en-GB" sz="1600" b="1" dirty="0"/>
              <a:t>flunk proper, full, social care reform </a:t>
            </a:r>
            <a:r>
              <a:rPr lang="en-GB" sz="1600" dirty="0"/>
              <a:t>again</a:t>
            </a:r>
          </a:p>
          <a:p>
            <a:endParaRPr lang="en-GB" sz="1600" dirty="0"/>
          </a:p>
          <a:p>
            <a:pPr marL="0" indent="0" algn="ctr">
              <a:buNone/>
            </a:pPr>
            <a:r>
              <a:rPr lang="en-GB" sz="1600" b="1" dirty="0"/>
              <a:t>…BUT WE’VE DONE SOME EXTRAORDINARY THINGS IN HEALTH AND CARE OVER THE LAST YEAR!</a:t>
            </a:r>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US" sz="1400" dirty="0"/>
          </a:p>
          <a:p>
            <a:pPr marL="0" indent="0">
              <a:buNone/>
            </a:pPr>
            <a:endParaRPr lang="en-US" sz="1400" dirty="0"/>
          </a:p>
          <a:p>
            <a:pPr marL="0" indent="0">
              <a:buNone/>
            </a:pPr>
            <a:r>
              <a:rPr lang="en-US" sz="1400" b="1" dirty="0"/>
              <a:t>Future workforce</a:t>
            </a:r>
          </a:p>
          <a:p>
            <a:pPr>
              <a:buFont typeface="Arial"/>
              <a:buChar char="•"/>
            </a:pPr>
            <a:r>
              <a:rPr lang="en-US" sz="1400" dirty="0"/>
              <a:t>Growing concern about service sustainability and staff exodus once the pandemic abates</a:t>
            </a:r>
          </a:p>
          <a:p>
            <a:pPr>
              <a:buFont typeface="Arial"/>
              <a:buChar char="•"/>
            </a:pPr>
            <a:r>
              <a:rPr lang="en-US" sz="1400" dirty="0"/>
              <a:t>Fully costed and fully funded workforce numbers plan is vital – we are working with partners on big push on this – new Bill may help</a:t>
            </a:r>
          </a:p>
          <a:p>
            <a:pPr>
              <a:buFont typeface="Arial"/>
              <a:buChar char="•"/>
            </a:pPr>
            <a:endParaRPr lang="en-US" sz="1400" dirty="0"/>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31690" y="189447"/>
            <a:ext cx="1083710" cy="403670"/>
          </a:xfrm>
          <a:prstGeom prst="rect">
            <a:avLst/>
          </a:prstGeom>
        </p:spPr>
      </p:pic>
    </p:spTree>
    <p:extLst>
      <p:ext uri="{BB962C8B-B14F-4D97-AF65-F5344CB8AC3E}">
        <p14:creationId xmlns:p14="http://schemas.microsoft.com/office/powerpoint/2010/main" val="2300317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NHSP ppt bits 1-3.jpg">
            <a:extLst>
              <a:ext uri="{FF2B5EF4-FFF2-40B4-BE49-F238E27FC236}">
                <a16:creationId xmlns:a16="http://schemas.microsoft.com/office/drawing/2014/main" id="{69BC6B43-CB8A-48E2-9CBB-ACC8ECA354D6}"/>
              </a:ext>
            </a:extLst>
          </p:cNvPr>
          <p:cNvPicPr>
            <a:picLocks noChangeAspect="1"/>
          </p:cNvPicPr>
          <p:nvPr/>
        </p:nvPicPr>
        <p:blipFill rotWithShape="1">
          <a:blip r:embed="rId3">
            <a:extLst>
              <a:ext uri="{28A0092B-C50C-407E-A947-70E740481C1C}">
                <a14:useLocalDpi xmlns:a14="http://schemas.microsoft.com/office/drawing/2010/main" val="0"/>
              </a:ext>
            </a:extLst>
          </a:blip>
          <a:srcRect t="-19756" b="36967"/>
          <a:stretch/>
        </p:blipFill>
        <p:spPr>
          <a:xfrm>
            <a:off x="5228502" y="4623792"/>
            <a:ext cx="3917781" cy="519522"/>
          </a:xfrm>
          <a:prstGeom prst="rect">
            <a:avLst/>
          </a:prstGeom>
        </p:spPr>
      </p:pic>
      <p:pic>
        <p:nvPicPr>
          <p:cNvPr id="11" name="Picture 10" descr="NHSP ppt bits 1-1.jpg">
            <a:extLst>
              <a:ext uri="{FF2B5EF4-FFF2-40B4-BE49-F238E27FC236}">
                <a16:creationId xmlns:a16="http://schemas.microsoft.com/office/drawing/2014/main" id="{4A712129-2DCC-4754-9600-91ABE3E8302B}"/>
              </a:ext>
            </a:extLst>
          </p:cNvPr>
          <p:cNvPicPr>
            <a:picLocks noChangeAspect="1"/>
          </p:cNvPicPr>
          <p:nvPr/>
        </p:nvPicPr>
        <p:blipFill rotWithShape="1">
          <a:blip r:embed="rId4">
            <a:alphaModFix amt="38000"/>
            <a:extLst>
              <a:ext uri="{28A0092B-C50C-407E-A947-70E740481C1C}">
                <a14:useLocalDpi xmlns:a14="http://schemas.microsoft.com/office/drawing/2010/main" val="0"/>
              </a:ext>
            </a:extLst>
          </a:blip>
          <a:srcRect l="10878" t="19184"/>
          <a:stretch/>
        </p:blipFill>
        <p:spPr>
          <a:xfrm>
            <a:off x="0" y="-7327"/>
            <a:ext cx="4727990" cy="769014"/>
          </a:xfrm>
          <a:prstGeom prst="rect">
            <a:avLst/>
          </a:prstGeom>
        </p:spPr>
      </p:pic>
      <p:cxnSp>
        <p:nvCxnSpPr>
          <p:cNvPr id="8" name="Straight Connector 7"/>
          <p:cNvCxnSpPr/>
          <p:nvPr/>
        </p:nvCxnSpPr>
        <p:spPr>
          <a:xfrm>
            <a:off x="228600" y="701130"/>
            <a:ext cx="8686800" cy="1191"/>
          </a:xfrm>
          <a:prstGeom prst="line">
            <a:avLst/>
          </a:prstGeom>
          <a:ln w="12700"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72" y="173833"/>
            <a:ext cx="7612098" cy="379362"/>
          </a:xfrm>
        </p:spPr>
        <p:txBody>
          <a:bodyPr>
            <a:noAutofit/>
          </a:bodyPr>
          <a:lstStyle/>
          <a:p>
            <a:r>
              <a:rPr lang="en-US" sz="2400" b="1" dirty="0"/>
              <a:t>Four Critical Success Factors</a:t>
            </a: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31690" y="189447"/>
            <a:ext cx="1083710" cy="403670"/>
          </a:xfrm>
          <a:prstGeom prst="rect">
            <a:avLst/>
          </a:prstGeom>
        </p:spPr>
      </p:pic>
      <p:sp>
        <p:nvSpPr>
          <p:cNvPr id="3" name="AutoShape 2" descr="Image result for ed smith jim mackey"/>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2" descr="Image result for Jim mack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2" descr="Image result for EU fla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2" descr="Image result for cold"/>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TextBox 5"/>
          <p:cNvSpPr txBox="1"/>
          <p:nvPr/>
        </p:nvSpPr>
        <p:spPr>
          <a:xfrm>
            <a:off x="228600" y="811740"/>
            <a:ext cx="5859162" cy="3847207"/>
          </a:xfrm>
          <a:prstGeom prst="rect">
            <a:avLst/>
          </a:prstGeom>
          <a:noFill/>
        </p:spPr>
        <p:txBody>
          <a:bodyPr wrap="square" rtlCol="0">
            <a:spAutoFit/>
          </a:bodyPr>
          <a:lstStyle/>
          <a:p>
            <a:r>
              <a:rPr lang="en-GB" sz="1600" b="1" dirty="0"/>
              <a:t>1. </a:t>
            </a:r>
            <a:r>
              <a:rPr lang="en-GB" b="1" dirty="0"/>
              <a:t>PRIORITISATION</a:t>
            </a:r>
          </a:p>
          <a:p>
            <a:pPr marL="285750" indent="-285750">
              <a:buClr>
                <a:schemeClr val="accent1"/>
              </a:buClr>
              <a:buFont typeface="Arial"/>
              <a:buChar char="•"/>
            </a:pPr>
            <a:r>
              <a:rPr lang="en-GB" sz="1600" dirty="0"/>
              <a:t>Too much to do with current workforce capacity and finances…</a:t>
            </a:r>
          </a:p>
          <a:p>
            <a:pPr marL="285750" indent="-285750">
              <a:buClr>
                <a:schemeClr val="accent1"/>
              </a:buClr>
              <a:buFont typeface="Arial"/>
              <a:buChar char="•"/>
            </a:pPr>
            <a:r>
              <a:rPr lang="en-GB" sz="1600" dirty="0"/>
              <a:t>…Therefore vital to prioritise effectively…</a:t>
            </a:r>
          </a:p>
          <a:p>
            <a:pPr marL="285750" indent="-285750">
              <a:buClr>
                <a:schemeClr val="accent1"/>
              </a:buClr>
              <a:buFont typeface="Arial"/>
              <a:buChar char="•"/>
            </a:pPr>
            <a:r>
              <a:rPr lang="en-GB" sz="1600" dirty="0"/>
              <a:t>…And managing the political and public pressures that arise when you choose priorities,</a:t>
            </a:r>
          </a:p>
          <a:p>
            <a:pPr marL="285750" indent="-285750">
              <a:buFont typeface="Arial" panose="020B0604020202020204" pitchFamily="34" charset="0"/>
              <a:buChar char="•"/>
            </a:pPr>
            <a:endParaRPr lang="en-GB" sz="1600" dirty="0"/>
          </a:p>
          <a:p>
            <a:r>
              <a:rPr lang="en-GB" b="1" dirty="0"/>
              <a:t>2. SPENDING REVIEW SETTLEMENT</a:t>
            </a:r>
          </a:p>
          <a:p>
            <a:pPr marL="285750" indent="-285750">
              <a:buClr>
                <a:schemeClr val="accent1"/>
              </a:buClr>
              <a:buFont typeface="Arial"/>
              <a:buChar char="•"/>
            </a:pPr>
            <a:r>
              <a:rPr lang="en-GB" sz="1600" dirty="0"/>
              <a:t>Assuming Nov / Dec three year spending review sets financial envelope for rest of Parliament</a:t>
            </a:r>
          </a:p>
          <a:p>
            <a:pPr marL="285750" indent="-285750">
              <a:buClr>
                <a:schemeClr val="accent1"/>
              </a:buClr>
              <a:buFont typeface="Arial"/>
              <a:buChar char="•"/>
            </a:pPr>
            <a:r>
              <a:rPr lang="en-GB" sz="1600" dirty="0"/>
              <a:t>Very difficult outlook for public expenditure</a:t>
            </a:r>
          </a:p>
          <a:p>
            <a:pPr marL="285750" indent="-285750">
              <a:buClr>
                <a:schemeClr val="accent1"/>
              </a:buClr>
              <a:buFont typeface="Arial"/>
              <a:buChar char="•"/>
            </a:pPr>
            <a:r>
              <a:rPr lang="en-GB" sz="1600" dirty="0"/>
              <a:t>Therefore vital that priorities are aligned with the financial envelope available…</a:t>
            </a:r>
          </a:p>
          <a:p>
            <a:pPr marL="285750" indent="-285750">
              <a:buClr>
                <a:schemeClr val="accent1"/>
              </a:buClr>
              <a:buFont typeface="Arial"/>
              <a:buChar char="•"/>
            </a:pPr>
            <a:r>
              <a:rPr lang="en-GB" sz="1600" dirty="0"/>
              <a:t>….Avoiding inevitable tendency to ask NHS to do a lot more than the money allows</a:t>
            </a:r>
          </a:p>
          <a:p>
            <a:pPr marL="285750" indent="-285750">
              <a:buFont typeface="Arial" panose="020B0604020202020204" pitchFamily="34" charset="0"/>
              <a:buChar char="•"/>
            </a:pPr>
            <a:endParaRPr lang="en-GB" sz="1600" dirty="0"/>
          </a:p>
        </p:txBody>
      </p:sp>
      <p:pic>
        <p:nvPicPr>
          <p:cNvPr id="10" name="Picture 9">
            <a:extLst>
              <a:ext uri="{FF2B5EF4-FFF2-40B4-BE49-F238E27FC236}">
                <a16:creationId xmlns:a16="http://schemas.microsoft.com/office/drawing/2014/main" id="{917E9FC2-8A49-4E5D-97BE-DA3BD8EDB5C6}"/>
              </a:ext>
            </a:extLst>
          </p:cNvPr>
          <p:cNvPicPr>
            <a:picLocks noChangeAspect="1"/>
          </p:cNvPicPr>
          <p:nvPr/>
        </p:nvPicPr>
        <p:blipFill>
          <a:blip r:embed="rId6"/>
          <a:stretch>
            <a:fillRect/>
          </a:stretch>
        </p:blipFill>
        <p:spPr>
          <a:xfrm>
            <a:off x="6404145" y="847591"/>
            <a:ext cx="2325796" cy="3736279"/>
          </a:xfrm>
          <a:prstGeom prst="rect">
            <a:avLst/>
          </a:prstGeom>
        </p:spPr>
      </p:pic>
    </p:spTree>
    <p:extLst>
      <p:ext uri="{BB962C8B-B14F-4D97-AF65-F5344CB8AC3E}">
        <p14:creationId xmlns:p14="http://schemas.microsoft.com/office/powerpoint/2010/main" val="3644269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ow video consultations can benefit patients and the NHS | GPonline">
            <a:extLst>
              <a:ext uri="{FF2B5EF4-FFF2-40B4-BE49-F238E27FC236}">
                <a16:creationId xmlns:a16="http://schemas.microsoft.com/office/drawing/2014/main" id="{89AA2B0F-2862-4140-B2EA-66E74CD573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9399" y="1468928"/>
            <a:ext cx="3731468" cy="249767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NHSP ppt bits 1-3.jpg">
            <a:extLst>
              <a:ext uri="{FF2B5EF4-FFF2-40B4-BE49-F238E27FC236}">
                <a16:creationId xmlns:a16="http://schemas.microsoft.com/office/drawing/2014/main" id="{69BC6B43-CB8A-48E2-9CBB-ACC8ECA354D6}"/>
              </a:ext>
            </a:extLst>
          </p:cNvPr>
          <p:cNvPicPr>
            <a:picLocks noChangeAspect="1"/>
          </p:cNvPicPr>
          <p:nvPr/>
        </p:nvPicPr>
        <p:blipFill rotWithShape="1">
          <a:blip r:embed="rId4">
            <a:extLst>
              <a:ext uri="{28A0092B-C50C-407E-A947-70E740481C1C}">
                <a14:useLocalDpi xmlns:a14="http://schemas.microsoft.com/office/drawing/2010/main" val="0"/>
              </a:ext>
            </a:extLst>
          </a:blip>
          <a:srcRect t="-19756" b="36967"/>
          <a:stretch/>
        </p:blipFill>
        <p:spPr>
          <a:xfrm>
            <a:off x="5228502" y="4623792"/>
            <a:ext cx="3917781" cy="519522"/>
          </a:xfrm>
          <a:prstGeom prst="rect">
            <a:avLst/>
          </a:prstGeom>
        </p:spPr>
      </p:pic>
      <p:pic>
        <p:nvPicPr>
          <p:cNvPr id="11" name="Picture 10" descr="NHSP ppt bits 1-1.jpg">
            <a:extLst>
              <a:ext uri="{FF2B5EF4-FFF2-40B4-BE49-F238E27FC236}">
                <a16:creationId xmlns:a16="http://schemas.microsoft.com/office/drawing/2014/main" id="{4A712129-2DCC-4754-9600-91ABE3E8302B}"/>
              </a:ext>
            </a:extLst>
          </p:cNvPr>
          <p:cNvPicPr>
            <a:picLocks noChangeAspect="1"/>
          </p:cNvPicPr>
          <p:nvPr/>
        </p:nvPicPr>
        <p:blipFill rotWithShape="1">
          <a:blip r:embed="rId5">
            <a:alphaModFix amt="38000"/>
            <a:extLst>
              <a:ext uri="{28A0092B-C50C-407E-A947-70E740481C1C}">
                <a14:useLocalDpi xmlns:a14="http://schemas.microsoft.com/office/drawing/2010/main" val="0"/>
              </a:ext>
            </a:extLst>
          </a:blip>
          <a:srcRect l="10878" t="19184"/>
          <a:stretch/>
        </p:blipFill>
        <p:spPr>
          <a:xfrm>
            <a:off x="0" y="-7327"/>
            <a:ext cx="4727990" cy="769014"/>
          </a:xfrm>
          <a:prstGeom prst="rect">
            <a:avLst/>
          </a:prstGeom>
        </p:spPr>
      </p:pic>
      <p:cxnSp>
        <p:nvCxnSpPr>
          <p:cNvPr id="8" name="Straight Connector 7"/>
          <p:cNvCxnSpPr/>
          <p:nvPr/>
        </p:nvCxnSpPr>
        <p:spPr>
          <a:xfrm>
            <a:off x="228600" y="701130"/>
            <a:ext cx="8686800" cy="1191"/>
          </a:xfrm>
          <a:prstGeom prst="line">
            <a:avLst/>
          </a:prstGeom>
          <a:ln w="12700"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72" y="173833"/>
            <a:ext cx="7612098" cy="379362"/>
          </a:xfrm>
        </p:spPr>
        <p:txBody>
          <a:bodyPr>
            <a:noAutofit/>
          </a:bodyPr>
          <a:lstStyle/>
          <a:p>
            <a:r>
              <a:rPr lang="en-US" sz="2400" b="1" dirty="0"/>
              <a:t>Critical Success Factors (2)</a:t>
            </a:r>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31690" y="189447"/>
            <a:ext cx="1083710" cy="403670"/>
          </a:xfrm>
          <a:prstGeom prst="rect">
            <a:avLst/>
          </a:prstGeom>
        </p:spPr>
      </p:pic>
      <p:sp>
        <p:nvSpPr>
          <p:cNvPr id="3" name="AutoShape 2" descr="Image result for ed smith jim mackey"/>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2" descr="Image result for Jim mack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2" descr="Image result for EU fla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2" descr="Image result for cold"/>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TextBox 5"/>
          <p:cNvSpPr txBox="1"/>
          <p:nvPr/>
        </p:nvSpPr>
        <p:spPr>
          <a:xfrm>
            <a:off x="228600" y="811740"/>
            <a:ext cx="5057454" cy="4062651"/>
          </a:xfrm>
          <a:prstGeom prst="rect">
            <a:avLst/>
          </a:prstGeom>
          <a:noFill/>
        </p:spPr>
        <p:txBody>
          <a:bodyPr wrap="square" rtlCol="0">
            <a:spAutoFit/>
          </a:bodyPr>
          <a:lstStyle/>
          <a:p>
            <a:r>
              <a:rPr lang="en-GB" sz="1600" b="1" dirty="0"/>
              <a:t>3. INNOVATION AND TRANSFORMATION</a:t>
            </a:r>
            <a:endParaRPr lang="en-GB" b="1" dirty="0"/>
          </a:p>
          <a:p>
            <a:pPr marL="285750" indent="-285750">
              <a:buClr>
                <a:schemeClr val="accent1"/>
              </a:buClr>
              <a:buFont typeface="Arial"/>
              <a:buChar char="•"/>
            </a:pPr>
            <a:r>
              <a:rPr lang="en-GB" sz="1600" dirty="0"/>
              <a:t>Increasingly clear that we can’t deliver what’s needed without rapid innovation and transformation…</a:t>
            </a:r>
          </a:p>
          <a:p>
            <a:pPr marL="285750" indent="-285750">
              <a:buClr>
                <a:schemeClr val="accent1"/>
              </a:buClr>
              <a:buFont typeface="Arial"/>
              <a:buChar char="•"/>
            </a:pPr>
            <a:r>
              <a:rPr lang="en-GB" sz="1600" dirty="0"/>
              <a:t>…Can NHS innovate and transform at sufficient pace to meet these challenges?</a:t>
            </a:r>
          </a:p>
          <a:p>
            <a:pPr marL="285750" indent="-285750">
              <a:buClr>
                <a:schemeClr val="accent1"/>
              </a:buClr>
              <a:buFont typeface="Arial"/>
              <a:buChar char="•"/>
            </a:pPr>
            <a:r>
              <a:rPr lang="en-GB" sz="1600" dirty="0"/>
              <a:t>Funding for transformation – not just capital for 40 new hospitals</a:t>
            </a:r>
          </a:p>
          <a:p>
            <a:pPr marL="285750" indent="-285750">
              <a:buClr>
                <a:schemeClr val="accent1"/>
              </a:buClr>
              <a:buFont typeface="Arial"/>
              <a:buChar char="•"/>
            </a:pPr>
            <a:r>
              <a:rPr lang="en-GB" sz="1600" dirty="0"/>
              <a:t>Support for transformation </a:t>
            </a:r>
          </a:p>
          <a:p>
            <a:pPr marL="285750" indent="-285750">
              <a:buFont typeface="Arial" panose="020B0604020202020204" pitchFamily="34" charset="0"/>
              <a:buChar char="•"/>
            </a:pPr>
            <a:endParaRPr lang="en-GB" sz="1600" dirty="0"/>
          </a:p>
          <a:p>
            <a:r>
              <a:rPr lang="en-GB" b="1" dirty="0"/>
              <a:t>4. CULTURE AND OPERATING MODEL</a:t>
            </a:r>
          </a:p>
          <a:p>
            <a:pPr marL="285750" indent="-285750">
              <a:buClr>
                <a:schemeClr val="accent1"/>
              </a:buClr>
              <a:buFont typeface="Arial"/>
              <a:buChar char="•"/>
            </a:pPr>
            <a:r>
              <a:rPr lang="en-GB" sz="1600" dirty="0"/>
              <a:t>Need to harness can do spirit from last 12 months</a:t>
            </a:r>
          </a:p>
          <a:p>
            <a:pPr marL="285750" indent="-285750">
              <a:buClr>
                <a:schemeClr val="accent1"/>
              </a:buClr>
              <a:buFont typeface="Arial"/>
              <a:buChar char="•"/>
            </a:pPr>
            <a:r>
              <a:rPr lang="en-GB" sz="1600" dirty="0"/>
              <a:t>A new NHS operating model…</a:t>
            </a:r>
          </a:p>
          <a:p>
            <a:pPr marL="285750" indent="-285750">
              <a:buClr>
                <a:schemeClr val="accent1"/>
              </a:buClr>
              <a:buFont typeface="Arial"/>
              <a:buChar char="•"/>
            </a:pPr>
            <a:r>
              <a:rPr lang="en-GB" sz="1600" dirty="0"/>
              <a:t>Empowering local leaders and clinicians…</a:t>
            </a:r>
          </a:p>
          <a:p>
            <a:pPr marL="285750" indent="-285750">
              <a:buClr>
                <a:schemeClr val="accent1"/>
              </a:buClr>
              <a:buFont typeface="Arial"/>
              <a:buChar char="•"/>
            </a:pPr>
            <a:r>
              <a:rPr lang="en-GB" sz="1600" dirty="0"/>
              <a:t>Getting past ICS governance set up quickly…into place and provider collaborative led transformation</a:t>
            </a:r>
          </a:p>
          <a:p>
            <a:pPr marL="285750" indent="-285750">
              <a:buClr>
                <a:schemeClr val="accent1"/>
              </a:buClr>
              <a:buFont typeface="Arial"/>
              <a:buChar char="•"/>
            </a:pPr>
            <a:endParaRPr lang="en-GB" sz="1600" dirty="0"/>
          </a:p>
        </p:txBody>
      </p:sp>
    </p:spTree>
    <p:extLst>
      <p:ext uri="{BB962C8B-B14F-4D97-AF65-F5344CB8AC3E}">
        <p14:creationId xmlns:p14="http://schemas.microsoft.com/office/powerpoint/2010/main" val="1233242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HSP ppt bits 1-1.jpg"/>
          <p:cNvPicPr>
            <a:picLocks noChangeAspect="1"/>
          </p:cNvPicPr>
          <p:nvPr/>
        </p:nvPicPr>
        <p:blipFill rotWithShape="1">
          <a:blip r:embed="rId3">
            <a:alphaModFix amt="38000"/>
            <a:extLst>
              <a:ext uri="{28A0092B-C50C-407E-A947-70E740481C1C}">
                <a14:useLocalDpi xmlns:a14="http://schemas.microsoft.com/office/drawing/2010/main" val="0"/>
              </a:ext>
            </a:extLst>
          </a:blip>
          <a:srcRect l="10878" t="19184"/>
          <a:stretch/>
        </p:blipFill>
        <p:spPr>
          <a:xfrm>
            <a:off x="1" y="-7327"/>
            <a:ext cx="4727990" cy="769014"/>
          </a:xfrm>
          <a:prstGeom prst="rect">
            <a:avLst/>
          </a:prstGeom>
        </p:spPr>
      </p:pic>
      <p:sp>
        <p:nvSpPr>
          <p:cNvPr id="2" name="Title 1"/>
          <p:cNvSpPr>
            <a:spLocks noGrp="1"/>
          </p:cNvSpPr>
          <p:nvPr>
            <p:ph type="title"/>
          </p:nvPr>
        </p:nvSpPr>
        <p:spPr>
          <a:xfrm>
            <a:off x="139912" y="191373"/>
            <a:ext cx="8674619" cy="379362"/>
          </a:xfrm>
        </p:spPr>
        <p:txBody>
          <a:bodyPr>
            <a:noAutofit/>
          </a:bodyPr>
          <a:lstStyle/>
          <a:p>
            <a:r>
              <a:rPr lang="en-US" sz="2400" b="1" dirty="0">
                <a:cs typeface="Calibri"/>
              </a:rPr>
              <a:t>What does this mean for the role of governor?</a:t>
            </a:r>
          </a:p>
        </p:txBody>
      </p:sp>
      <p:cxnSp>
        <p:nvCxnSpPr>
          <p:cNvPr id="7" name="Straight Connector 6"/>
          <p:cNvCxnSpPr/>
          <p:nvPr/>
        </p:nvCxnSpPr>
        <p:spPr>
          <a:xfrm>
            <a:off x="319088" y="812045"/>
            <a:ext cx="8686800" cy="1191"/>
          </a:xfrm>
          <a:prstGeom prst="line">
            <a:avLst/>
          </a:prstGeom>
          <a:ln w="12700"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1690" y="189448"/>
            <a:ext cx="1083710" cy="403670"/>
          </a:xfrm>
          <a:prstGeom prst="rect">
            <a:avLst/>
          </a:prstGeom>
        </p:spPr>
      </p:pic>
      <p:pic>
        <p:nvPicPr>
          <p:cNvPr id="8" name="Picture 7" descr="NHSP ppt bits 1-3.jpg"/>
          <p:cNvPicPr>
            <a:picLocks noChangeAspect="1"/>
          </p:cNvPicPr>
          <p:nvPr/>
        </p:nvPicPr>
        <p:blipFill rotWithShape="1">
          <a:blip r:embed="rId5">
            <a:extLst>
              <a:ext uri="{28A0092B-C50C-407E-A947-70E740481C1C}">
                <a14:useLocalDpi xmlns:a14="http://schemas.microsoft.com/office/drawing/2010/main" val="0"/>
              </a:ext>
            </a:extLst>
          </a:blip>
          <a:srcRect t="-19756" b="36967"/>
          <a:stretch/>
        </p:blipFill>
        <p:spPr>
          <a:xfrm>
            <a:off x="5228503" y="4623792"/>
            <a:ext cx="3917781" cy="519522"/>
          </a:xfrm>
          <a:prstGeom prst="rect">
            <a:avLst/>
          </a:prstGeom>
        </p:spPr>
      </p:pic>
      <p:graphicFrame>
        <p:nvGraphicFramePr>
          <p:cNvPr id="4" name="Table 5">
            <a:extLst>
              <a:ext uri="{FF2B5EF4-FFF2-40B4-BE49-F238E27FC236}">
                <a16:creationId xmlns:a16="http://schemas.microsoft.com/office/drawing/2014/main" id="{38F10653-7983-44B3-AA74-584062DE0550}"/>
              </a:ext>
            </a:extLst>
          </p:cNvPr>
          <p:cNvGraphicFramePr>
            <a:graphicFrameLocks noGrp="1"/>
          </p:cNvGraphicFramePr>
          <p:nvPr>
            <p:extLst>
              <p:ext uri="{D42A27DB-BD31-4B8C-83A1-F6EECF244321}">
                <p14:modId xmlns:p14="http://schemas.microsoft.com/office/powerpoint/2010/main" val="3406823592"/>
              </p:ext>
            </p:extLst>
          </p:nvPr>
        </p:nvGraphicFramePr>
        <p:xfrm>
          <a:off x="323193" y="965637"/>
          <a:ext cx="8611436" cy="3749040"/>
        </p:xfrm>
        <a:graphic>
          <a:graphicData uri="http://schemas.openxmlformats.org/drawingml/2006/table">
            <a:tbl>
              <a:tblPr firstRow="1" bandRow="1">
                <a:tableStyleId>{5C22544A-7EE6-4342-B048-85BDC9FD1C3A}</a:tableStyleId>
              </a:tblPr>
              <a:tblGrid>
                <a:gridCol w="4305718">
                  <a:extLst>
                    <a:ext uri="{9D8B030D-6E8A-4147-A177-3AD203B41FA5}">
                      <a16:colId xmlns:a16="http://schemas.microsoft.com/office/drawing/2014/main" val="2903023536"/>
                    </a:ext>
                  </a:extLst>
                </a:gridCol>
                <a:gridCol w="4305718">
                  <a:extLst>
                    <a:ext uri="{9D8B030D-6E8A-4147-A177-3AD203B41FA5}">
                      <a16:colId xmlns:a16="http://schemas.microsoft.com/office/drawing/2014/main" val="4044648484"/>
                    </a:ext>
                  </a:extLst>
                </a:gridCol>
              </a:tblGrid>
              <a:tr h="370840">
                <a:tc>
                  <a:txBody>
                    <a:bodyPr/>
                    <a:lstStyle/>
                    <a:p>
                      <a:pPr lvl="0" algn="ctr">
                        <a:lnSpc>
                          <a:spcPct val="100000"/>
                        </a:lnSpc>
                        <a:spcBef>
                          <a:spcPts val="0"/>
                        </a:spcBef>
                        <a:spcAft>
                          <a:spcPts val="0"/>
                        </a:spcAft>
                        <a:buNone/>
                      </a:pPr>
                      <a:r>
                        <a:rPr lang="en-GB" sz="1800" b="1" i="0" u="none" strike="noStrike" noProof="0" dirty="0">
                          <a:latin typeface="Calibri"/>
                        </a:rPr>
                        <a:t>Where we are at</a:t>
                      </a:r>
                      <a:endParaRPr lang="en-GB" sz="1800" b="0" i="0" u="none" strike="noStrike" noProof="0" dirty="0">
                        <a:latin typeface="Calibri"/>
                      </a:endParaRPr>
                    </a:p>
                    <a:p>
                      <a:pPr lvl="0">
                        <a:buNone/>
                      </a:pPr>
                      <a:endParaRPr lang="en-GB" dirty="0"/>
                    </a:p>
                  </a:txBody>
                  <a:tcPr/>
                </a:tc>
                <a:tc>
                  <a:txBody>
                    <a:bodyPr/>
                    <a:lstStyle/>
                    <a:p>
                      <a:r>
                        <a:rPr lang="en-GB" dirty="0"/>
                        <a:t>Principles to uphold</a:t>
                      </a:r>
                    </a:p>
                  </a:txBody>
                  <a:tcPr>
                    <a:solidFill>
                      <a:schemeClr val="accent2"/>
                    </a:solidFill>
                  </a:tcPr>
                </a:tc>
                <a:extLst>
                  <a:ext uri="{0D108BD9-81ED-4DB2-BD59-A6C34878D82A}">
                    <a16:rowId xmlns:a16="http://schemas.microsoft.com/office/drawing/2014/main" val="2767356954"/>
                  </a:ext>
                </a:extLst>
              </a:tr>
              <a:tr h="370840">
                <a:tc>
                  <a:txBody>
                    <a:bodyPr/>
                    <a:lstStyle/>
                    <a:p>
                      <a:pPr marL="285750" marR="0" lvl="0" indent="-285750" algn="l">
                        <a:lnSpc>
                          <a:spcPct val="90000"/>
                        </a:lnSpc>
                        <a:spcBef>
                          <a:spcPct val="0"/>
                        </a:spcBef>
                        <a:spcAft>
                          <a:spcPct val="35000"/>
                        </a:spcAft>
                        <a:buFont typeface="Arial"/>
                        <a:buChar char="•"/>
                      </a:pPr>
                      <a:r>
                        <a:rPr lang="en-GB" sz="1800" b="0" i="0" u="none" strike="noStrike" noProof="0" dirty="0">
                          <a:solidFill>
                            <a:schemeClr val="tx1"/>
                          </a:solidFill>
                          <a:latin typeface="Calibri"/>
                        </a:rPr>
                        <a:t>There are no plans to change the role/duties of governor as set out in the 2021 Bill</a:t>
                      </a:r>
                      <a:endParaRPr lang="en-US" sz="1800" b="0" i="0" u="none" strike="noStrike" noProof="0" dirty="0">
                        <a:latin typeface="Calibri"/>
                      </a:endParaRPr>
                    </a:p>
                    <a:p>
                      <a:pPr marL="0" marR="0" lvl="0" indent="0" algn="l">
                        <a:lnSpc>
                          <a:spcPct val="90000"/>
                        </a:lnSpc>
                        <a:spcBef>
                          <a:spcPct val="0"/>
                        </a:spcBef>
                        <a:spcAft>
                          <a:spcPct val="35000"/>
                        </a:spcAft>
                        <a:buNone/>
                      </a:pPr>
                      <a:endParaRPr lang="en-GB" sz="1800" b="0" i="0" u="none" strike="noStrike" noProof="0" dirty="0">
                        <a:solidFill>
                          <a:schemeClr val="tx1"/>
                        </a:solidFill>
                        <a:latin typeface="Calibri"/>
                      </a:endParaRPr>
                    </a:p>
                    <a:p>
                      <a:pPr marL="285750" marR="0" lvl="0" indent="-285750" algn="l">
                        <a:lnSpc>
                          <a:spcPct val="90000"/>
                        </a:lnSpc>
                        <a:spcBef>
                          <a:spcPct val="0"/>
                        </a:spcBef>
                        <a:spcAft>
                          <a:spcPct val="35000"/>
                        </a:spcAft>
                        <a:buFont typeface="Arial"/>
                        <a:buChar char="•"/>
                      </a:pPr>
                      <a:r>
                        <a:rPr lang="en-GB" sz="1800" b="0" i="0" u="none" strike="noStrike" noProof="0" dirty="0">
                          <a:solidFill>
                            <a:schemeClr val="tx1"/>
                          </a:solidFill>
                          <a:latin typeface="Calibri"/>
                        </a:rPr>
                        <a:t>There are no plans to amend the statutory basis of FTs or trusts</a:t>
                      </a:r>
                      <a:endParaRPr lang="en-GB" dirty="0"/>
                    </a:p>
                    <a:p>
                      <a:pPr marL="0" marR="0" lvl="0" indent="0" algn="l">
                        <a:lnSpc>
                          <a:spcPct val="90000"/>
                        </a:lnSpc>
                        <a:spcBef>
                          <a:spcPct val="0"/>
                        </a:spcBef>
                        <a:spcAft>
                          <a:spcPct val="35000"/>
                        </a:spcAft>
                        <a:buNone/>
                      </a:pPr>
                      <a:endParaRPr lang="en-GB" sz="1800" b="0" i="0" u="none" strike="noStrike" noProof="0" dirty="0">
                        <a:solidFill>
                          <a:schemeClr val="tx1"/>
                        </a:solidFill>
                        <a:latin typeface="Calibri"/>
                      </a:endParaRPr>
                    </a:p>
                    <a:p>
                      <a:pPr marL="285750" marR="0" lvl="0" indent="-285750" algn="l">
                        <a:lnSpc>
                          <a:spcPct val="90000"/>
                        </a:lnSpc>
                        <a:spcBef>
                          <a:spcPct val="0"/>
                        </a:spcBef>
                        <a:spcAft>
                          <a:spcPct val="35000"/>
                        </a:spcAft>
                        <a:buFont typeface="Arial"/>
                        <a:buChar char="•"/>
                      </a:pPr>
                      <a:r>
                        <a:rPr lang="en-GB" sz="1800" b="0" i="0" u="none" strike="noStrike" noProof="0" dirty="0">
                          <a:solidFill>
                            <a:schemeClr val="tx1"/>
                          </a:solidFill>
                          <a:latin typeface="Calibri"/>
                        </a:rPr>
                        <a:t>However it is clear that the move to system working does have implications for governors.</a:t>
                      </a:r>
                      <a:endParaRPr lang="en-GB" dirty="0"/>
                    </a:p>
                  </a:txBody>
                  <a:tcPr/>
                </a:tc>
                <a:tc>
                  <a:txBody>
                    <a:bodyPr/>
                    <a:lstStyle/>
                    <a:p>
                      <a:pPr marL="285750" marR="0" lvl="0" indent="-285750" algn="l">
                        <a:lnSpc>
                          <a:spcPct val="100000"/>
                        </a:lnSpc>
                        <a:spcBef>
                          <a:spcPts val="0"/>
                        </a:spcBef>
                        <a:spcAft>
                          <a:spcPts val="0"/>
                        </a:spcAft>
                        <a:buClr>
                          <a:srgbClr val="000000"/>
                        </a:buClr>
                        <a:buFont typeface="Arial,Sans-Serif"/>
                        <a:buChar char="•"/>
                      </a:pPr>
                      <a:r>
                        <a:rPr lang="en-GB" sz="1800" b="0" i="0" u="none" strike="noStrike" noProof="0" dirty="0">
                          <a:solidFill>
                            <a:schemeClr val="tx1"/>
                          </a:solidFill>
                          <a:latin typeface="Calibri"/>
                        </a:rPr>
                        <a:t>There is a need for a local accountability arrangements to ensure trusts </a:t>
                      </a:r>
                      <a:r>
                        <a:rPr lang="en-GB" sz="1800" b="0" i="1" u="none" strike="noStrike" noProof="0" dirty="0">
                          <a:solidFill>
                            <a:schemeClr val="tx1"/>
                          </a:solidFill>
                          <a:latin typeface="Calibri"/>
                        </a:rPr>
                        <a:t>and</a:t>
                      </a:r>
                      <a:r>
                        <a:rPr lang="en-GB" sz="1800" b="0" i="0" u="none" strike="noStrike" noProof="0" dirty="0">
                          <a:solidFill>
                            <a:schemeClr val="tx1"/>
                          </a:solidFill>
                          <a:latin typeface="Calibri"/>
                        </a:rPr>
                        <a:t> systems are responsive to the communities they serve and to act as a counterbalance to the strong pull of the centre</a:t>
                      </a:r>
                      <a:endParaRPr lang="en-US" sz="1800" b="0" i="0" u="none" strike="noStrike" noProof="0" dirty="0">
                        <a:latin typeface="Calibri"/>
                      </a:endParaRPr>
                    </a:p>
                    <a:p>
                      <a:pPr marL="0" marR="0" lvl="0" indent="0" algn="l">
                        <a:lnSpc>
                          <a:spcPct val="100000"/>
                        </a:lnSpc>
                        <a:spcBef>
                          <a:spcPts val="0"/>
                        </a:spcBef>
                        <a:spcAft>
                          <a:spcPts val="0"/>
                        </a:spcAft>
                        <a:buClr>
                          <a:srgbClr val="000000"/>
                        </a:buClr>
                        <a:buNone/>
                      </a:pPr>
                      <a:endParaRPr lang="en-GB" sz="1800" b="0" i="0" u="none" strike="noStrike" noProof="0" dirty="0">
                        <a:solidFill>
                          <a:schemeClr val="tx1"/>
                        </a:solidFill>
                        <a:latin typeface="Calibri"/>
                      </a:endParaRPr>
                    </a:p>
                    <a:p>
                      <a:pPr marL="285750" marR="0" lvl="0" indent="-285750" algn="l">
                        <a:lnSpc>
                          <a:spcPct val="100000"/>
                        </a:lnSpc>
                        <a:spcBef>
                          <a:spcPts val="0"/>
                        </a:spcBef>
                        <a:spcAft>
                          <a:spcPts val="0"/>
                        </a:spcAft>
                        <a:buClr>
                          <a:srgbClr val="000000"/>
                        </a:buClr>
                        <a:buFont typeface="Arial,Sans-Serif"/>
                        <a:buChar char="•"/>
                      </a:pPr>
                      <a:r>
                        <a:rPr lang="en-GB" sz="1800" b="0" i="0" u="none" strike="noStrike" noProof="0" dirty="0">
                          <a:solidFill>
                            <a:schemeClr val="tx1"/>
                          </a:solidFill>
                          <a:latin typeface="Calibri"/>
                        </a:rPr>
                        <a:t>There is a need for some form of join up between local accountability at trust and system levels.</a:t>
                      </a:r>
                    </a:p>
                    <a:p>
                      <a:pPr marL="0" marR="0" lvl="0" indent="0" algn="l">
                        <a:lnSpc>
                          <a:spcPct val="100000"/>
                        </a:lnSpc>
                        <a:spcBef>
                          <a:spcPts val="0"/>
                        </a:spcBef>
                        <a:spcAft>
                          <a:spcPts val="0"/>
                        </a:spcAft>
                        <a:buClr>
                          <a:srgbClr val="000000"/>
                        </a:buClr>
                        <a:buNone/>
                      </a:pPr>
                      <a:endParaRPr lang="en-GB" sz="1800" b="0" i="0" u="none" strike="noStrike" noProof="0" dirty="0">
                        <a:solidFill>
                          <a:schemeClr val="tx1"/>
                        </a:solidFill>
                        <a:latin typeface="Calibri"/>
                      </a:endParaRPr>
                    </a:p>
                  </a:txBody>
                  <a:tcPr>
                    <a:solidFill>
                      <a:schemeClr val="accent2">
                        <a:lumMod val="20000"/>
                        <a:lumOff val="80000"/>
                      </a:schemeClr>
                    </a:solidFill>
                  </a:tcPr>
                </a:tc>
                <a:extLst>
                  <a:ext uri="{0D108BD9-81ED-4DB2-BD59-A6C34878D82A}">
                    <a16:rowId xmlns:a16="http://schemas.microsoft.com/office/drawing/2014/main" val="2677176061"/>
                  </a:ext>
                </a:extLst>
              </a:tr>
            </a:tbl>
          </a:graphicData>
        </a:graphic>
      </p:graphicFrame>
    </p:spTree>
    <p:extLst>
      <p:ext uri="{BB962C8B-B14F-4D97-AF65-F5344CB8AC3E}">
        <p14:creationId xmlns:p14="http://schemas.microsoft.com/office/powerpoint/2010/main" val="2453678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HSP ppt bits 1-1.jpg"/>
          <p:cNvPicPr>
            <a:picLocks noChangeAspect="1"/>
          </p:cNvPicPr>
          <p:nvPr/>
        </p:nvPicPr>
        <p:blipFill rotWithShape="1">
          <a:blip r:embed="rId3">
            <a:alphaModFix amt="38000"/>
            <a:extLst>
              <a:ext uri="{28A0092B-C50C-407E-A947-70E740481C1C}">
                <a14:useLocalDpi xmlns:a14="http://schemas.microsoft.com/office/drawing/2010/main" val="0"/>
              </a:ext>
            </a:extLst>
          </a:blip>
          <a:srcRect l="10878" t="19184"/>
          <a:stretch/>
        </p:blipFill>
        <p:spPr>
          <a:xfrm>
            <a:off x="1" y="-7327"/>
            <a:ext cx="4727990" cy="769014"/>
          </a:xfrm>
          <a:prstGeom prst="rect">
            <a:avLst/>
          </a:prstGeom>
        </p:spPr>
      </p:pic>
      <p:sp>
        <p:nvSpPr>
          <p:cNvPr id="2" name="Title 1"/>
          <p:cNvSpPr>
            <a:spLocks noGrp="1"/>
          </p:cNvSpPr>
          <p:nvPr>
            <p:ph type="title"/>
          </p:nvPr>
        </p:nvSpPr>
        <p:spPr>
          <a:xfrm>
            <a:off x="139912" y="191373"/>
            <a:ext cx="8674619" cy="379362"/>
          </a:xfrm>
        </p:spPr>
        <p:txBody>
          <a:bodyPr>
            <a:noAutofit/>
          </a:bodyPr>
          <a:lstStyle/>
          <a:p>
            <a:r>
              <a:rPr lang="en-US" sz="2400" b="1" dirty="0">
                <a:cs typeface="Calibri"/>
              </a:rPr>
              <a:t>Suggested next steps: working with the grain</a:t>
            </a:r>
          </a:p>
        </p:txBody>
      </p:sp>
      <p:cxnSp>
        <p:nvCxnSpPr>
          <p:cNvPr id="7" name="Straight Connector 6"/>
          <p:cNvCxnSpPr/>
          <p:nvPr/>
        </p:nvCxnSpPr>
        <p:spPr>
          <a:xfrm>
            <a:off x="319088" y="812045"/>
            <a:ext cx="8686800" cy="1191"/>
          </a:xfrm>
          <a:prstGeom prst="line">
            <a:avLst/>
          </a:prstGeom>
          <a:ln w="12700"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1690" y="189448"/>
            <a:ext cx="1083710" cy="403670"/>
          </a:xfrm>
          <a:prstGeom prst="rect">
            <a:avLst/>
          </a:prstGeom>
        </p:spPr>
      </p:pic>
      <p:pic>
        <p:nvPicPr>
          <p:cNvPr id="8" name="Picture 7" descr="NHSP ppt bits 1-3.jpg"/>
          <p:cNvPicPr>
            <a:picLocks noChangeAspect="1"/>
          </p:cNvPicPr>
          <p:nvPr/>
        </p:nvPicPr>
        <p:blipFill rotWithShape="1">
          <a:blip r:embed="rId5">
            <a:extLst>
              <a:ext uri="{28A0092B-C50C-407E-A947-70E740481C1C}">
                <a14:useLocalDpi xmlns:a14="http://schemas.microsoft.com/office/drawing/2010/main" val="0"/>
              </a:ext>
            </a:extLst>
          </a:blip>
          <a:srcRect t="-19756" b="36967"/>
          <a:stretch/>
        </p:blipFill>
        <p:spPr>
          <a:xfrm>
            <a:off x="5228503" y="4623792"/>
            <a:ext cx="3917781" cy="519522"/>
          </a:xfrm>
          <a:prstGeom prst="rect">
            <a:avLst/>
          </a:prstGeom>
        </p:spPr>
      </p:pic>
      <p:sp>
        <p:nvSpPr>
          <p:cNvPr id="3" name="TextBox 2">
            <a:extLst>
              <a:ext uri="{FF2B5EF4-FFF2-40B4-BE49-F238E27FC236}">
                <a16:creationId xmlns:a16="http://schemas.microsoft.com/office/drawing/2014/main" id="{1818C8FC-8450-4829-8615-262624FA3DF7}"/>
              </a:ext>
            </a:extLst>
          </p:cNvPr>
          <p:cNvSpPr txBox="1"/>
          <p:nvPr/>
        </p:nvSpPr>
        <p:spPr>
          <a:xfrm>
            <a:off x="201012" y="880898"/>
            <a:ext cx="8741976" cy="41857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i="1" dirty="0">
                <a:cs typeface="Calibri"/>
              </a:rPr>
              <a:t>Influence and voice:</a:t>
            </a:r>
          </a:p>
          <a:p>
            <a:pPr marL="171450" indent="-171450">
              <a:buFont typeface="Arial"/>
              <a:buChar char="•"/>
            </a:pPr>
            <a:r>
              <a:rPr lang="en-US" sz="1400" dirty="0"/>
              <a:t>We will work closely with NHSE/I on an addendum to the Guide for Governors on ‘Your statutory duties’ to place it within the context of system working and to place greater emphasis on representing members and the public</a:t>
            </a:r>
          </a:p>
          <a:p>
            <a:endParaRPr lang="en-US" sz="1400" dirty="0">
              <a:cs typeface="Calibri"/>
            </a:endParaRPr>
          </a:p>
          <a:p>
            <a:pPr marL="171450" indent="-171450">
              <a:buFont typeface="Arial"/>
              <a:buChar char="•"/>
            </a:pPr>
            <a:r>
              <a:rPr lang="en-US" sz="1400" dirty="0"/>
              <a:t>We will argue that NHS trusts be empowered to set up fora such as  'community' councils to act as shadow governor bodies if they wish to.  These councils would not have statutory powers as in an FT but would build on what many trusts do now, offer trusts added flexibility and build a more equitable, consistent approach</a:t>
            </a:r>
            <a:endParaRPr lang="en-US" sz="1400" dirty="0">
              <a:cs typeface="Calibri"/>
            </a:endParaRPr>
          </a:p>
          <a:p>
            <a:endParaRPr lang="en-US" sz="1400" dirty="0">
              <a:cs typeface="Calibri"/>
            </a:endParaRPr>
          </a:p>
          <a:p>
            <a:pPr marL="171450" indent="-171450">
              <a:buFont typeface="Arial"/>
              <a:buChar char="•"/>
            </a:pPr>
            <a:r>
              <a:rPr lang="en-US" sz="1400" dirty="0"/>
              <a:t>We will argue for FTs councils of governors to either be given powers to delegate to individual governors to represent the interests of the public at system level or for this to happen on an informal basis. ICSs could set up public engagement councils drawn from FTs and NHS trusts in the system (with nominees from the third sector and local government).  This could be permissive legislation or mandatory or informal</a:t>
            </a:r>
            <a:endParaRPr lang="en-US" sz="1400" dirty="0">
              <a:cs typeface="Calibri"/>
            </a:endParaRPr>
          </a:p>
          <a:p>
            <a:endParaRPr lang="en-US" sz="1400" dirty="0">
              <a:cs typeface="Calibri"/>
            </a:endParaRPr>
          </a:p>
          <a:p>
            <a:pPr marL="171450" indent="-171450">
              <a:buFont typeface="Arial"/>
              <a:buChar char="•"/>
            </a:pPr>
            <a:r>
              <a:rPr lang="en-US" sz="1400" dirty="0"/>
              <a:t>NHS Providers will seek to decouple the debate on NEDs engaging at system levels from that about the role of governors; some elements of NHSE/I tend to conflate the two roles inappropriately.</a:t>
            </a:r>
            <a:endParaRPr lang="en-US" sz="1400" dirty="0">
              <a:cs typeface="Calibri"/>
            </a:endParaRPr>
          </a:p>
          <a:p>
            <a:pPr marL="171450" indent="-171450">
              <a:buFont typeface="Arial"/>
              <a:buChar char="•"/>
            </a:pPr>
            <a:endParaRPr lang="en-US" sz="1400" dirty="0">
              <a:cs typeface="Calibri"/>
            </a:endParaRPr>
          </a:p>
          <a:p>
            <a:r>
              <a:rPr lang="en-US" sz="1400" b="1" i="1" dirty="0">
                <a:cs typeface="Calibri"/>
              </a:rPr>
              <a:t>Support:</a:t>
            </a:r>
          </a:p>
          <a:p>
            <a:pPr marL="171450" indent="-171450">
              <a:buFont typeface="Arial"/>
              <a:buChar char="•"/>
            </a:pPr>
            <a:r>
              <a:rPr lang="en-US" sz="1400" dirty="0">
                <a:cs typeface="Calibri"/>
              </a:rPr>
              <a:t>We will ensure </a:t>
            </a:r>
            <a:r>
              <a:rPr lang="en-US" sz="1400" dirty="0" err="1">
                <a:cs typeface="Calibri"/>
              </a:rPr>
              <a:t>Governwell</a:t>
            </a:r>
            <a:r>
              <a:rPr lang="en-US" sz="1400" dirty="0">
                <a:cs typeface="Calibri"/>
              </a:rPr>
              <a:t> and other support offers reflect our support for governors, identify and share good practice and adapt as above in this changing landscape.</a:t>
            </a:r>
          </a:p>
        </p:txBody>
      </p:sp>
    </p:spTree>
    <p:extLst>
      <p:ext uri="{BB962C8B-B14F-4D97-AF65-F5344CB8AC3E}">
        <p14:creationId xmlns:p14="http://schemas.microsoft.com/office/powerpoint/2010/main" val="2113298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HSP ppt bits 1-3.jpg"/>
          <p:cNvPicPr>
            <a:picLocks noChangeAspect="1"/>
          </p:cNvPicPr>
          <p:nvPr/>
        </p:nvPicPr>
        <p:blipFill rotWithShape="1">
          <a:blip r:embed="rId3">
            <a:extLst>
              <a:ext uri="{28A0092B-C50C-407E-A947-70E740481C1C}">
                <a14:useLocalDpi xmlns:a14="http://schemas.microsoft.com/office/drawing/2010/main" val="0"/>
              </a:ext>
            </a:extLst>
          </a:blip>
          <a:srcRect b="17212"/>
          <a:stretch/>
        </p:blipFill>
        <p:spPr>
          <a:xfrm>
            <a:off x="5219449" y="4623978"/>
            <a:ext cx="3917781" cy="519522"/>
          </a:xfrm>
          <a:prstGeom prst="rect">
            <a:avLst/>
          </a:prstGeom>
        </p:spPr>
      </p:pic>
      <p:cxnSp>
        <p:nvCxnSpPr>
          <p:cNvPr id="16" name="Straight Connector 15"/>
          <p:cNvCxnSpPr/>
          <p:nvPr/>
        </p:nvCxnSpPr>
        <p:spPr>
          <a:xfrm>
            <a:off x="228600" y="4669649"/>
            <a:ext cx="8686800" cy="1191"/>
          </a:xfrm>
          <a:prstGeom prst="line">
            <a:avLst/>
          </a:prstGeom>
          <a:ln w="12700"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itle 3"/>
          <p:cNvSpPr txBox="1">
            <a:spLocks/>
          </p:cNvSpPr>
          <p:nvPr/>
        </p:nvSpPr>
        <p:spPr>
          <a:xfrm>
            <a:off x="1866900" y="1496077"/>
            <a:ext cx="5410200" cy="1362075"/>
          </a:xfrm>
          <a:prstGeom prst="rect">
            <a:avLst/>
          </a:prstGeom>
        </p:spPr>
        <p:txBody>
          <a:bodyPr vert="horz" lIns="91440" tIns="45720" rIns="91440" bIns="45720" rtlCol="0" anchor="t">
            <a:normAutofit/>
          </a:bodyPr>
          <a:lstStyle>
            <a:lvl1pPr algn="l" defTabSz="457200" rtl="0" eaLnBrk="1" latinLnBrk="0" hangingPunct="1">
              <a:spcBef>
                <a:spcPct val="0"/>
              </a:spcBef>
              <a:buNone/>
              <a:defRPr sz="2900" kern="1200" spc="-100">
                <a:solidFill>
                  <a:schemeClr val="accent2"/>
                </a:solidFill>
                <a:latin typeface="+mj-lt"/>
                <a:ea typeface="+mj-ea"/>
                <a:cs typeface="+mj-cs"/>
              </a:defRPr>
            </a:lvl1pPr>
          </a:lstStyle>
          <a:p>
            <a:pPr algn="ctr"/>
            <a:r>
              <a:rPr lang="en-GB" sz="8000" dirty="0"/>
              <a:t>THANK YOU</a:t>
            </a:r>
          </a:p>
        </p:txBody>
      </p:sp>
      <p:sp>
        <p:nvSpPr>
          <p:cNvPr id="11" name="Text Placeholder 4"/>
          <p:cNvSpPr txBox="1">
            <a:spLocks/>
          </p:cNvSpPr>
          <p:nvPr/>
        </p:nvSpPr>
        <p:spPr>
          <a:xfrm>
            <a:off x="116112" y="3724523"/>
            <a:ext cx="8088088" cy="1093803"/>
          </a:xfrm>
          <a:prstGeom prst="rect">
            <a:avLst/>
          </a:prstGeom>
        </p:spPr>
        <p:txBody>
          <a:bodyPr vert="horz" lIns="91440" tIns="45720" rIns="91440" bIns="45720" rtlCol="0">
            <a:normAutofit/>
          </a:bodyPr>
          <a:lstStyle>
            <a:lvl1pPr marL="198000" indent="-198000" algn="l" defTabSz="457200" rtl="0" eaLnBrk="1" latinLnBrk="0" hangingPunct="1">
              <a:spcBef>
                <a:spcPts val="0"/>
              </a:spcBef>
              <a:buClr>
                <a:schemeClr val="accent1"/>
              </a:buClr>
              <a:buFont typeface="Arial"/>
              <a:buChar char="•"/>
              <a:defRPr sz="2200" kern="1200">
                <a:solidFill>
                  <a:schemeClr val="tx1"/>
                </a:solidFill>
                <a:latin typeface="+mn-lt"/>
                <a:ea typeface="+mn-ea"/>
                <a:cs typeface="+mn-cs"/>
              </a:defRPr>
            </a:lvl1pPr>
            <a:lvl2pPr marL="427038" indent="-209550" algn="l" defTabSz="457200" rtl="0" eaLnBrk="1" latinLnBrk="0" hangingPunct="1">
              <a:spcBef>
                <a:spcPts val="0"/>
              </a:spcBef>
              <a:buClr>
                <a:schemeClr val="accent1"/>
              </a:buClr>
              <a:buFont typeface="Arial"/>
              <a:buChar char="•"/>
              <a:defRPr sz="2000" kern="1200">
                <a:solidFill>
                  <a:schemeClr val="tx1"/>
                </a:solidFill>
                <a:latin typeface="+mn-lt"/>
                <a:ea typeface="+mn-ea"/>
                <a:cs typeface="+mn-cs"/>
              </a:defRPr>
            </a:lvl2pPr>
            <a:lvl3pPr marL="635000" indent="-190500" algn="l" defTabSz="457200" rtl="0" eaLnBrk="1" latinLnBrk="0" hangingPunct="1">
              <a:spcBef>
                <a:spcPts val="0"/>
              </a:spcBef>
              <a:buClr>
                <a:schemeClr val="accent1"/>
              </a:buClr>
              <a:buFont typeface="Arial"/>
              <a:buChar char="•"/>
              <a:defRPr sz="2000" kern="1200">
                <a:solidFill>
                  <a:schemeClr val="tx1"/>
                </a:solidFill>
                <a:latin typeface="+mn-lt"/>
                <a:ea typeface="+mn-ea"/>
                <a:cs typeface="+mn-cs"/>
              </a:defRPr>
            </a:lvl3pPr>
            <a:lvl4pPr marL="906463" indent="-217488" algn="l" defTabSz="457200" rtl="0" eaLnBrk="1" latinLnBrk="0" hangingPunct="1">
              <a:spcBef>
                <a:spcPts val="0"/>
              </a:spcBef>
              <a:buClr>
                <a:schemeClr val="accent1"/>
              </a:buClr>
              <a:buFont typeface="Arial"/>
              <a:buChar char="•"/>
              <a:defRPr sz="2000" kern="1200">
                <a:solidFill>
                  <a:schemeClr val="tx1"/>
                </a:solidFill>
                <a:latin typeface="+mn-lt"/>
                <a:ea typeface="+mn-ea"/>
                <a:cs typeface="+mn-cs"/>
              </a:defRPr>
            </a:lvl4pPr>
            <a:lvl5pPr marL="1133475" indent="-217488" algn="l" defTabSz="457200" rtl="0" eaLnBrk="1" latinLnBrk="0" hangingPunct="1">
              <a:spcBef>
                <a:spcPts val="0"/>
              </a:spcBef>
              <a:buClr>
                <a:schemeClr val="accent1"/>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GB" u="sng" dirty="0">
              <a:solidFill>
                <a:schemeClr val="accent1"/>
              </a:solidFill>
              <a:highlight>
                <a:srgbClr val="FFFF00"/>
              </a:highlight>
            </a:endParaRPr>
          </a:p>
          <a:p>
            <a:pPr marL="0" indent="0">
              <a:buNone/>
            </a:pPr>
            <a:r>
              <a:rPr lang="en-GB" u="sng" dirty="0">
                <a:solidFill>
                  <a:schemeClr val="accent1"/>
                </a:solidFill>
              </a:rPr>
              <a:t>Chris.hopson@nhsproviders.org</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1690" y="189447"/>
            <a:ext cx="1083710" cy="403670"/>
          </a:xfrm>
          <a:prstGeom prst="rect">
            <a:avLst/>
          </a:prstGeom>
        </p:spPr>
      </p:pic>
    </p:spTree>
    <p:extLst>
      <p:ext uri="{BB962C8B-B14F-4D97-AF65-F5344CB8AC3E}">
        <p14:creationId xmlns:p14="http://schemas.microsoft.com/office/powerpoint/2010/main" val="3120701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NHSP ppt bits 1-3.jpg"/>
          <p:cNvPicPr>
            <a:picLocks noChangeAspect="1"/>
          </p:cNvPicPr>
          <p:nvPr/>
        </p:nvPicPr>
        <p:blipFill rotWithShape="1">
          <a:blip r:embed="rId3">
            <a:extLst>
              <a:ext uri="{28A0092B-C50C-407E-A947-70E740481C1C}">
                <a14:useLocalDpi xmlns:a14="http://schemas.microsoft.com/office/drawing/2010/main" val="0"/>
              </a:ext>
            </a:extLst>
          </a:blip>
          <a:srcRect t="-19756" b="36967"/>
          <a:stretch/>
        </p:blipFill>
        <p:spPr>
          <a:xfrm>
            <a:off x="5228502" y="4623792"/>
            <a:ext cx="3917781" cy="519522"/>
          </a:xfrm>
          <a:prstGeom prst="rect">
            <a:avLst/>
          </a:prstGeom>
        </p:spPr>
      </p:pic>
      <p:pic>
        <p:nvPicPr>
          <p:cNvPr id="5" name="Picture 4" descr="NHSP ppt bits 1-1.jpg"/>
          <p:cNvPicPr>
            <a:picLocks noChangeAspect="1"/>
          </p:cNvPicPr>
          <p:nvPr/>
        </p:nvPicPr>
        <p:blipFill rotWithShape="1">
          <a:blip r:embed="rId4">
            <a:alphaModFix amt="38000"/>
            <a:extLst>
              <a:ext uri="{28A0092B-C50C-407E-A947-70E740481C1C}">
                <a14:useLocalDpi xmlns:a14="http://schemas.microsoft.com/office/drawing/2010/main" val="0"/>
              </a:ext>
            </a:extLst>
          </a:blip>
          <a:srcRect l="10878" t="19184"/>
          <a:stretch/>
        </p:blipFill>
        <p:spPr>
          <a:xfrm>
            <a:off x="0" y="-7327"/>
            <a:ext cx="4727990" cy="769014"/>
          </a:xfrm>
          <a:prstGeom prst="rect">
            <a:avLst/>
          </a:prstGeom>
        </p:spPr>
      </p:pic>
      <p:sp>
        <p:nvSpPr>
          <p:cNvPr id="2" name="Title 1"/>
          <p:cNvSpPr>
            <a:spLocks noGrp="1"/>
          </p:cNvSpPr>
          <p:nvPr>
            <p:ph type="title"/>
          </p:nvPr>
        </p:nvSpPr>
        <p:spPr>
          <a:xfrm>
            <a:off x="165269" y="275926"/>
            <a:ext cx="8674619" cy="379362"/>
          </a:xfrm>
        </p:spPr>
        <p:txBody>
          <a:bodyPr>
            <a:noAutofit/>
          </a:bodyPr>
          <a:lstStyle/>
          <a:p>
            <a:r>
              <a:rPr lang="en-GB" sz="2400" b="1" dirty="0"/>
              <a:t>An extraordinary 16 months: nine lessons learnt?</a:t>
            </a:r>
            <a:endParaRPr lang="en-US" sz="1800" b="1" dirty="0"/>
          </a:p>
        </p:txBody>
      </p:sp>
      <p:cxnSp>
        <p:nvCxnSpPr>
          <p:cNvPr id="7" name="Straight Connector 6"/>
          <p:cNvCxnSpPr/>
          <p:nvPr/>
        </p:nvCxnSpPr>
        <p:spPr>
          <a:xfrm>
            <a:off x="384590" y="760496"/>
            <a:ext cx="8686800" cy="1191"/>
          </a:xfrm>
          <a:prstGeom prst="line">
            <a:avLst/>
          </a:prstGeom>
          <a:ln w="12700"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Content Placeholder 2"/>
          <p:cNvSpPr>
            <a:spLocks noGrp="1"/>
          </p:cNvSpPr>
          <p:nvPr>
            <p:ph idx="1"/>
          </p:nvPr>
        </p:nvSpPr>
        <p:spPr>
          <a:xfrm>
            <a:off x="72610" y="760496"/>
            <a:ext cx="5580784" cy="3658865"/>
          </a:xfrm>
        </p:spPr>
        <p:txBody>
          <a:bodyPr>
            <a:noAutofit/>
          </a:bodyPr>
          <a:lstStyle/>
          <a:p>
            <a:pPr lvl="1"/>
            <a:r>
              <a:rPr lang="en-US" sz="1400" dirty="0"/>
              <a:t>NHS/wider health and care system is </a:t>
            </a:r>
            <a:r>
              <a:rPr lang="en-US" sz="1400" b="1" dirty="0"/>
              <a:t>capable of much faster and more extensive change </a:t>
            </a:r>
            <a:r>
              <a:rPr lang="en-US" sz="1400" dirty="0"/>
              <a:t>than we might have previously thought </a:t>
            </a:r>
          </a:p>
          <a:p>
            <a:pPr lvl="1"/>
            <a:r>
              <a:rPr lang="en-US" sz="1400" dirty="0"/>
              <a:t>COVID forced much more rapid, consistent and successful vertical “place based” and horizontal “system based” </a:t>
            </a:r>
            <a:r>
              <a:rPr lang="en-US" sz="1400" b="1" dirty="0"/>
              <a:t>collaborative working</a:t>
            </a:r>
          </a:p>
          <a:p>
            <a:pPr lvl="1"/>
            <a:r>
              <a:rPr lang="en-US" sz="1400" dirty="0"/>
              <a:t>Empowering front line NHS leaders within clear strategic objectives and </a:t>
            </a:r>
            <a:r>
              <a:rPr lang="en-US" sz="1400" b="1" dirty="0"/>
              <a:t>stepping back from top down command &amp; control worked </a:t>
            </a:r>
            <a:r>
              <a:rPr lang="en-US" sz="1400" dirty="0"/>
              <a:t>too</a:t>
            </a:r>
          </a:p>
          <a:p>
            <a:pPr lvl="1"/>
            <a:r>
              <a:rPr lang="en-US" sz="1400" b="1" dirty="0"/>
              <a:t>The SARS-CoV2 virus will be with us for a long time to come </a:t>
            </a:r>
            <a:r>
              <a:rPr lang="en-US" sz="1400" dirty="0"/>
              <a:t>– we have barely begun to think about what that means</a:t>
            </a:r>
          </a:p>
          <a:p>
            <a:pPr lvl="1"/>
            <a:r>
              <a:rPr lang="en-US" sz="1400" dirty="0"/>
              <a:t>Living with the virus long term and coping with consequences of last 16 months will bring </a:t>
            </a:r>
            <a:r>
              <a:rPr lang="en-US" sz="1400" b="1" dirty="0"/>
              <a:t>major new pressures</a:t>
            </a:r>
          </a:p>
          <a:p>
            <a:pPr lvl="1"/>
            <a:r>
              <a:rPr lang="en-US" sz="1400" dirty="0"/>
              <a:t>We had a </a:t>
            </a:r>
            <a:r>
              <a:rPr lang="en-US" sz="1400" b="1" dirty="0"/>
              <a:t>serious capacity / demand mismatch </a:t>
            </a:r>
            <a:r>
              <a:rPr lang="en-US" sz="1400" dirty="0"/>
              <a:t>before COVID struck. It’s a lot worse now.</a:t>
            </a:r>
          </a:p>
          <a:p>
            <a:pPr lvl="1"/>
            <a:r>
              <a:rPr lang="en-US" sz="1400" dirty="0"/>
              <a:t>Our staff were magnificent but </a:t>
            </a:r>
            <a:r>
              <a:rPr lang="en-US" sz="1400" b="1" dirty="0"/>
              <a:t>current workforce model is unsustainable</a:t>
            </a:r>
            <a:r>
              <a:rPr lang="en-US" sz="1400" dirty="0"/>
              <a:t> with no immediate solution available</a:t>
            </a:r>
          </a:p>
          <a:p>
            <a:pPr lvl="1"/>
            <a:r>
              <a:rPr lang="en-US" sz="1400" dirty="0"/>
              <a:t>A crisis always finds the most vulnerable and weakest links in the chain: our </a:t>
            </a:r>
            <a:r>
              <a:rPr lang="en-US" sz="1400" b="1" dirty="0"/>
              <a:t>social care system is unsustainable </a:t>
            </a:r>
            <a:r>
              <a:rPr lang="en-US" sz="1400" dirty="0"/>
              <a:t>too.</a:t>
            </a:r>
          </a:p>
          <a:p>
            <a:pPr lvl="1"/>
            <a:r>
              <a:rPr lang="en-US" sz="1400" dirty="0"/>
              <a:t>COVID-19 seriously exacerbated health inequalities. </a:t>
            </a:r>
            <a:r>
              <a:rPr lang="en-US" sz="1400" b="1" dirty="0"/>
              <a:t>Tackling those inequalities offers the potential for a powerful unifying mission</a:t>
            </a:r>
            <a:r>
              <a:rPr lang="en-US" sz="1400" dirty="0"/>
              <a:t>.</a:t>
            </a:r>
          </a:p>
          <a:p>
            <a:pPr lvl="1"/>
            <a:endParaRPr lang="en-US" sz="1400" dirty="0"/>
          </a:p>
          <a:p>
            <a:pPr lvl="1"/>
            <a:endParaRPr lang="en-US" sz="1400" dirty="0"/>
          </a:p>
          <a:p>
            <a:pPr lvl="1"/>
            <a:endParaRPr lang="en-US" sz="1400" dirty="0"/>
          </a:p>
          <a:p>
            <a:pPr>
              <a:buFont typeface="Arial"/>
              <a:buChar char="•"/>
            </a:pPr>
            <a:endParaRPr lang="en-US" sz="1400" dirty="0"/>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31690" y="189447"/>
            <a:ext cx="1083710" cy="403670"/>
          </a:xfrm>
          <a:prstGeom prst="rect">
            <a:avLst/>
          </a:prstGeom>
        </p:spPr>
      </p:pic>
      <p:pic>
        <p:nvPicPr>
          <p:cNvPr id="6" name="Picture 5">
            <a:extLst>
              <a:ext uri="{FF2B5EF4-FFF2-40B4-BE49-F238E27FC236}">
                <a16:creationId xmlns:a16="http://schemas.microsoft.com/office/drawing/2014/main" id="{85D3F75D-FE5E-49C5-91EF-32BBE28D9730}"/>
              </a:ext>
            </a:extLst>
          </p:cNvPr>
          <p:cNvPicPr>
            <a:picLocks noChangeAspect="1"/>
          </p:cNvPicPr>
          <p:nvPr/>
        </p:nvPicPr>
        <p:blipFill>
          <a:blip r:embed="rId6"/>
          <a:stretch>
            <a:fillRect/>
          </a:stretch>
        </p:blipFill>
        <p:spPr>
          <a:xfrm>
            <a:off x="5627347" y="909445"/>
            <a:ext cx="3317468" cy="621603"/>
          </a:xfrm>
          <a:custGeom>
            <a:avLst/>
            <a:gdLst>
              <a:gd name="connsiteX0" fmla="*/ 0 w 3317468"/>
              <a:gd name="connsiteY0" fmla="*/ 0 h 621603"/>
              <a:gd name="connsiteX1" fmla="*/ 519737 w 3317468"/>
              <a:gd name="connsiteY1" fmla="*/ 0 h 621603"/>
              <a:gd name="connsiteX2" fmla="*/ 973124 w 3317468"/>
              <a:gd name="connsiteY2" fmla="*/ 0 h 621603"/>
              <a:gd name="connsiteX3" fmla="*/ 1459686 w 3317468"/>
              <a:gd name="connsiteY3" fmla="*/ 0 h 621603"/>
              <a:gd name="connsiteX4" fmla="*/ 2045772 w 3317468"/>
              <a:gd name="connsiteY4" fmla="*/ 0 h 621603"/>
              <a:gd name="connsiteX5" fmla="*/ 2565509 w 3317468"/>
              <a:gd name="connsiteY5" fmla="*/ 0 h 621603"/>
              <a:gd name="connsiteX6" fmla="*/ 3317468 w 3317468"/>
              <a:gd name="connsiteY6" fmla="*/ 0 h 621603"/>
              <a:gd name="connsiteX7" fmla="*/ 3317468 w 3317468"/>
              <a:gd name="connsiteY7" fmla="*/ 317018 h 621603"/>
              <a:gd name="connsiteX8" fmla="*/ 3317468 w 3317468"/>
              <a:gd name="connsiteY8" fmla="*/ 621603 h 621603"/>
              <a:gd name="connsiteX9" fmla="*/ 2764557 w 3317468"/>
              <a:gd name="connsiteY9" fmla="*/ 621603 h 621603"/>
              <a:gd name="connsiteX10" fmla="*/ 2277995 w 3317468"/>
              <a:gd name="connsiteY10" fmla="*/ 621603 h 621603"/>
              <a:gd name="connsiteX11" fmla="*/ 1658734 w 3317468"/>
              <a:gd name="connsiteY11" fmla="*/ 621603 h 621603"/>
              <a:gd name="connsiteX12" fmla="*/ 1138997 w 3317468"/>
              <a:gd name="connsiteY12" fmla="*/ 621603 h 621603"/>
              <a:gd name="connsiteX13" fmla="*/ 685610 w 3317468"/>
              <a:gd name="connsiteY13" fmla="*/ 621603 h 621603"/>
              <a:gd name="connsiteX14" fmla="*/ 0 w 3317468"/>
              <a:gd name="connsiteY14" fmla="*/ 621603 h 621603"/>
              <a:gd name="connsiteX15" fmla="*/ 0 w 3317468"/>
              <a:gd name="connsiteY15" fmla="*/ 323234 h 621603"/>
              <a:gd name="connsiteX16" fmla="*/ 0 w 3317468"/>
              <a:gd name="connsiteY16" fmla="*/ 0 h 621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17468" h="621603" fill="none" extrusionOk="0">
                <a:moveTo>
                  <a:pt x="0" y="0"/>
                </a:moveTo>
                <a:cubicBezTo>
                  <a:pt x="218221" y="-55989"/>
                  <a:pt x="364816" y="53711"/>
                  <a:pt x="519737" y="0"/>
                </a:cubicBezTo>
                <a:cubicBezTo>
                  <a:pt x="674658" y="-53711"/>
                  <a:pt x="761012" y="517"/>
                  <a:pt x="973124" y="0"/>
                </a:cubicBezTo>
                <a:cubicBezTo>
                  <a:pt x="1185236" y="-517"/>
                  <a:pt x="1232642" y="18536"/>
                  <a:pt x="1459686" y="0"/>
                </a:cubicBezTo>
                <a:cubicBezTo>
                  <a:pt x="1686730" y="-18536"/>
                  <a:pt x="1779138" y="48078"/>
                  <a:pt x="2045772" y="0"/>
                </a:cubicBezTo>
                <a:cubicBezTo>
                  <a:pt x="2312406" y="-48078"/>
                  <a:pt x="2442966" y="37647"/>
                  <a:pt x="2565509" y="0"/>
                </a:cubicBezTo>
                <a:cubicBezTo>
                  <a:pt x="2688052" y="-37647"/>
                  <a:pt x="2967371" y="13327"/>
                  <a:pt x="3317468" y="0"/>
                </a:cubicBezTo>
                <a:cubicBezTo>
                  <a:pt x="3343572" y="80174"/>
                  <a:pt x="3280414" y="235497"/>
                  <a:pt x="3317468" y="317018"/>
                </a:cubicBezTo>
                <a:cubicBezTo>
                  <a:pt x="3354522" y="398539"/>
                  <a:pt x="3312213" y="496265"/>
                  <a:pt x="3317468" y="621603"/>
                </a:cubicBezTo>
                <a:cubicBezTo>
                  <a:pt x="3063700" y="665091"/>
                  <a:pt x="2970105" y="600627"/>
                  <a:pt x="2764557" y="621603"/>
                </a:cubicBezTo>
                <a:cubicBezTo>
                  <a:pt x="2559009" y="642579"/>
                  <a:pt x="2411861" y="565401"/>
                  <a:pt x="2277995" y="621603"/>
                </a:cubicBezTo>
                <a:cubicBezTo>
                  <a:pt x="2144129" y="677805"/>
                  <a:pt x="1848023" y="560660"/>
                  <a:pt x="1658734" y="621603"/>
                </a:cubicBezTo>
                <a:cubicBezTo>
                  <a:pt x="1469445" y="682546"/>
                  <a:pt x="1254142" y="608879"/>
                  <a:pt x="1138997" y="621603"/>
                </a:cubicBezTo>
                <a:cubicBezTo>
                  <a:pt x="1023852" y="634327"/>
                  <a:pt x="912193" y="569687"/>
                  <a:pt x="685610" y="621603"/>
                </a:cubicBezTo>
                <a:cubicBezTo>
                  <a:pt x="459027" y="673519"/>
                  <a:pt x="302661" y="569184"/>
                  <a:pt x="0" y="621603"/>
                </a:cubicBezTo>
                <a:cubicBezTo>
                  <a:pt x="-2844" y="512192"/>
                  <a:pt x="28130" y="465851"/>
                  <a:pt x="0" y="323234"/>
                </a:cubicBezTo>
                <a:cubicBezTo>
                  <a:pt x="-28130" y="180617"/>
                  <a:pt x="20054" y="136611"/>
                  <a:pt x="0" y="0"/>
                </a:cubicBezTo>
                <a:close/>
              </a:path>
              <a:path w="3317468" h="621603" stroke="0" extrusionOk="0">
                <a:moveTo>
                  <a:pt x="0" y="0"/>
                </a:moveTo>
                <a:cubicBezTo>
                  <a:pt x="163948" y="-11262"/>
                  <a:pt x="290405" y="61381"/>
                  <a:pt x="519737" y="0"/>
                </a:cubicBezTo>
                <a:cubicBezTo>
                  <a:pt x="749069" y="-61381"/>
                  <a:pt x="855576" y="53869"/>
                  <a:pt x="973124" y="0"/>
                </a:cubicBezTo>
                <a:cubicBezTo>
                  <a:pt x="1090672" y="-53869"/>
                  <a:pt x="1362502" y="47767"/>
                  <a:pt x="1592385" y="0"/>
                </a:cubicBezTo>
                <a:cubicBezTo>
                  <a:pt x="1822268" y="-47767"/>
                  <a:pt x="1963241" y="24830"/>
                  <a:pt x="2112121" y="0"/>
                </a:cubicBezTo>
                <a:cubicBezTo>
                  <a:pt x="2261001" y="-24830"/>
                  <a:pt x="2459755" y="57241"/>
                  <a:pt x="2631858" y="0"/>
                </a:cubicBezTo>
                <a:cubicBezTo>
                  <a:pt x="2803961" y="-57241"/>
                  <a:pt x="3125087" y="27915"/>
                  <a:pt x="3317468" y="0"/>
                </a:cubicBezTo>
                <a:cubicBezTo>
                  <a:pt x="3320235" y="111313"/>
                  <a:pt x="3316117" y="175275"/>
                  <a:pt x="3317468" y="298369"/>
                </a:cubicBezTo>
                <a:cubicBezTo>
                  <a:pt x="3318819" y="421463"/>
                  <a:pt x="3308444" y="481865"/>
                  <a:pt x="3317468" y="621603"/>
                </a:cubicBezTo>
                <a:cubicBezTo>
                  <a:pt x="3085951" y="642877"/>
                  <a:pt x="2951651" y="582312"/>
                  <a:pt x="2830906" y="621603"/>
                </a:cubicBezTo>
                <a:cubicBezTo>
                  <a:pt x="2710161" y="660894"/>
                  <a:pt x="2425851" y="617088"/>
                  <a:pt x="2277995" y="621603"/>
                </a:cubicBezTo>
                <a:cubicBezTo>
                  <a:pt x="2130139" y="626118"/>
                  <a:pt x="1962476" y="588617"/>
                  <a:pt x="1725083" y="621603"/>
                </a:cubicBezTo>
                <a:cubicBezTo>
                  <a:pt x="1487690" y="654589"/>
                  <a:pt x="1452920" y="572114"/>
                  <a:pt x="1205347" y="621603"/>
                </a:cubicBezTo>
                <a:cubicBezTo>
                  <a:pt x="957774" y="671092"/>
                  <a:pt x="804228" y="582242"/>
                  <a:pt x="586086" y="621603"/>
                </a:cubicBezTo>
                <a:cubicBezTo>
                  <a:pt x="367944" y="660964"/>
                  <a:pt x="274488" y="570310"/>
                  <a:pt x="0" y="621603"/>
                </a:cubicBezTo>
                <a:cubicBezTo>
                  <a:pt x="-2824" y="515719"/>
                  <a:pt x="9070" y="438112"/>
                  <a:pt x="0" y="323234"/>
                </a:cubicBezTo>
                <a:cubicBezTo>
                  <a:pt x="-9070" y="208356"/>
                  <a:pt x="5719" y="123941"/>
                  <a:pt x="0" y="0"/>
                </a:cubicBezTo>
                <a:close/>
              </a:path>
            </a:pathLst>
          </a:custGeom>
          <a:ln w="31750">
            <a:solidFill>
              <a:schemeClr val="tx1"/>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pic>
      <p:pic>
        <p:nvPicPr>
          <p:cNvPr id="12" name="Picture 11">
            <a:extLst>
              <a:ext uri="{FF2B5EF4-FFF2-40B4-BE49-F238E27FC236}">
                <a16:creationId xmlns:a16="http://schemas.microsoft.com/office/drawing/2014/main" id="{5C224AE3-5EE1-41CB-A774-EA5F7085A575}"/>
              </a:ext>
            </a:extLst>
          </p:cNvPr>
          <p:cNvPicPr>
            <a:picLocks noChangeAspect="1"/>
          </p:cNvPicPr>
          <p:nvPr/>
        </p:nvPicPr>
        <p:blipFill>
          <a:blip r:embed="rId7"/>
          <a:stretch>
            <a:fillRect/>
          </a:stretch>
        </p:blipFill>
        <p:spPr>
          <a:xfrm>
            <a:off x="5747319" y="3319848"/>
            <a:ext cx="3174215" cy="550943"/>
          </a:xfrm>
          <a:custGeom>
            <a:avLst/>
            <a:gdLst>
              <a:gd name="connsiteX0" fmla="*/ 0 w 3174215"/>
              <a:gd name="connsiteY0" fmla="*/ 0 h 550943"/>
              <a:gd name="connsiteX1" fmla="*/ 592520 w 3174215"/>
              <a:gd name="connsiteY1" fmla="*/ 0 h 550943"/>
              <a:gd name="connsiteX2" fmla="*/ 1153298 w 3174215"/>
              <a:gd name="connsiteY2" fmla="*/ 0 h 550943"/>
              <a:gd name="connsiteX3" fmla="*/ 1714076 w 3174215"/>
              <a:gd name="connsiteY3" fmla="*/ 0 h 550943"/>
              <a:gd name="connsiteX4" fmla="*/ 2147885 w 3174215"/>
              <a:gd name="connsiteY4" fmla="*/ 0 h 550943"/>
              <a:gd name="connsiteX5" fmla="*/ 2613437 w 3174215"/>
              <a:gd name="connsiteY5" fmla="*/ 0 h 550943"/>
              <a:gd name="connsiteX6" fmla="*/ 3174215 w 3174215"/>
              <a:gd name="connsiteY6" fmla="*/ 0 h 550943"/>
              <a:gd name="connsiteX7" fmla="*/ 3174215 w 3174215"/>
              <a:gd name="connsiteY7" fmla="*/ 550943 h 550943"/>
              <a:gd name="connsiteX8" fmla="*/ 2645179 w 3174215"/>
              <a:gd name="connsiteY8" fmla="*/ 550943 h 550943"/>
              <a:gd name="connsiteX9" fmla="*/ 2211370 w 3174215"/>
              <a:gd name="connsiteY9" fmla="*/ 550943 h 550943"/>
              <a:gd name="connsiteX10" fmla="*/ 1777560 w 3174215"/>
              <a:gd name="connsiteY10" fmla="*/ 550943 h 550943"/>
              <a:gd name="connsiteX11" fmla="*/ 1216782 w 3174215"/>
              <a:gd name="connsiteY11" fmla="*/ 550943 h 550943"/>
              <a:gd name="connsiteX12" fmla="*/ 751231 w 3174215"/>
              <a:gd name="connsiteY12" fmla="*/ 550943 h 550943"/>
              <a:gd name="connsiteX13" fmla="*/ 0 w 3174215"/>
              <a:gd name="connsiteY13" fmla="*/ 550943 h 550943"/>
              <a:gd name="connsiteX14" fmla="*/ 0 w 3174215"/>
              <a:gd name="connsiteY14" fmla="*/ 0 h 550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74215" h="550943" fill="none" extrusionOk="0">
                <a:moveTo>
                  <a:pt x="0" y="0"/>
                </a:moveTo>
                <a:cubicBezTo>
                  <a:pt x="266330" y="-3699"/>
                  <a:pt x="339679" y="69079"/>
                  <a:pt x="592520" y="0"/>
                </a:cubicBezTo>
                <a:cubicBezTo>
                  <a:pt x="845361" y="-69079"/>
                  <a:pt x="884548" y="28247"/>
                  <a:pt x="1153298" y="0"/>
                </a:cubicBezTo>
                <a:cubicBezTo>
                  <a:pt x="1422048" y="-28247"/>
                  <a:pt x="1476235" y="61789"/>
                  <a:pt x="1714076" y="0"/>
                </a:cubicBezTo>
                <a:cubicBezTo>
                  <a:pt x="1951917" y="-61789"/>
                  <a:pt x="1961755" y="9006"/>
                  <a:pt x="2147885" y="0"/>
                </a:cubicBezTo>
                <a:cubicBezTo>
                  <a:pt x="2334015" y="-9006"/>
                  <a:pt x="2426051" y="45402"/>
                  <a:pt x="2613437" y="0"/>
                </a:cubicBezTo>
                <a:cubicBezTo>
                  <a:pt x="2800823" y="-45402"/>
                  <a:pt x="3033249" y="47828"/>
                  <a:pt x="3174215" y="0"/>
                </a:cubicBezTo>
                <a:cubicBezTo>
                  <a:pt x="3232629" y="156434"/>
                  <a:pt x="3120508" y="331735"/>
                  <a:pt x="3174215" y="550943"/>
                </a:cubicBezTo>
                <a:cubicBezTo>
                  <a:pt x="3063986" y="610583"/>
                  <a:pt x="2857541" y="519081"/>
                  <a:pt x="2645179" y="550943"/>
                </a:cubicBezTo>
                <a:cubicBezTo>
                  <a:pt x="2432817" y="582805"/>
                  <a:pt x="2375322" y="548429"/>
                  <a:pt x="2211370" y="550943"/>
                </a:cubicBezTo>
                <a:cubicBezTo>
                  <a:pt x="2047418" y="553457"/>
                  <a:pt x="1905994" y="523892"/>
                  <a:pt x="1777560" y="550943"/>
                </a:cubicBezTo>
                <a:cubicBezTo>
                  <a:pt x="1649126" y="577994"/>
                  <a:pt x="1416280" y="485190"/>
                  <a:pt x="1216782" y="550943"/>
                </a:cubicBezTo>
                <a:cubicBezTo>
                  <a:pt x="1017284" y="616696"/>
                  <a:pt x="898679" y="517441"/>
                  <a:pt x="751231" y="550943"/>
                </a:cubicBezTo>
                <a:cubicBezTo>
                  <a:pt x="603783" y="584445"/>
                  <a:pt x="234368" y="500137"/>
                  <a:pt x="0" y="550943"/>
                </a:cubicBezTo>
                <a:cubicBezTo>
                  <a:pt x="-475" y="283312"/>
                  <a:pt x="43888" y="128219"/>
                  <a:pt x="0" y="0"/>
                </a:cubicBezTo>
                <a:close/>
              </a:path>
              <a:path w="3174215" h="550943" stroke="0" extrusionOk="0">
                <a:moveTo>
                  <a:pt x="0" y="0"/>
                </a:moveTo>
                <a:cubicBezTo>
                  <a:pt x="178824" y="-3602"/>
                  <a:pt x="339407" y="44919"/>
                  <a:pt x="497294" y="0"/>
                </a:cubicBezTo>
                <a:cubicBezTo>
                  <a:pt x="655181" y="-44919"/>
                  <a:pt x="823584" y="30615"/>
                  <a:pt x="931103" y="0"/>
                </a:cubicBezTo>
                <a:cubicBezTo>
                  <a:pt x="1038622" y="-30615"/>
                  <a:pt x="1277236" y="34128"/>
                  <a:pt x="1523623" y="0"/>
                </a:cubicBezTo>
                <a:cubicBezTo>
                  <a:pt x="1770010" y="-34128"/>
                  <a:pt x="1807599" y="7938"/>
                  <a:pt x="2020917" y="0"/>
                </a:cubicBezTo>
                <a:cubicBezTo>
                  <a:pt x="2234235" y="-7938"/>
                  <a:pt x="2297821" y="37808"/>
                  <a:pt x="2518211" y="0"/>
                </a:cubicBezTo>
                <a:cubicBezTo>
                  <a:pt x="2738601" y="-37808"/>
                  <a:pt x="2882890" y="19260"/>
                  <a:pt x="3174215" y="0"/>
                </a:cubicBezTo>
                <a:cubicBezTo>
                  <a:pt x="3225476" y="147851"/>
                  <a:pt x="3135928" y="309574"/>
                  <a:pt x="3174215" y="550943"/>
                </a:cubicBezTo>
                <a:cubicBezTo>
                  <a:pt x="2948502" y="590961"/>
                  <a:pt x="2829591" y="527180"/>
                  <a:pt x="2645179" y="550943"/>
                </a:cubicBezTo>
                <a:cubicBezTo>
                  <a:pt x="2460767" y="574706"/>
                  <a:pt x="2324354" y="529708"/>
                  <a:pt x="2211370" y="550943"/>
                </a:cubicBezTo>
                <a:cubicBezTo>
                  <a:pt x="2098386" y="572178"/>
                  <a:pt x="1889398" y="500745"/>
                  <a:pt x="1682334" y="550943"/>
                </a:cubicBezTo>
                <a:cubicBezTo>
                  <a:pt x="1475270" y="601141"/>
                  <a:pt x="1322464" y="504814"/>
                  <a:pt x="1153298" y="550943"/>
                </a:cubicBezTo>
                <a:cubicBezTo>
                  <a:pt x="984132" y="597072"/>
                  <a:pt x="824396" y="541896"/>
                  <a:pt x="656004" y="550943"/>
                </a:cubicBezTo>
                <a:cubicBezTo>
                  <a:pt x="487612" y="559990"/>
                  <a:pt x="143088" y="538768"/>
                  <a:pt x="0" y="550943"/>
                </a:cubicBezTo>
                <a:cubicBezTo>
                  <a:pt x="-28292" y="359010"/>
                  <a:pt x="13139" y="230009"/>
                  <a:pt x="0" y="0"/>
                </a:cubicBezTo>
                <a:close/>
              </a:path>
            </a:pathLst>
          </a:custGeom>
          <a:ln w="31750">
            <a:solidFill>
              <a:schemeClr val="tx1"/>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pic>
      <p:pic>
        <p:nvPicPr>
          <p:cNvPr id="15" name="Picture 14">
            <a:extLst>
              <a:ext uri="{FF2B5EF4-FFF2-40B4-BE49-F238E27FC236}">
                <a16:creationId xmlns:a16="http://schemas.microsoft.com/office/drawing/2014/main" id="{E86524D3-4E65-4224-8809-9A32F6922701}"/>
              </a:ext>
            </a:extLst>
          </p:cNvPr>
          <p:cNvPicPr>
            <a:picLocks noChangeAspect="1"/>
          </p:cNvPicPr>
          <p:nvPr/>
        </p:nvPicPr>
        <p:blipFill>
          <a:blip r:embed="rId8"/>
          <a:stretch>
            <a:fillRect/>
          </a:stretch>
        </p:blipFill>
        <p:spPr>
          <a:xfrm>
            <a:off x="5753454" y="2491487"/>
            <a:ext cx="3161946" cy="694088"/>
          </a:xfrm>
          <a:custGeom>
            <a:avLst/>
            <a:gdLst>
              <a:gd name="connsiteX0" fmla="*/ 0 w 3161946"/>
              <a:gd name="connsiteY0" fmla="*/ 0 h 694088"/>
              <a:gd name="connsiteX1" fmla="*/ 495372 w 3161946"/>
              <a:gd name="connsiteY1" fmla="*/ 0 h 694088"/>
              <a:gd name="connsiteX2" fmla="*/ 927504 w 3161946"/>
              <a:gd name="connsiteY2" fmla="*/ 0 h 694088"/>
              <a:gd name="connsiteX3" fmla="*/ 1391256 w 3161946"/>
              <a:gd name="connsiteY3" fmla="*/ 0 h 694088"/>
              <a:gd name="connsiteX4" fmla="*/ 1949867 w 3161946"/>
              <a:gd name="connsiteY4" fmla="*/ 0 h 694088"/>
              <a:gd name="connsiteX5" fmla="*/ 2445238 w 3161946"/>
              <a:gd name="connsiteY5" fmla="*/ 0 h 694088"/>
              <a:gd name="connsiteX6" fmla="*/ 3161946 w 3161946"/>
              <a:gd name="connsiteY6" fmla="*/ 0 h 694088"/>
              <a:gd name="connsiteX7" fmla="*/ 3161946 w 3161946"/>
              <a:gd name="connsiteY7" fmla="*/ 353985 h 694088"/>
              <a:gd name="connsiteX8" fmla="*/ 3161946 w 3161946"/>
              <a:gd name="connsiteY8" fmla="*/ 694088 h 694088"/>
              <a:gd name="connsiteX9" fmla="*/ 2634955 w 3161946"/>
              <a:gd name="connsiteY9" fmla="*/ 694088 h 694088"/>
              <a:gd name="connsiteX10" fmla="*/ 2171203 w 3161946"/>
              <a:gd name="connsiteY10" fmla="*/ 694088 h 694088"/>
              <a:gd name="connsiteX11" fmla="*/ 1580973 w 3161946"/>
              <a:gd name="connsiteY11" fmla="*/ 694088 h 694088"/>
              <a:gd name="connsiteX12" fmla="*/ 1085601 w 3161946"/>
              <a:gd name="connsiteY12" fmla="*/ 694088 h 694088"/>
              <a:gd name="connsiteX13" fmla="*/ 653469 w 3161946"/>
              <a:gd name="connsiteY13" fmla="*/ 694088 h 694088"/>
              <a:gd name="connsiteX14" fmla="*/ 0 w 3161946"/>
              <a:gd name="connsiteY14" fmla="*/ 694088 h 694088"/>
              <a:gd name="connsiteX15" fmla="*/ 0 w 3161946"/>
              <a:gd name="connsiteY15" fmla="*/ 360926 h 694088"/>
              <a:gd name="connsiteX16" fmla="*/ 0 w 3161946"/>
              <a:gd name="connsiteY16" fmla="*/ 0 h 694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61946" h="694088" fill="none" extrusionOk="0">
                <a:moveTo>
                  <a:pt x="0" y="0"/>
                </a:moveTo>
                <a:cubicBezTo>
                  <a:pt x="150749" y="-46540"/>
                  <a:pt x="255096" y="43623"/>
                  <a:pt x="495372" y="0"/>
                </a:cubicBezTo>
                <a:cubicBezTo>
                  <a:pt x="735648" y="-43623"/>
                  <a:pt x="750707" y="31692"/>
                  <a:pt x="927504" y="0"/>
                </a:cubicBezTo>
                <a:cubicBezTo>
                  <a:pt x="1104301" y="-31692"/>
                  <a:pt x="1186898" y="47701"/>
                  <a:pt x="1391256" y="0"/>
                </a:cubicBezTo>
                <a:cubicBezTo>
                  <a:pt x="1595614" y="-47701"/>
                  <a:pt x="1708344" y="27710"/>
                  <a:pt x="1949867" y="0"/>
                </a:cubicBezTo>
                <a:cubicBezTo>
                  <a:pt x="2191390" y="-27710"/>
                  <a:pt x="2296115" y="52987"/>
                  <a:pt x="2445238" y="0"/>
                </a:cubicBezTo>
                <a:cubicBezTo>
                  <a:pt x="2594361" y="-52987"/>
                  <a:pt x="2869054" y="20698"/>
                  <a:pt x="3161946" y="0"/>
                </a:cubicBezTo>
                <a:cubicBezTo>
                  <a:pt x="3189195" y="123648"/>
                  <a:pt x="3145789" y="192263"/>
                  <a:pt x="3161946" y="353985"/>
                </a:cubicBezTo>
                <a:cubicBezTo>
                  <a:pt x="3178103" y="515707"/>
                  <a:pt x="3134947" y="557382"/>
                  <a:pt x="3161946" y="694088"/>
                </a:cubicBezTo>
                <a:cubicBezTo>
                  <a:pt x="2945390" y="696129"/>
                  <a:pt x="2851391" y="644942"/>
                  <a:pt x="2634955" y="694088"/>
                </a:cubicBezTo>
                <a:cubicBezTo>
                  <a:pt x="2418519" y="743234"/>
                  <a:pt x="2364272" y="649928"/>
                  <a:pt x="2171203" y="694088"/>
                </a:cubicBezTo>
                <a:cubicBezTo>
                  <a:pt x="1978134" y="738248"/>
                  <a:pt x="1740715" y="629712"/>
                  <a:pt x="1580973" y="694088"/>
                </a:cubicBezTo>
                <a:cubicBezTo>
                  <a:pt x="1421231" y="758464"/>
                  <a:pt x="1239033" y="664203"/>
                  <a:pt x="1085601" y="694088"/>
                </a:cubicBezTo>
                <a:cubicBezTo>
                  <a:pt x="932169" y="723973"/>
                  <a:pt x="847607" y="654013"/>
                  <a:pt x="653469" y="694088"/>
                </a:cubicBezTo>
                <a:cubicBezTo>
                  <a:pt x="459331" y="734163"/>
                  <a:pt x="207079" y="616430"/>
                  <a:pt x="0" y="694088"/>
                </a:cubicBezTo>
                <a:cubicBezTo>
                  <a:pt x="-33030" y="539057"/>
                  <a:pt x="12412" y="459039"/>
                  <a:pt x="0" y="360926"/>
                </a:cubicBezTo>
                <a:cubicBezTo>
                  <a:pt x="-12412" y="262813"/>
                  <a:pt x="7795" y="172402"/>
                  <a:pt x="0" y="0"/>
                </a:cubicBezTo>
                <a:close/>
              </a:path>
              <a:path w="3161946" h="694088" stroke="0" extrusionOk="0">
                <a:moveTo>
                  <a:pt x="0" y="0"/>
                </a:moveTo>
                <a:cubicBezTo>
                  <a:pt x="244942" y="-54012"/>
                  <a:pt x="351097" y="8623"/>
                  <a:pt x="495372" y="0"/>
                </a:cubicBezTo>
                <a:cubicBezTo>
                  <a:pt x="639647" y="-8623"/>
                  <a:pt x="748567" y="11920"/>
                  <a:pt x="927504" y="0"/>
                </a:cubicBezTo>
                <a:cubicBezTo>
                  <a:pt x="1106441" y="-11920"/>
                  <a:pt x="1344939" y="51898"/>
                  <a:pt x="1517734" y="0"/>
                </a:cubicBezTo>
                <a:cubicBezTo>
                  <a:pt x="1690529" y="-51898"/>
                  <a:pt x="1850705" y="49222"/>
                  <a:pt x="2013106" y="0"/>
                </a:cubicBezTo>
                <a:cubicBezTo>
                  <a:pt x="2175507" y="-49222"/>
                  <a:pt x="2374586" y="1958"/>
                  <a:pt x="2508477" y="0"/>
                </a:cubicBezTo>
                <a:cubicBezTo>
                  <a:pt x="2642368" y="-1958"/>
                  <a:pt x="2923070" y="40210"/>
                  <a:pt x="3161946" y="0"/>
                </a:cubicBezTo>
                <a:cubicBezTo>
                  <a:pt x="3187377" y="110353"/>
                  <a:pt x="3128776" y="178731"/>
                  <a:pt x="3161946" y="333162"/>
                </a:cubicBezTo>
                <a:cubicBezTo>
                  <a:pt x="3195116" y="487593"/>
                  <a:pt x="3148360" y="621128"/>
                  <a:pt x="3161946" y="694088"/>
                </a:cubicBezTo>
                <a:cubicBezTo>
                  <a:pt x="3059478" y="735199"/>
                  <a:pt x="2918782" y="654265"/>
                  <a:pt x="2698194" y="694088"/>
                </a:cubicBezTo>
                <a:cubicBezTo>
                  <a:pt x="2477606" y="733911"/>
                  <a:pt x="2307721" y="651795"/>
                  <a:pt x="2171203" y="694088"/>
                </a:cubicBezTo>
                <a:cubicBezTo>
                  <a:pt x="2034685" y="736381"/>
                  <a:pt x="1847193" y="656311"/>
                  <a:pt x="1644212" y="694088"/>
                </a:cubicBezTo>
                <a:cubicBezTo>
                  <a:pt x="1441231" y="731865"/>
                  <a:pt x="1250999" y="666264"/>
                  <a:pt x="1148840" y="694088"/>
                </a:cubicBezTo>
                <a:cubicBezTo>
                  <a:pt x="1046681" y="721912"/>
                  <a:pt x="835540" y="693527"/>
                  <a:pt x="558610" y="694088"/>
                </a:cubicBezTo>
                <a:cubicBezTo>
                  <a:pt x="281680" y="694649"/>
                  <a:pt x="263134" y="680114"/>
                  <a:pt x="0" y="694088"/>
                </a:cubicBezTo>
                <a:cubicBezTo>
                  <a:pt x="-10808" y="595221"/>
                  <a:pt x="25496" y="485372"/>
                  <a:pt x="0" y="360926"/>
                </a:cubicBezTo>
                <a:cubicBezTo>
                  <a:pt x="-25496" y="236480"/>
                  <a:pt x="7694" y="148980"/>
                  <a:pt x="0" y="0"/>
                </a:cubicBezTo>
                <a:close/>
              </a:path>
            </a:pathLst>
          </a:custGeom>
          <a:ln w="31750">
            <a:solidFill>
              <a:schemeClr val="tx1"/>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pic>
      <p:pic>
        <p:nvPicPr>
          <p:cNvPr id="17" name="Picture 16">
            <a:extLst>
              <a:ext uri="{FF2B5EF4-FFF2-40B4-BE49-F238E27FC236}">
                <a16:creationId xmlns:a16="http://schemas.microsoft.com/office/drawing/2014/main" id="{02187F95-2F16-4FF0-B796-44B079E48F7C}"/>
              </a:ext>
            </a:extLst>
          </p:cNvPr>
          <p:cNvPicPr>
            <a:picLocks noChangeAspect="1"/>
          </p:cNvPicPr>
          <p:nvPr/>
        </p:nvPicPr>
        <p:blipFill>
          <a:blip r:embed="rId9"/>
          <a:stretch>
            <a:fillRect/>
          </a:stretch>
        </p:blipFill>
        <p:spPr>
          <a:xfrm>
            <a:off x="5789827" y="4005064"/>
            <a:ext cx="3129907" cy="620039"/>
          </a:xfrm>
          <a:custGeom>
            <a:avLst/>
            <a:gdLst>
              <a:gd name="connsiteX0" fmla="*/ 0 w 3129907"/>
              <a:gd name="connsiteY0" fmla="*/ 0 h 620039"/>
              <a:gd name="connsiteX1" fmla="*/ 490352 w 3129907"/>
              <a:gd name="connsiteY1" fmla="*/ 0 h 620039"/>
              <a:gd name="connsiteX2" fmla="*/ 918106 w 3129907"/>
              <a:gd name="connsiteY2" fmla="*/ 0 h 620039"/>
              <a:gd name="connsiteX3" fmla="*/ 1377159 w 3129907"/>
              <a:gd name="connsiteY3" fmla="*/ 0 h 620039"/>
              <a:gd name="connsiteX4" fmla="*/ 1930109 w 3129907"/>
              <a:gd name="connsiteY4" fmla="*/ 0 h 620039"/>
              <a:gd name="connsiteX5" fmla="*/ 2420461 w 3129907"/>
              <a:gd name="connsiteY5" fmla="*/ 0 h 620039"/>
              <a:gd name="connsiteX6" fmla="*/ 3129907 w 3129907"/>
              <a:gd name="connsiteY6" fmla="*/ 0 h 620039"/>
              <a:gd name="connsiteX7" fmla="*/ 3129907 w 3129907"/>
              <a:gd name="connsiteY7" fmla="*/ 316220 h 620039"/>
              <a:gd name="connsiteX8" fmla="*/ 3129907 w 3129907"/>
              <a:gd name="connsiteY8" fmla="*/ 620039 h 620039"/>
              <a:gd name="connsiteX9" fmla="*/ 2608256 w 3129907"/>
              <a:gd name="connsiteY9" fmla="*/ 620039 h 620039"/>
              <a:gd name="connsiteX10" fmla="*/ 2149203 w 3129907"/>
              <a:gd name="connsiteY10" fmla="*/ 620039 h 620039"/>
              <a:gd name="connsiteX11" fmla="*/ 1564954 w 3129907"/>
              <a:gd name="connsiteY11" fmla="*/ 620039 h 620039"/>
              <a:gd name="connsiteX12" fmla="*/ 1074601 w 3129907"/>
              <a:gd name="connsiteY12" fmla="*/ 620039 h 620039"/>
              <a:gd name="connsiteX13" fmla="*/ 646847 w 3129907"/>
              <a:gd name="connsiteY13" fmla="*/ 620039 h 620039"/>
              <a:gd name="connsiteX14" fmla="*/ 0 w 3129907"/>
              <a:gd name="connsiteY14" fmla="*/ 620039 h 620039"/>
              <a:gd name="connsiteX15" fmla="*/ 0 w 3129907"/>
              <a:gd name="connsiteY15" fmla="*/ 322420 h 620039"/>
              <a:gd name="connsiteX16" fmla="*/ 0 w 3129907"/>
              <a:gd name="connsiteY16" fmla="*/ 0 h 62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29907" h="620039" fill="none" extrusionOk="0">
                <a:moveTo>
                  <a:pt x="0" y="0"/>
                </a:moveTo>
                <a:cubicBezTo>
                  <a:pt x="99299" y="-23586"/>
                  <a:pt x="282667" y="7669"/>
                  <a:pt x="490352" y="0"/>
                </a:cubicBezTo>
                <a:cubicBezTo>
                  <a:pt x="698037" y="-7669"/>
                  <a:pt x="732244" y="21940"/>
                  <a:pt x="918106" y="0"/>
                </a:cubicBezTo>
                <a:cubicBezTo>
                  <a:pt x="1103968" y="-21940"/>
                  <a:pt x="1233040" y="28379"/>
                  <a:pt x="1377159" y="0"/>
                </a:cubicBezTo>
                <a:cubicBezTo>
                  <a:pt x="1521278" y="-28379"/>
                  <a:pt x="1749046" y="41499"/>
                  <a:pt x="1930109" y="0"/>
                </a:cubicBezTo>
                <a:cubicBezTo>
                  <a:pt x="2111172" y="-41499"/>
                  <a:pt x="2207153" y="23618"/>
                  <a:pt x="2420461" y="0"/>
                </a:cubicBezTo>
                <a:cubicBezTo>
                  <a:pt x="2633769" y="-23618"/>
                  <a:pt x="2817592" y="82522"/>
                  <a:pt x="3129907" y="0"/>
                </a:cubicBezTo>
                <a:cubicBezTo>
                  <a:pt x="3145747" y="107412"/>
                  <a:pt x="3106250" y="202566"/>
                  <a:pt x="3129907" y="316220"/>
                </a:cubicBezTo>
                <a:cubicBezTo>
                  <a:pt x="3153564" y="429874"/>
                  <a:pt x="3098280" y="484717"/>
                  <a:pt x="3129907" y="620039"/>
                </a:cubicBezTo>
                <a:cubicBezTo>
                  <a:pt x="2934907" y="639333"/>
                  <a:pt x="2783958" y="559148"/>
                  <a:pt x="2608256" y="620039"/>
                </a:cubicBezTo>
                <a:cubicBezTo>
                  <a:pt x="2432554" y="680930"/>
                  <a:pt x="2251765" y="599527"/>
                  <a:pt x="2149203" y="620039"/>
                </a:cubicBezTo>
                <a:cubicBezTo>
                  <a:pt x="2046641" y="640551"/>
                  <a:pt x="1852060" y="554104"/>
                  <a:pt x="1564954" y="620039"/>
                </a:cubicBezTo>
                <a:cubicBezTo>
                  <a:pt x="1277848" y="685974"/>
                  <a:pt x="1270997" y="561764"/>
                  <a:pt x="1074601" y="620039"/>
                </a:cubicBezTo>
                <a:cubicBezTo>
                  <a:pt x="878205" y="678314"/>
                  <a:pt x="839848" y="605632"/>
                  <a:pt x="646847" y="620039"/>
                </a:cubicBezTo>
                <a:cubicBezTo>
                  <a:pt x="453846" y="634446"/>
                  <a:pt x="154294" y="598344"/>
                  <a:pt x="0" y="620039"/>
                </a:cubicBezTo>
                <a:cubicBezTo>
                  <a:pt x="-23610" y="478320"/>
                  <a:pt x="11305" y="462924"/>
                  <a:pt x="0" y="322420"/>
                </a:cubicBezTo>
                <a:cubicBezTo>
                  <a:pt x="-11305" y="181916"/>
                  <a:pt x="35587" y="77826"/>
                  <a:pt x="0" y="0"/>
                </a:cubicBezTo>
                <a:close/>
              </a:path>
              <a:path w="3129907" h="620039" stroke="0" extrusionOk="0">
                <a:moveTo>
                  <a:pt x="0" y="0"/>
                </a:moveTo>
                <a:cubicBezTo>
                  <a:pt x="235641" y="-12831"/>
                  <a:pt x="271481" y="25506"/>
                  <a:pt x="490352" y="0"/>
                </a:cubicBezTo>
                <a:cubicBezTo>
                  <a:pt x="709223" y="-25506"/>
                  <a:pt x="830750" y="41254"/>
                  <a:pt x="918106" y="0"/>
                </a:cubicBezTo>
                <a:cubicBezTo>
                  <a:pt x="1005462" y="-41254"/>
                  <a:pt x="1242942" y="29702"/>
                  <a:pt x="1502355" y="0"/>
                </a:cubicBezTo>
                <a:cubicBezTo>
                  <a:pt x="1761768" y="-29702"/>
                  <a:pt x="1817223" y="39368"/>
                  <a:pt x="1992707" y="0"/>
                </a:cubicBezTo>
                <a:cubicBezTo>
                  <a:pt x="2168191" y="-39368"/>
                  <a:pt x="2252197" y="15941"/>
                  <a:pt x="2483060" y="0"/>
                </a:cubicBezTo>
                <a:cubicBezTo>
                  <a:pt x="2713923" y="-15941"/>
                  <a:pt x="2872510" y="55038"/>
                  <a:pt x="3129907" y="0"/>
                </a:cubicBezTo>
                <a:cubicBezTo>
                  <a:pt x="3142604" y="87912"/>
                  <a:pt x="3111027" y="188879"/>
                  <a:pt x="3129907" y="297619"/>
                </a:cubicBezTo>
                <a:cubicBezTo>
                  <a:pt x="3148787" y="406359"/>
                  <a:pt x="3096652" y="512812"/>
                  <a:pt x="3129907" y="620039"/>
                </a:cubicBezTo>
                <a:cubicBezTo>
                  <a:pt x="2937404" y="656551"/>
                  <a:pt x="2772643" y="603440"/>
                  <a:pt x="2670854" y="620039"/>
                </a:cubicBezTo>
                <a:cubicBezTo>
                  <a:pt x="2569065" y="636638"/>
                  <a:pt x="2318648" y="577932"/>
                  <a:pt x="2149203" y="620039"/>
                </a:cubicBezTo>
                <a:cubicBezTo>
                  <a:pt x="1979758" y="662146"/>
                  <a:pt x="1750600" y="593228"/>
                  <a:pt x="1627552" y="620039"/>
                </a:cubicBezTo>
                <a:cubicBezTo>
                  <a:pt x="1504504" y="646850"/>
                  <a:pt x="1375281" y="611161"/>
                  <a:pt x="1137200" y="620039"/>
                </a:cubicBezTo>
                <a:cubicBezTo>
                  <a:pt x="899119" y="628917"/>
                  <a:pt x="796054" y="613965"/>
                  <a:pt x="552950" y="620039"/>
                </a:cubicBezTo>
                <a:cubicBezTo>
                  <a:pt x="309846" y="626113"/>
                  <a:pt x="275652" y="570816"/>
                  <a:pt x="0" y="620039"/>
                </a:cubicBezTo>
                <a:cubicBezTo>
                  <a:pt x="-33508" y="509614"/>
                  <a:pt x="753" y="444510"/>
                  <a:pt x="0" y="322420"/>
                </a:cubicBezTo>
                <a:cubicBezTo>
                  <a:pt x="-753" y="200330"/>
                  <a:pt x="31204" y="133218"/>
                  <a:pt x="0" y="0"/>
                </a:cubicBezTo>
                <a:close/>
              </a:path>
            </a:pathLst>
          </a:custGeom>
          <a:ln w="31750">
            <a:solidFill>
              <a:schemeClr val="tx1"/>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pic>
      <p:pic>
        <p:nvPicPr>
          <p:cNvPr id="19" name="Picture 18">
            <a:extLst>
              <a:ext uri="{FF2B5EF4-FFF2-40B4-BE49-F238E27FC236}">
                <a16:creationId xmlns:a16="http://schemas.microsoft.com/office/drawing/2014/main" id="{16DD22B6-1074-40CE-B5DB-8D8FD1B620D2}"/>
              </a:ext>
            </a:extLst>
          </p:cNvPr>
          <p:cNvPicPr>
            <a:picLocks noChangeAspect="1"/>
          </p:cNvPicPr>
          <p:nvPr/>
        </p:nvPicPr>
        <p:blipFill>
          <a:blip r:embed="rId10"/>
          <a:stretch>
            <a:fillRect/>
          </a:stretch>
        </p:blipFill>
        <p:spPr>
          <a:xfrm>
            <a:off x="5673392" y="1663126"/>
            <a:ext cx="3242008" cy="694088"/>
          </a:xfrm>
          <a:custGeom>
            <a:avLst/>
            <a:gdLst>
              <a:gd name="connsiteX0" fmla="*/ 0 w 3242008"/>
              <a:gd name="connsiteY0" fmla="*/ 0 h 694088"/>
              <a:gd name="connsiteX1" fmla="*/ 507915 w 3242008"/>
              <a:gd name="connsiteY1" fmla="*/ 0 h 694088"/>
              <a:gd name="connsiteX2" fmla="*/ 950989 w 3242008"/>
              <a:gd name="connsiteY2" fmla="*/ 0 h 694088"/>
              <a:gd name="connsiteX3" fmla="*/ 1426484 w 3242008"/>
              <a:gd name="connsiteY3" fmla="*/ 0 h 694088"/>
              <a:gd name="connsiteX4" fmla="*/ 1999238 w 3242008"/>
              <a:gd name="connsiteY4" fmla="*/ 0 h 694088"/>
              <a:gd name="connsiteX5" fmla="*/ 2507153 w 3242008"/>
              <a:gd name="connsiteY5" fmla="*/ 0 h 694088"/>
              <a:gd name="connsiteX6" fmla="*/ 3242008 w 3242008"/>
              <a:gd name="connsiteY6" fmla="*/ 0 h 694088"/>
              <a:gd name="connsiteX7" fmla="*/ 3242008 w 3242008"/>
              <a:gd name="connsiteY7" fmla="*/ 353985 h 694088"/>
              <a:gd name="connsiteX8" fmla="*/ 3242008 w 3242008"/>
              <a:gd name="connsiteY8" fmla="*/ 694088 h 694088"/>
              <a:gd name="connsiteX9" fmla="*/ 2701673 w 3242008"/>
              <a:gd name="connsiteY9" fmla="*/ 694088 h 694088"/>
              <a:gd name="connsiteX10" fmla="*/ 2226179 w 3242008"/>
              <a:gd name="connsiteY10" fmla="*/ 694088 h 694088"/>
              <a:gd name="connsiteX11" fmla="*/ 1621004 w 3242008"/>
              <a:gd name="connsiteY11" fmla="*/ 694088 h 694088"/>
              <a:gd name="connsiteX12" fmla="*/ 1113089 w 3242008"/>
              <a:gd name="connsiteY12" fmla="*/ 694088 h 694088"/>
              <a:gd name="connsiteX13" fmla="*/ 670015 w 3242008"/>
              <a:gd name="connsiteY13" fmla="*/ 694088 h 694088"/>
              <a:gd name="connsiteX14" fmla="*/ 0 w 3242008"/>
              <a:gd name="connsiteY14" fmla="*/ 694088 h 694088"/>
              <a:gd name="connsiteX15" fmla="*/ 0 w 3242008"/>
              <a:gd name="connsiteY15" fmla="*/ 360926 h 694088"/>
              <a:gd name="connsiteX16" fmla="*/ 0 w 3242008"/>
              <a:gd name="connsiteY16" fmla="*/ 0 h 694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42008" h="694088" fill="none" extrusionOk="0">
                <a:moveTo>
                  <a:pt x="0" y="0"/>
                </a:moveTo>
                <a:cubicBezTo>
                  <a:pt x="215581" y="-26479"/>
                  <a:pt x="351446" y="1981"/>
                  <a:pt x="507915" y="0"/>
                </a:cubicBezTo>
                <a:cubicBezTo>
                  <a:pt x="664385" y="-1981"/>
                  <a:pt x="762677" y="43732"/>
                  <a:pt x="950989" y="0"/>
                </a:cubicBezTo>
                <a:cubicBezTo>
                  <a:pt x="1139301" y="-43732"/>
                  <a:pt x="1285210" y="15632"/>
                  <a:pt x="1426484" y="0"/>
                </a:cubicBezTo>
                <a:cubicBezTo>
                  <a:pt x="1567758" y="-15632"/>
                  <a:pt x="1869280" y="14288"/>
                  <a:pt x="1999238" y="0"/>
                </a:cubicBezTo>
                <a:cubicBezTo>
                  <a:pt x="2129196" y="-14288"/>
                  <a:pt x="2370103" y="55276"/>
                  <a:pt x="2507153" y="0"/>
                </a:cubicBezTo>
                <a:cubicBezTo>
                  <a:pt x="2644204" y="-55276"/>
                  <a:pt x="3019916" y="83404"/>
                  <a:pt x="3242008" y="0"/>
                </a:cubicBezTo>
                <a:cubicBezTo>
                  <a:pt x="3269257" y="123648"/>
                  <a:pt x="3225851" y="192263"/>
                  <a:pt x="3242008" y="353985"/>
                </a:cubicBezTo>
                <a:cubicBezTo>
                  <a:pt x="3258165" y="515707"/>
                  <a:pt x="3215009" y="557382"/>
                  <a:pt x="3242008" y="694088"/>
                </a:cubicBezTo>
                <a:cubicBezTo>
                  <a:pt x="2979353" y="714881"/>
                  <a:pt x="2966236" y="648454"/>
                  <a:pt x="2701673" y="694088"/>
                </a:cubicBezTo>
                <a:cubicBezTo>
                  <a:pt x="2437111" y="739722"/>
                  <a:pt x="2341568" y="678190"/>
                  <a:pt x="2226179" y="694088"/>
                </a:cubicBezTo>
                <a:cubicBezTo>
                  <a:pt x="2110790" y="709986"/>
                  <a:pt x="1743935" y="668160"/>
                  <a:pt x="1621004" y="694088"/>
                </a:cubicBezTo>
                <a:cubicBezTo>
                  <a:pt x="1498073" y="720016"/>
                  <a:pt x="1311428" y="645160"/>
                  <a:pt x="1113089" y="694088"/>
                </a:cubicBezTo>
                <a:cubicBezTo>
                  <a:pt x="914750" y="743016"/>
                  <a:pt x="829136" y="657201"/>
                  <a:pt x="670015" y="694088"/>
                </a:cubicBezTo>
                <a:cubicBezTo>
                  <a:pt x="510894" y="730975"/>
                  <a:pt x="247066" y="683652"/>
                  <a:pt x="0" y="694088"/>
                </a:cubicBezTo>
                <a:cubicBezTo>
                  <a:pt x="-33030" y="539057"/>
                  <a:pt x="12412" y="459039"/>
                  <a:pt x="0" y="360926"/>
                </a:cubicBezTo>
                <a:cubicBezTo>
                  <a:pt x="-12412" y="262813"/>
                  <a:pt x="7795" y="172402"/>
                  <a:pt x="0" y="0"/>
                </a:cubicBezTo>
                <a:close/>
              </a:path>
              <a:path w="3242008" h="694088" stroke="0" extrusionOk="0">
                <a:moveTo>
                  <a:pt x="0" y="0"/>
                </a:moveTo>
                <a:cubicBezTo>
                  <a:pt x="199634" y="-16760"/>
                  <a:pt x="372160" y="15008"/>
                  <a:pt x="507915" y="0"/>
                </a:cubicBezTo>
                <a:cubicBezTo>
                  <a:pt x="643671" y="-15008"/>
                  <a:pt x="802339" y="13575"/>
                  <a:pt x="950989" y="0"/>
                </a:cubicBezTo>
                <a:cubicBezTo>
                  <a:pt x="1099639" y="-13575"/>
                  <a:pt x="1291418" y="1292"/>
                  <a:pt x="1556164" y="0"/>
                </a:cubicBezTo>
                <a:cubicBezTo>
                  <a:pt x="1820910" y="-1292"/>
                  <a:pt x="1813988" y="23619"/>
                  <a:pt x="2064078" y="0"/>
                </a:cubicBezTo>
                <a:cubicBezTo>
                  <a:pt x="2314168" y="-23619"/>
                  <a:pt x="2322579" y="58739"/>
                  <a:pt x="2571993" y="0"/>
                </a:cubicBezTo>
                <a:cubicBezTo>
                  <a:pt x="2821407" y="-58739"/>
                  <a:pt x="2985498" y="45251"/>
                  <a:pt x="3242008" y="0"/>
                </a:cubicBezTo>
                <a:cubicBezTo>
                  <a:pt x="3267439" y="110353"/>
                  <a:pt x="3208838" y="178731"/>
                  <a:pt x="3242008" y="333162"/>
                </a:cubicBezTo>
                <a:cubicBezTo>
                  <a:pt x="3275178" y="487593"/>
                  <a:pt x="3228422" y="621128"/>
                  <a:pt x="3242008" y="694088"/>
                </a:cubicBezTo>
                <a:cubicBezTo>
                  <a:pt x="3114655" y="702289"/>
                  <a:pt x="2962267" y="692417"/>
                  <a:pt x="2766513" y="694088"/>
                </a:cubicBezTo>
                <a:cubicBezTo>
                  <a:pt x="2570759" y="695759"/>
                  <a:pt x="2361588" y="682981"/>
                  <a:pt x="2226179" y="694088"/>
                </a:cubicBezTo>
                <a:cubicBezTo>
                  <a:pt x="2090770" y="705195"/>
                  <a:pt x="1901973" y="633243"/>
                  <a:pt x="1685844" y="694088"/>
                </a:cubicBezTo>
                <a:cubicBezTo>
                  <a:pt x="1469715" y="754933"/>
                  <a:pt x="1366291" y="658502"/>
                  <a:pt x="1177930" y="694088"/>
                </a:cubicBezTo>
                <a:cubicBezTo>
                  <a:pt x="989569" y="729674"/>
                  <a:pt x="854406" y="681462"/>
                  <a:pt x="572755" y="694088"/>
                </a:cubicBezTo>
                <a:cubicBezTo>
                  <a:pt x="291105" y="706714"/>
                  <a:pt x="191069" y="652578"/>
                  <a:pt x="0" y="694088"/>
                </a:cubicBezTo>
                <a:cubicBezTo>
                  <a:pt x="-10808" y="595221"/>
                  <a:pt x="25496" y="485372"/>
                  <a:pt x="0" y="360926"/>
                </a:cubicBezTo>
                <a:cubicBezTo>
                  <a:pt x="-25496" y="236480"/>
                  <a:pt x="7694" y="148980"/>
                  <a:pt x="0" y="0"/>
                </a:cubicBezTo>
                <a:close/>
              </a:path>
            </a:pathLst>
          </a:custGeom>
          <a:ln w="31750">
            <a:solidFill>
              <a:schemeClr val="tx1"/>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NHSP ppt bits 1-3.jpg"/>
          <p:cNvPicPr>
            <a:picLocks noChangeAspect="1"/>
          </p:cNvPicPr>
          <p:nvPr/>
        </p:nvPicPr>
        <p:blipFill rotWithShape="1">
          <a:blip r:embed="rId2">
            <a:extLst>
              <a:ext uri="{28A0092B-C50C-407E-A947-70E740481C1C}">
                <a14:useLocalDpi xmlns:a14="http://schemas.microsoft.com/office/drawing/2010/main" val="0"/>
              </a:ext>
            </a:extLst>
          </a:blip>
          <a:srcRect t="-19756" b="36967"/>
          <a:stretch/>
        </p:blipFill>
        <p:spPr>
          <a:xfrm>
            <a:off x="5228502" y="4623792"/>
            <a:ext cx="3917781" cy="519522"/>
          </a:xfrm>
          <a:prstGeom prst="rect">
            <a:avLst/>
          </a:prstGeom>
        </p:spPr>
      </p:pic>
      <p:sp>
        <p:nvSpPr>
          <p:cNvPr id="2" name="Title 1"/>
          <p:cNvSpPr>
            <a:spLocks noGrp="1"/>
          </p:cNvSpPr>
          <p:nvPr>
            <p:ph type="title"/>
          </p:nvPr>
        </p:nvSpPr>
        <p:spPr>
          <a:xfrm>
            <a:off x="144672" y="259736"/>
            <a:ext cx="7612098" cy="379362"/>
          </a:xfrm>
        </p:spPr>
        <p:txBody>
          <a:bodyPr>
            <a:noAutofit/>
          </a:bodyPr>
          <a:lstStyle/>
          <a:p>
            <a:r>
              <a:rPr lang="en-US" sz="2400" b="1" dirty="0"/>
              <a:t>A huge amount now going on…and to come over next 9 months</a:t>
            </a:r>
          </a:p>
        </p:txBody>
      </p:sp>
      <p:graphicFrame>
        <p:nvGraphicFramePr>
          <p:cNvPr id="4" name="Content Placeholder 3">
            <a:extLst>
              <a:ext uri="{FF2B5EF4-FFF2-40B4-BE49-F238E27FC236}">
                <a16:creationId xmlns:a16="http://schemas.microsoft.com/office/drawing/2014/main" id="{3A75416B-2F06-4C89-8B42-51BEB748E68F}"/>
              </a:ext>
            </a:extLst>
          </p:cNvPr>
          <p:cNvGraphicFramePr>
            <a:graphicFrameLocks noGrp="1"/>
          </p:cNvGraphicFramePr>
          <p:nvPr>
            <p:ph idx="1"/>
            <p:extLst>
              <p:ext uri="{D42A27DB-BD31-4B8C-83A1-F6EECF244321}">
                <p14:modId xmlns:p14="http://schemas.microsoft.com/office/powerpoint/2010/main" val="1986623517"/>
              </p:ext>
            </p:extLst>
          </p:nvPr>
        </p:nvGraphicFramePr>
        <p:xfrm>
          <a:off x="157235" y="822168"/>
          <a:ext cx="8829530" cy="4131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8" name="Straight Connector 7"/>
          <p:cNvCxnSpPr/>
          <p:nvPr/>
        </p:nvCxnSpPr>
        <p:spPr>
          <a:xfrm>
            <a:off x="228600" y="701130"/>
            <a:ext cx="8686800" cy="1191"/>
          </a:xfrm>
          <a:prstGeom prst="line">
            <a:avLst/>
          </a:prstGeom>
          <a:ln w="12700"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31690" y="189447"/>
            <a:ext cx="1083710" cy="403670"/>
          </a:xfrm>
          <a:prstGeom prst="rect">
            <a:avLst/>
          </a:prstGeom>
        </p:spPr>
      </p:pic>
    </p:spTree>
    <p:extLst>
      <p:ext uri="{BB962C8B-B14F-4D97-AF65-F5344CB8AC3E}">
        <p14:creationId xmlns:p14="http://schemas.microsoft.com/office/powerpoint/2010/main" val="3242971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672" y="259736"/>
            <a:ext cx="7612098" cy="379362"/>
          </a:xfrm>
        </p:spPr>
        <p:txBody>
          <a:bodyPr>
            <a:noAutofit/>
          </a:bodyPr>
          <a:lstStyle/>
          <a:p>
            <a:r>
              <a:rPr lang="en-US" sz="2400" b="1" dirty="0">
                <a:cs typeface="Calibri"/>
              </a:rPr>
              <a:t>Growing pressure on all fronts</a:t>
            </a:r>
          </a:p>
        </p:txBody>
      </p:sp>
      <p:sp>
        <p:nvSpPr>
          <p:cNvPr id="3" name="Content Placeholder 2"/>
          <p:cNvSpPr>
            <a:spLocks noGrp="1"/>
          </p:cNvSpPr>
          <p:nvPr>
            <p:ph idx="1"/>
          </p:nvPr>
        </p:nvSpPr>
        <p:spPr>
          <a:xfrm>
            <a:off x="1587" y="766796"/>
            <a:ext cx="5652596" cy="4115775"/>
          </a:xfrm>
        </p:spPr>
        <p:txBody>
          <a:bodyPr vert="horz" lIns="91440" tIns="45720" rIns="91440" bIns="45720" rtlCol="0" anchor="t">
            <a:noAutofit/>
          </a:bodyPr>
          <a:lstStyle/>
          <a:p>
            <a:pPr marL="197485" indent="-197485"/>
            <a:endParaRPr lang="en-GB" sz="1300">
              <a:ea typeface="+mn-lt"/>
              <a:cs typeface="+mn-lt"/>
            </a:endParaRPr>
          </a:p>
          <a:p>
            <a:pPr marL="197485" indent="-197485"/>
            <a:endParaRPr lang="en-GB" sz="1200">
              <a:latin typeface="Calibri"/>
              <a:cs typeface="Calibri"/>
            </a:endParaRPr>
          </a:p>
        </p:txBody>
      </p:sp>
      <p:cxnSp>
        <p:nvCxnSpPr>
          <p:cNvPr id="8" name="Straight Connector 7"/>
          <p:cNvCxnSpPr/>
          <p:nvPr/>
        </p:nvCxnSpPr>
        <p:spPr>
          <a:xfrm>
            <a:off x="180975" y="692471"/>
            <a:ext cx="8686800" cy="1191"/>
          </a:xfrm>
          <a:prstGeom prst="line">
            <a:avLst/>
          </a:prstGeom>
          <a:ln w="12700"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1690" y="189447"/>
            <a:ext cx="1083710" cy="403670"/>
          </a:xfrm>
          <a:prstGeom prst="rect">
            <a:avLst/>
          </a:prstGeom>
        </p:spPr>
      </p:pic>
      <p:pic>
        <p:nvPicPr>
          <p:cNvPr id="7" name="Picture 6" descr="NHSP ppt bits 1-3.jpg"/>
          <p:cNvPicPr>
            <a:picLocks noChangeAspect="1"/>
          </p:cNvPicPr>
          <p:nvPr/>
        </p:nvPicPr>
        <p:blipFill rotWithShape="1">
          <a:blip r:embed="rId4">
            <a:extLst>
              <a:ext uri="{28A0092B-C50C-407E-A947-70E740481C1C}">
                <a14:useLocalDpi xmlns:a14="http://schemas.microsoft.com/office/drawing/2010/main" val="0"/>
              </a:ext>
            </a:extLst>
          </a:blip>
          <a:srcRect t="-19756" b="36967"/>
          <a:stretch/>
        </p:blipFill>
        <p:spPr>
          <a:xfrm>
            <a:off x="5224173" y="4623792"/>
            <a:ext cx="3917781" cy="519522"/>
          </a:xfrm>
          <a:prstGeom prst="rect">
            <a:avLst/>
          </a:prstGeom>
        </p:spPr>
      </p:pic>
      <p:graphicFrame>
        <p:nvGraphicFramePr>
          <p:cNvPr id="10" name="Diagram 9">
            <a:extLst>
              <a:ext uri="{FF2B5EF4-FFF2-40B4-BE49-F238E27FC236}">
                <a16:creationId xmlns:a16="http://schemas.microsoft.com/office/drawing/2014/main" id="{92818246-B342-4214-BC63-4C0400DE3E09}"/>
              </a:ext>
            </a:extLst>
          </p:cNvPr>
          <p:cNvGraphicFramePr/>
          <p:nvPr/>
        </p:nvGraphicFramePr>
        <p:xfrm>
          <a:off x="180975" y="837561"/>
          <a:ext cx="8644308" cy="344816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6" name="TextBox 15">
            <a:extLst>
              <a:ext uri="{FF2B5EF4-FFF2-40B4-BE49-F238E27FC236}">
                <a16:creationId xmlns:a16="http://schemas.microsoft.com/office/drawing/2014/main" id="{22741558-BA7C-4DC0-B3D5-2D539EB31ECF}"/>
              </a:ext>
            </a:extLst>
          </p:cNvPr>
          <p:cNvSpPr txBox="1"/>
          <p:nvPr/>
        </p:nvSpPr>
        <p:spPr>
          <a:xfrm>
            <a:off x="3836282" y="3985190"/>
            <a:ext cx="5126743" cy="1092607"/>
          </a:xfrm>
          <a:prstGeom prst="rect">
            <a:avLst/>
          </a:prstGeom>
          <a:solidFill>
            <a:schemeClr val="bg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lr>
                <a:schemeClr val="accent1"/>
              </a:buClr>
            </a:pPr>
            <a:r>
              <a:rPr lang="en-GB" sz="1300">
                <a:ea typeface="+mn-lt"/>
                <a:cs typeface="+mn-lt"/>
              </a:rPr>
              <a:t>NHS Providers survey of mental health service trust leaders:</a:t>
            </a:r>
          </a:p>
          <a:p>
            <a:pPr marL="285750" indent="-285750">
              <a:buClr>
                <a:schemeClr val="accent1"/>
              </a:buClr>
              <a:buFont typeface="Arial" panose="020B0604020202020204" pitchFamily="34" charset="0"/>
              <a:buChar char="•"/>
            </a:pPr>
            <a:r>
              <a:rPr lang="en-GB" sz="1300"/>
              <a:t>100% said demand for CYP services is significantly or moderately increasing compared to six months ago</a:t>
            </a:r>
            <a:endParaRPr lang="en-US" sz="1300"/>
          </a:p>
          <a:p>
            <a:pPr marL="285750" indent="-285750">
              <a:buClr>
                <a:schemeClr val="accent1"/>
              </a:buClr>
              <a:buFont typeface="Arial" panose="020B0604020202020204" pitchFamily="34" charset="0"/>
              <a:buChar char="•"/>
            </a:pPr>
            <a:r>
              <a:rPr lang="en-GB" sz="1300"/>
              <a:t>85% said they could not meet demand for CYP eating disorder services – the highest result  across all services</a:t>
            </a:r>
            <a:endParaRPr lang="en-US" sz="1300">
              <a:ea typeface="+mn-lt"/>
              <a:cs typeface="+mn-lt"/>
            </a:endParaRPr>
          </a:p>
        </p:txBody>
      </p:sp>
      <p:pic>
        <p:nvPicPr>
          <p:cNvPr id="14" name="Picture 14" descr="Chart, histogram&#10;&#10;Description automatically generated">
            <a:extLst>
              <a:ext uri="{FF2B5EF4-FFF2-40B4-BE49-F238E27FC236}">
                <a16:creationId xmlns:a16="http://schemas.microsoft.com/office/drawing/2014/main" id="{28831764-5C93-4511-9A8C-F1868A9100DD}"/>
              </a:ext>
            </a:extLst>
          </p:cNvPr>
          <p:cNvPicPr>
            <a:picLocks noChangeAspect="1"/>
          </p:cNvPicPr>
          <p:nvPr/>
        </p:nvPicPr>
        <p:blipFill>
          <a:blip r:embed="rId10"/>
          <a:stretch>
            <a:fillRect/>
          </a:stretch>
        </p:blipFill>
        <p:spPr>
          <a:xfrm>
            <a:off x="318717" y="2779999"/>
            <a:ext cx="3119488" cy="2230270"/>
          </a:xfrm>
          <a:prstGeom prst="rect">
            <a:avLst/>
          </a:prstGeom>
        </p:spPr>
      </p:pic>
    </p:spTree>
    <p:extLst>
      <p:ext uri="{BB962C8B-B14F-4D97-AF65-F5344CB8AC3E}">
        <p14:creationId xmlns:p14="http://schemas.microsoft.com/office/powerpoint/2010/main" val="395962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HSP ppt bits 1-1.jpg"/>
          <p:cNvPicPr>
            <a:picLocks noChangeAspect="1"/>
          </p:cNvPicPr>
          <p:nvPr/>
        </p:nvPicPr>
        <p:blipFill rotWithShape="1">
          <a:blip r:embed="rId3">
            <a:alphaModFix amt="38000"/>
            <a:extLst>
              <a:ext uri="{28A0092B-C50C-407E-A947-70E740481C1C}">
                <a14:useLocalDpi xmlns:a14="http://schemas.microsoft.com/office/drawing/2010/main" val="0"/>
              </a:ext>
            </a:extLst>
          </a:blip>
          <a:srcRect l="10878" t="19184"/>
          <a:stretch/>
        </p:blipFill>
        <p:spPr>
          <a:xfrm>
            <a:off x="0" y="-7327"/>
            <a:ext cx="4727990" cy="769014"/>
          </a:xfrm>
          <a:prstGeom prst="rect">
            <a:avLst/>
          </a:prstGeom>
        </p:spPr>
      </p:pic>
      <p:sp>
        <p:nvSpPr>
          <p:cNvPr id="2" name="Title 1"/>
          <p:cNvSpPr>
            <a:spLocks noGrp="1"/>
          </p:cNvSpPr>
          <p:nvPr>
            <p:ph type="title"/>
          </p:nvPr>
        </p:nvSpPr>
        <p:spPr>
          <a:xfrm>
            <a:off x="228600" y="276800"/>
            <a:ext cx="8674619" cy="379362"/>
          </a:xfrm>
        </p:spPr>
        <p:txBody>
          <a:bodyPr>
            <a:noAutofit/>
          </a:bodyPr>
          <a:lstStyle/>
          <a:p>
            <a:r>
              <a:rPr lang="en-US" sz="2400" b="1" dirty="0"/>
              <a:t>The scale and width of forward challenge….</a:t>
            </a:r>
          </a:p>
        </p:txBody>
      </p:sp>
      <p:cxnSp>
        <p:nvCxnSpPr>
          <p:cNvPr id="7" name="Straight Connector 6"/>
          <p:cNvCxnSpPr/>
          <p:nvPr/>
        </p:nvCxnSpPr>
        <p:spPr>
          <a:xfrm>
            <a:off x="319216" y="824732"/>
            <a:ext cx="8686800" cy="1191"/>
          </a:xfrm>
          <a:prstGeom prst="line">
            <a:avLst/>
          </a:prstGeom>
          <a:ln w="12700"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1690" y="189447"/>
            <a:ext cx="1083710" cy="403670"/>
          </a:xfrm>
          <a:prstGeom prst="rect">
            <a:avLst/>
          </a:prstGeom>
        </p:spPr>
      </p:pic>
      <p:pic>
        <p:nvPicPr>
          <p:cNvPr id="8" name="Picture 7" descr="NHSP ppt bits 1-3.jpg"/>
          <p:cNvPicPr>
            <a:picLocks noChangeAspect="1"/>
          </p:cNvPicPr>
          <p:nvPr/>
        </p:nvPicPr>
        <p:blipFill rotWithShape="1">
          <a:blip r:embed="rId5">
            <a:extLst>
              <a:ext uri="{28A0092B-C50C-407E-A947-70E740481C1C}">
                <a14:useLocalDpi xmlns:a14="http://schemas.microsoft.com/office/drawing/2010/main" val="0"/>
              </a:ext>
            </a:extLst>
          </a:blip>
          <a:srcRect t="-19756" b="36967"/>
          <a:stretch/>
        </p:blipFill>
        <p:spPr>
          <a:xfrm>
            <a:off x="5228502" y="4623792"/>
            <a:ext cx="3917781" cy="519522"/>
          </a:xfrm>
          <a:prstGeom prst="rect">
            <a:avLst/>
          </a:prstGeom>
        </p:spPr>
      </p:pic>
      <p:graphicFrame>
        <p:nvGraphicFramePr>
          <p:cNvPr id="20" name="Diagram 19">
            <a:extLst>
              <a:ext uri="{FF2B5EF4-FFF2-40B4-BE49-F238E27FC236}">
                <a16:creationId xmlns:a16="http://schemas.microsoft.com/office/drawing/2014/main" id="{6D5E2597-BBE0-40DA-AE59-6128FFF1ABA1}"/>
              </a:ext>
            </a:extLst>
          </p:cNvPr>
          <p:cNvGraphicFramePr/>
          <p:nvPr>
            <p:extLst>
              <p:ext uri="{D42A27DB-BD31-4B8C-83A1-F6EECF244321}">
                <p14:modId xmlns:p14="http://schemas.microsoft.com/office/powerpoint/2010/main" val="2620687330"/>
              </p:ext>
            </p:extLst>
          </p:nvPr>
        </p:nvGraphicFramePr>
        <p:xfrm>
          <a:off x="3272310" y="795210"/>
          <a:ext cx="5733706" cy="417191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9" name="Content Placeholder 2">
            <a:extLst>
              <a:ext uri="{FF2B5EF4-FFF2-40B4-BE49-F238E27FC236}">
                <a16:creationId xmlns:a16="http://schemas.microsoft.com/office/drawing/2014/main" id="{40CD4AD3-DEEC-4CD5-90DE-6B70D59D739C}"/>
              </a:ext>
            </a:extLst>
          </p:cNvPr>
          <p:cNvSpPr>
            <a:spLocks noGrp="1"/>
          </p:cNvSpPr>
          <p:nvPr>
            <p:ph idx="1"/>
          </p:nvPr>
        </p:nvSpPr>
        <p:spPr>
          <a:xfrm>
            <a:off x="319216" y="940289"/>
            <a:ext cx="2738005" cy="3755559"/>
          </a:xfrm>
          <a:solidFill>
            <a:schemeClr val="accent1">
              <a:lumMod val="60000"/>
              <a:lumOff val="40000"/>
            </a:schemeClr>
          </a:solidFill>
        </p:spPr>
        <p:txBody>
          <a:bodyPr wrap="square">
            <a:normAutofit/>
          </a:bodyPr>
          <a:lstStyle/>
          <a:p>
            <a:pPr marL="0" indent="0" algn="ctr">
              <a:buNone/>
            </a:pPr>
            <a:endParaRPr lang="en-US" sz="2800" dirty="0"/>
          </a:p>
          <a:p>
            <a:pPr marL="0" indent="0" algn="ctr">
              <a:buNone/>
            </a:pPr>
            <a:r>
              <a:rPr lang="en-US" sz="2800" b="1" dirty="0">
                <a:solidFill>
                  <a:schemeClr val="accent2"/>
                </a:solidFill>
              </a:rPr>
              <a:t>The biggest challenge of the next phase is the sheer scale and width of what needs to be delivered </a:t>
            </a:r>
          </a:p>
          <a:p>
            <a:pPr marL="0" indent="0">
              <a:buNone/>
            </a:pPr>
            <a:endParaRPr lang="en-US" sz="16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NHSP ppt bits 1-3.jpg">
            <a:extLst>
              <a:ext uri="{FF2B5EF4-FFF2-40B4-BE49-F238E27FC236}">
                <a16:creationId xmlns:a16="http://schemas.microsoft.com/office/drawing/2014/main" id="{69BC6B43-CB8A-48E2-9CBB-ACC8ECA354D6}"/>
              </a:ext>
            </a:extLst>
          </p:cNvPr>
          <p:cNvPicPr>
            <a:picLocks noChangeAspect="1"/>
          </p:cNvPicPr>
          <p:nvPr/>
        </p:nvPicPr>
        <p:blipFill rotWithShape="1">
          <a:blip r:embed="rId3">
            <a:extLst>
              <a:ext uri="{28A0092B-C50C-407E-A947-70E740481C1C}">
                <a14:useLocalDpi xmlns:a14="http://schemas.microsoft.com/office/drawing/2010/main" val="0"/>
              </a:ext>
            </a:extLst>
          </a:blip>
          <a:srcRect t="-19756" b="36967"/>
          <a:stretch/>
        </p:blipFill>
        <p:spPr>
          <a:xfrm>
            <a:off x="5228502" y="4623792"/>
            <a:ext cx="3917781" cy="519522"/>
          </a:xfrm>
          <a:prstGeom prst="rect">
            <a:avLst/>
          </a:prstGeom>
        </p:spPr>
      </p:pic>
      <p:pic>
        <p:nvPicPr>
          <p:cNvPr id="11" name="Picture 10" descr="NHSP ppt bits 1-1.jpg">
            <a:extLst>
              <a:ext uri="{FF2B5EF4-FFF2-40B4-BE49-F238E27FC236}">
                <a16:creationId xmlns:a16="http://schemas.microsoft.com/office/drawing/2014/main" id="{4A712129-2DCC-4754-9600-91ABE3E8302B}"/>
              </a:ext>
            </a:extLst>
          </p:cNvPr>
          <p:cNvPicPr>
            <a:picLocks noChangeAspect="1"/>
          </p:cNvPicPr>
          <p:nvPr/>
        </p:nvPicPr>
        <p:blipFill rotWithShape="1">
          <a:blip r:embed="rId4">
            <a:alphaModFix amt="38000"/>
            <a:extLst>
              <a:ext uri="{28A0092B-C50C-407E-A947-70E740481C1C}">
                <a14:useLocalDpi xmlns:a14="http://schemas.microsoft.com/office/drawing/2010/main" val="0"/>
              </a:ext>
            </a:extLst>
          </a:blip>
          <a:srcRect l="10878" t="19184"/>
          <a:stretch/>
        </p:blipFill>
        <p:spPr>
          <a:xfrm>
            <a:off x="0" y="-7327"/>
            <a:ext cx="4727990" cy="769014"/>
          </a:xfrm>
          <a:prstGeom prst="rect">
            <a:avLst/>
          </a:prstGeom>
        </p:spPr>
      </p:pic>
      <p:cxnSp>
        <p:nvCxnSpPr>
          <p:cNvPr id="8" name="Straight Connector 7"/>
          <p:cNvCxnSpPr/>
          <p:nvPr/>
        </p:nvCxnSpPr>
        <p:spPr>
          <a:xfrm>
            <a:off x="228600" y="701130"/>
            <a:ext cx="8686800" cy="1191"/>
          </a:xfrm>
          <a:prstGeom prst="line">
            <a:avLst/>
          </a:prstGeom>
          <a:ln w="12700"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72" y="173833"/>
            <a:ext cx="7612098" cy="379362"/>
          </a:xfrm>
        </p:spPr>
        <p:txBody>
          <a:bodyPr>
            <a:noAutofit/>
          </a:bodyPr>
          <a:lstStyle/>
          <a:p>
            <a:r>
              <a:rPr lang="en-US" sz="2400" b="1" dirty="0"/>
              <a:t>Getting back to delivering the NHS Long Term Plan</a:t>
            </a: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31690" y="189447"/>
            <a:ext cx="1083710" cy="403670"/>
          </a:xfrm>
          <a:prstGeom prst="rect">
            <a:avLst/>
          </a:prstGeom>
        </p:spPr>
      </p:pic>
      <p:sp>
        <p:nvSpPr>
          <p:cNvPr id="3" name="AutoShape 2" descr="Image result for ed smith jim mackey"/>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2" descr="Image result for Jim mack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2" descr="Image result for EU fla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2" descr="Image result for cold"/>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43625" y="826349"/>
            <a:ext cx="2771775" cy="400265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228600" y="811740"/>
            <a:ext cx="5859162" cy="4278094"/>
          </a:xfrm>
          <a:prstGeom prst="rect">
            <a:avLst/>
          </a:prstGeom>
          <a:noFill/>
        </p:spPr>
        <p:txBody>
          <a:bodyPr wrap="square" rtlCol="0">
            <a:spAutoFit/>
          </a:bodyPr>
          <a:lstStyle/>
          <a:p>
            <a:pPr marL="285750" indent="-285750">
              <a:buFont typeface="Arial" panose="020B0604020202020204" pitchFamily="34" charset="0"/>
              <a:buChar char="•"/>
            </a:pPr>
            <a:r>
              <a:rPr lang="en-GB" sz="1600" b="1" dirty="0"/>
              <a:t>Tackling health inequalities, </a:t>
            </a:r>
            <a:r>
              <a:rPr lang="en-GB" sz="1600" dirty="0"/>
              <a:t>importance now significantly heightened as a result of COVID-19 impact </a:t>
            </a:r>
          </a:p>
          <a:p>
            <a:pPr marL="285750" indent="-285750">
              <a:buFont typeface="Arial" panose="020B0604020202020204" pitchFamily="34" charset="0"/>
              <a:buChar char="•"/>
            </a:pPr>
            <a:r>
              <a:rPr lang="en-GB" sz="1600" b="1" dirty="0"/>
              <a:t>Investment in primary medical and community services to grow faster than NHS budget</a:t>
            </a:r>
            <a:r>
              <a:rPr lang="en-GB" sz="1600" dirty="0"/>
              <a:t>; additional £4.5bn a year in real terms by 2023/24; GP practices required to join primary care networks</a:t>
            </a:r>
          </a:p>
          <a:p>
            <a:pPr marL="285750" indent="-285750">
              <a:buFont typeface="Arial" panose="020B0604020202020204" pitchFamily="34" charset="0"/>
              <a:buChar char="•"/>
            </a:pPr>
            <a:r>
              <a:rPr lang="en-GB" sz="1600" b="1" dirty="0"/>
              <a:t>Sustaining and better tracking of MH investment </a:t>
            </a:r>
          </a:p>
          <a:p>
            <a:pPr marL="285750" indent="-285750">
              <a:buFont typeface="Arial" panose="020B0604020202020204" pitchFamily="34" charset="0"/>
              <a:buChar char="•"/>
            </a:pPr>
            <a:r>
              <a:rPr lang="en-GB" sz="1600" b="1" dirty="0"/>
              <a:t>Preventative focus </a:t>
            </a:r>
            <a:r>
              <a:rPr lang="en-GB" sz="1600" dirty="0"/>
              <a:t>on the causes of early mortality</a:t>
            </a:r>
            <a:r>
              <a:rPr lang="en-GB" sz="1600" b="1" dirty="0"/>
              <a:t> </a:t>
            </a:r>
            <a:r>
              <a:rPr lang="en-GB" sz="1600" dirty="0"/>
              <a:t>and</a:t>
            </a:r>
            <a:r>
              <a:rPr lang="en-GB" sz="1600" b="1" dirty="0"/>
              <a:t> whole population health management</a:t>
            </a:r>
          </a:p>
          <a:p>
            <a:pPr marL="285750" indent="-285750">
              <a:buFont typeface="Arial" panose="020B0604020202020204" pitchFamily="34" charset="0"/>
              <a:buChar char="•"/>
            </a:pPr>
            <a:r>
              <a:rPr lang="en-GB" sz="1600" b="1" dirty="0"/>
              <a:t>Improving outcomes for children and disease groups:  </a:t>
            </a:r>
            <a:r>
              <a:rPr lang="en-GB" sz="1600" dirty="0"/>
              <a:t>cancer, diabetes, cardiovascular, respiratory, stroke, MH</a:t>
            </a:r>
          </a:p>
          <a:p>
            <a:pPr marL="285750" indent="-285750">
              <a:buFont typeface="Arial" panose="020B0604020202020204" pitchFamily="34" charset="0"/>
              <a:buChar char="•"/>
            </a:pPr>
            <a:r>
              <a:rPr lang="en-GB" sz="1600" b="1" dirty="0"/>
              <a:t>Ambitions to back and grow the workforce </a:t>
            </a:r>
            <a:r>
              <a:rPr lang="en-GB" sz="1600" dirty="0"/>
              <a:t>and tackle the implications of Brexit and immigration policy</a:t>
            </a:r>
          </a:p>
          <a:p>
            <a:pPr marL="285750" indent="-285750">
              <a:buFont typeface="Arial" panose="020B0604020202020204" pitchFamily="34" charset="0"/>
              <a:buChar char="•"/>
            </a:pPr>
            <a:r>
              <a:rPr lang="en-GB" sz="1600" b="1" dirty="0"/>
              <a:t>Mainstream digital access to care</a:t>
            </a:r>
          </a:p>
          <a:p>
            <a:pPr marL="285750" indent="-285750">
              <a:buFont typeface="Arial" panose="020B0604020202020204" pitchFamily="34" charset="0"/>
              <a:buChar char="•"/>
            </a:pPr>
            <a:r>
              <a:rPr lang="en-GB" sz="1600" b="1" dirty="0"/>
              <a:t>Balance NHS books</a:t>
            </a:r>
            <a:r>
              <a:rPr lang="en-GB" sz="1600" dirty="0"/>
              <a:t>, including for providers, and delivering efficiencies</a:t>
            </a:r>
          </a:p>
          <a:p>
            <a:pPr marL="285750" indent="-285750">
              <a:buFont typeface="Arial" panose="020B0604020202020204" pitchFamily="34" charset="0"/>
              <a:buChar char="•"/>
            </a:pPr>
            <a:r>
              <a:rPr lang="en-GB" sz="1600" dirty="0"/>
              <a:t>Roll out of ICSs across the country and fully </a:t>
            </a:r>
            <a:r>
              <a:rPr lang="en-GB" sz="1600" b="1" dirty="0"/>
              <a:t>embedding system working </a:t>
            </a:r>
            <a:r>
              <a:rPr lang="en-GB" sz="1600" dirty="0"/>
              <a:t>and integration of health and care</a:t>
            </a:r>
          </a:p>
        </p:txBody>
      </p:sp>
    </p:spTree>
    <p:extLst>
      <p:ext uri="{BB962C8B-B14F-4D97-AF65-F5344CB8AC3E}">
        <p14:creationId xmlns:p14="http://schemas.microsoft.com/office/powerpoint/2010/main" val="176963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NHSP ppt bits 1-3.jpg">
            <a:extLst>
              <a:ext uri="{FF2B5EF4-FFF2-40B4-BE49-F238E27FC236}">
                <a16:creationId xmlns:a16="http://schemas.microsoft.com/office/drawing/2014/main" id="{A888BBCB-34E0-4541-84A1-05778626D0F5}"/>
              </a:ext>
            </a:extLst>
          </p:cNvPr>
          <p:cNvPicPr>
            <a:picLocks noChangeAspect="1"/>
          </p:cNvPicPr>
          <p:nvPr/>
        </p:nvPicPr>
        <p:blipFill rotWithShape="1">
          <a:blip r:embed="rId3">
            <a:extLst>
              <a:ext uri="{28A0092B-C50C-407E-A947-70E740481C1C}">
                <a14:useLocalDpi xmlns:a14="http://schemas.microsoft.com/office/drawing/2010/main" val="0"/>
              </a:ext>
            </a:extLst>
          </a:blip>
          <a:srcRect t="-19756" b="36967"/>
          <a:stretch/>
        </p:blipFill>
        <p:spPr>
          <a:xfrm>
            <a:off x="5228502" y="4623792"/>
            <a:ext cx="3917781" cy="519522"/>
          </a:xfrm>
          <a:prstGeom prst="rect">
            <a:avLst/>
          </a:prstGeom>
        </p:spPr>
      </p:pic>
      <p:pic>
        <p:nvPicPr>
          <p:cNvPr id="12" name="Picture 11" descr="NHSP ppt bits 1-1.jpg">
            <a:extLst>
              <a:ext uri="{FF2B5EF4-FFF2-40B4-BE49-F238E27FC236}">
                <a16:creationId xmlns:a16="http://schemas.microsoft.com/office/drawing/2014/main" id="{2D833295-DE5E-473B-ACC5-BF8CC2019C6B}"/>
              </a:ext>
            </a:extLst>
          </p:cNvPr>
          <p:cNvPicPr>
            <a:picLocks noChangeAspect="1"/>
          </p:cNvPicPr>
          <p:nvPr/>
        </p:nvPicPr>
        <p:blipFill rotWithShape="1">
          <a:blip r:embed="rId4">
            <a:alphaModFix amt="38000"/>
            <a:extLst>
              <a:ext uri="{28A0092B-C50C-407E-A947-70E740481C1C}">
                <a14:useLocalDpi xmlns:a14="http://schemas.microsoft.com/office/drawing/2010/main" val="0"/>
              </a:ext>
            </a:extLst>
          </a:blip>
          <a:srcRect l="10878" t="19184"/>
          <a:stretch/>
        </p:blipFill>
        <p:spPr>
          <a:xfrm>
            <a:off x="0" y="-7327"/>
            <a:ext cx="4727990" cy="769014"/>
          </a:xfrm>
          <a:prstGeom prst="rect">
            <a:avLst/>
          </a:prstGeom>
        </p:spPr>
      </p:pic>
      <p:cxnSp>
        <p:nvCxnSpPr>
          <p:cNvPr id="8" name="Straight Connector 7"/>
          <p:cNvCxnSpPr/>
          <p:nvPr/>
        </p:nvCxnSpPr>
        <p:spPr>
          <a:xfrm>
            <a:off x="228600" y="701130"/>
            <a:ext cx="8686800" cy="1191"/>
          </a:xfrm>
          <a:prstGeom prst="line">
            <a:avLst/>
          </a:prstGeom>
          <a:ln w="12700"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72" y="173833"/>
            <a:ext cx="7612098" cy="379362"/>
          </a:xfrm>
        </p:spPr>
        <p:txBody>
          <a:bodyPr>
            <a:noAutofit/>
          </a:bodyPr>
          <a:lstStyle/>
          <a:p>
            <a:r>
              <a:rPr lang="en-US" sz="2400" b="1" dirty="0"/>
              <a:t>Living with COVID-19 Longer Term</a:t>
            </a: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31690" y="189447"/>
            <a:ext cx="1083710" cy="403670"/>
          </a:xfrm>
          <a:prstGeom prst="rect">
            <a:avLst/>
          </a:prstGeom>
        </p:spPr>
      </p:pic>
      <p:sp>
        <p:nvSpPr>
          <p:cNvPr id="3" name="AutoShape 2" descr="Image result for ed smith jim mackey"/>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2" descr="Image result for Jim mack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2" descr="Image result for EU fla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2" descr="Image result for cold"/>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TextBox 5"/>
          <p:cNvSpPr txBox="1"/>
          <p:nvPr/>
        </p:nvSpPr>
        <p:spPr>
          <a:xfrm>
            <a:off x="220397" y="937318"/>
            <a:ext cx="5162095" cy="4308872"/>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GB" sz="1600" dirty="0"/>
              <a:t>Rapid, effective, widespread surveillance including large scale, sophisticated </a:t>
            </a:r>
            <a:r>
              <a:rPr lang="en-GB" sz="1600" b="1" dirty="0"/>
              <a:t>test and trace</a:t>
            </a:r>
            <a:r>
              <a:rPr lang="en-GB" sz="1600" dirty="0"/>
              <a:t>:</a:t>
            </a:r>
          </a:p>
          <a:p>
            <a:pPr marL="960438" lvl="2" indent="-285750">
              <a:buClr>
                <a:schemeClr val="accent1"/>
              </a:buClr>
              <a:buFont typeface="Wingdings" panose="05000000000000000000" pitchFamily="2" charset="2"/>
              <a:buChar char="Ø"/>
            </a:pPr>
            <a:r>
              <a:rPr lang="en-GB" sz="1400" dirty="0"/>
              <a:t>Complete geographic coverage</a:t>
            </a:r>
          </a:p>
          <a:p>
            <a:pPr marL="960438" lvl="2" indent="-285750">
              <a:buClr>
                <a:schemeClr val="accent1"/>
              </a:buClr>
              <a:buFont typeface="Wingdings" panose="05000000000000000000" pitchFamily="2" charset="2"/>
              <a:buChar char="Ø"/>
            </a:pPr>
            <a:r>
              <a:rPr lang="en-GB" sz="1400" dirty="0"/>
              <a:t>Tracking variant spread</a:t>
            </a:r>
          </a:p>
          <a:p>
            <a:pPr marL="960438" lvl="2" indent="-285750">
              <a:buClr>
                <a:schemeClr val="accent1"/>
              </a:buClr>
              <a:buFont typeface="Wingdings" panose="05000000000000000000" pitchFamily="2" charset="2"/>
              <a:buChar char="Ø"/>
            </a:pPr>
            <a:r>
              <a:rPr lang="en-GB" sz="1400" dirty="0"/>
              <a:t>Ability to react at pace</a:t>
            </a:r>
            <a:endParaRPr lang="en-GB" sz="1600" dirty="0"/>
          </a:p>
          <a:p>
            <a:pPr indent="-239712">
              <a:buClr>
                <a:schemeClr val="accent1"/>
              </a:buClr>
              <a:buFont typeface="Arial"/>
              <a:buChar char="•"/>
            </a:pPr>
            <a:r>
              <a:rPr lang="en-GB" sz="1600" dirty="0"/>
              <a:t>Annual(?) </a:t>
            </a:r>
            <a:r>
              <a:rPr lang="en-GB" sz="1600" b="1" dirty="0"/>
              <a:t>vaccination</a:t>
            </a:r>
            <a:r>
              <a:rPr lang="en-GB" sz="1600" dirty="0"/>
              <a:t> campaign</a:t>
            </a:r>
          </a:p>
          <a:p>
            <a:pPr indent="-239712">
              <a:buClr>
                <a:schemeClr val="accent1"/>
              </a:buClr>
              <a:buFont typeface="Arial"/>
              <a:buChar char="•"/>
            </a:pPr>
            <a:r>
              <a:rPr lang="en-GB" sz="1600" b="1" dirty="0"/>
              <a:t>Long COVID, mental health and COVID created demand</a:t>
            </a:r>
            <a:endParaRPr lang="en-GB" sz="1600" dirty="0"/>
          </a:p>
          <a:p>
            <a:pPr indent="-239712">
              <a:buClr>
                <a:schemeClr val="accent1"/>
              </a:buClr>
              <a:buFont typeface="Arial"/>
              <a:buChar char="•"/>
            </a:pPr>
            <a:r>
              <a:rPr lang="en-GB" sz="1600" b="1" dirty="0"/>
              <a:t>Impact on long term health</a:t>
            </a:r>
            <a:endParaRPr lang="en-GB" sz="1600" dirty="0"/>
          </a:p>
          <a:p>
            <a:pPr indent="-239712">
              <a:buClr>
                <a:schemeClr val="accent1"/>
              </a:buClr>
              <a:buFont typeface="Arial"/>
              <a:buChar char="•"/>
            </a:pPr>
            <a:r>
              <a:rPr lang="en-GB" sz="1600" dirty="0"/>
              <a:t>Ability to </a:t>
            </a:r>
            <a:r>
              <a:rPr lang="en-GB" sz="1600" b="1" dirty="0"/>
              <a:t>flex for more COVID waves </a:t>
            </a:r>
            <a:r>
              <a:rPr lang="en-GB" sz="1600" dirty="0"/>
              <a:t>&amp; maintain care</a:t>
            </a:r>
          </a:p>
          <a:p>
            <a:pPr marL="960438" lvl="2" indent="-285750">
              <a:buClr>
                <a:schemeClr val="accent1"/>
              </a:buClr>
              <a:buFont typeface="Wingdings" panose="05000000000000000000" pitchFamily="2" charset="2"/>
              <a:buChar char="Ø"/>
            </a:pPr>
            <a:r>
              <a:rPr lang="en-GB" sz="1400" dirty="0"/>
              <a:t>Physical configuration</a:t>
            </a:r>
          </a:p>
          <a:p>
            <a:pPr marL="960438" lvl="2" indent="-285750">
              <a:buClr>
                <a:schemeClr val="accent1"/>
              </a:buClr>
              <a:buFont typeface="Wingdings" panose="05000000000000000000" pitchFamily="2" charset="2"/>
              <a:buChar char="Ø"/>
            </a:pPr>
            <a:r>
              <a:rPr lang="en-GB" sz="1400" dirty="0"/>
              <a:t>Staff training</a:t>
            </a:r>
          </a:p>
          <a:p>
            <a:pPr marL="960438" lvl="2" indent="-285750">
              <a:buClr>
                <a:schemeClr val="accent1"/>
              </a:buClr>
              <a:buFont typeface="Wingdings" panose="05000000000000000000" pitchFamily="2" charset="2"/>
              <a:buChar char="Ø"/>
            </a:pPr>
            <a:r>
              <a:rPr lang="en-GB" sz="1400" dirty="0"/>
              <a:t>Pinch points</a:t>
            </a:r>
            <a:endParaRPr lang="en-GB" sz="1600" dirty="0"/>
          </a:p>
          <a:p>
            <a:pPr indent="-239712">
              <a:buClr>
                <a:schemeClr val="accent1"/>
              </a:buClr>
              <a:buFont typeface="Arial"/>
              <a:buChar char="•"/>
            </a:pPr>
            <a:r>
              <a:rPr lang="en-GB" sz="1600" dirty="0"/>
              <a:t>Absorbing </a:t>
            </a:r>
            <a:r>
              <a:rPr lang="en-GB" sz="1600" b="1" dirty="0"/>
              <a:t>loss of capacity </a:t>
            </a:r>
            <a:r>
              <a:rPr lang="en-GB" sz="1600" dirty="0"/>
              <a:t>from infection control</a:t>
            </a:r>
          </a:p>
          <a:p>
            <a:pPr indent="-239712">
              <a:buClr>
                <a:schemeClr val="accent1"/>
              </a:buClr>
              <a:buFont typeface="Arial"/>
              <a:buChar char="•"/>
            </a:pPr>
            <a:r>
              <a:rPr lang="en-GB" sz="1600" b="1" dirty="0"/>
              <a:t>Much more demand and new types of demand </a:t>
            </a:r>
          </a:p>
          <a:p>
            <a:pPr indent="-239712">
              <a:buClr>
                <a:schemeClr val="accent1"/>
              </a:buClr>
              <a:buFont typeface="Arial"/>
              <a:buChar char="•"/>
            </a:pPr>
            <a:r>
              <a:rPr lang="en-GB" sz="1600" dirty="0"/>
              <a:t>This will require:</a:t>
            </a:r>
          </a:p>
          <a:p>
            <a:pPr marL="960438" lvl="2" indent="-285750">
              <a:buClr>
                <a:schemeClr val="accent1"/>
              </a:buClr>
              <a:buFont typeface="Wingdings" panose="05000000000000000000" pitchFamily="2" charset="2"/>
              <a:buChar char="Ø"/>
            </a:pPr>
            <a:r>
              <a:rPr lang="en-GB" sz="1400" dirty="0"/>
              <a:t>Re-configuration of NHS and public health shape</a:t>
            </a:r>
          </a:p>
          <a:p>
            <a:pPr marL="960438" lvl="2" indent="-285750">
              <a:buClr>
                <a:schemeClr val="accent1"/>
              </a:buClr>
              <a:buFont typeface="Wingdings" panose="05000000000000000000" pitchFamily="2" charset="2"/>
              <a:buChar char="Ø"/>
            </a:pPr>
            <a:r>
              <a:rPr lang="en-GB" sz="1400" dirty="0"/>
              <a:t>More £ and people than planned</a:t>
            </a:r>
          </a:p>
          <a:p>
            <a:pPr marL="742950" lvl="1" indent="-285750">
              <a:buFont typeface="Arial" panose="020B0604020202020204" pitchFamily="34" charset="0"/>
              <a:buChar char="•"/>
            </a:pPr>
            <a:endParaRPr lang="en-GB" b="1" dirty="0"/>
          </a:p>
        </p:txBody>
      </p:sp>
      <p:pic>
        <p:nvPicPr>
          <p:cNvPr id="9" name="Picture 2" descr="Southport and Formby CCG - Government launches NHS test and trace service">
            <a:extLst>
              <a:ext uri="{FF2B5EF4-FFF2-40B4-BE49-F238E27FC236}">
                <a16:creationId xmlns:a16="http://schemas.microsoft.com/office/drawing/2014/main" id="{00CF4F2D-5893-404B-9A48-B9926B15FE8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55226" y="1021493"/>
            <a:ext cx="3468377" cy="3680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544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6442D0C-BC58-4228-B2C9-27B772EBAC2E}"/>
              </a:ext>
            </a:extLst>
          </p:cNvPr>
          <p:cNvPicPr>
            <a:picLocks noChangeAspect="1"/>
          </p:cNvPicPr>
          <p:nvPr/>
        </p:nvPicPr>
        <p:blipFill>
          <a:blip r:embed="rId3"/>
          <a:stretch>
            <a:fillRect/>
          </a:stretch>
        </p:blipFill>
        <p:spPr>
          <a:xfrm rot="20704849">
            <a:off x="239082" y="3235177"/>
            <a:ext cx="2017715" cy="1489140"/>
          </a:xfrm>
          <a:custGeom>
            <a:avLst/>
            <a:gdLst>
              <a:gd name="connsiteX0" fmla="*/ 0 w 2017715"/>
              <a:gd name="connsiteY0" fmla="*/ 0 h 1489140"/>
              <a:gd name="connsiteX1" fmla="*/ 544783 w 2017715"/>
              <a:gd name="connsiteY1" fmla="*/ 0 h 1489140"/>
              <a:gd name="connsiteX2" fmla="*/ 1069389 w 2017715"/>
              <a:gd name="connsiteY2" fmla="*/ 0 h 1489140"/>
              <a:gd name="connsiteX3" fmla="*/ 2017715 w 2017715"/>
              <a:gd name="connsiteY3" fmla="*/ 0 h 1489140"/>
              <a:gd name="connsiteX4" fmla="*/ 2017715 w 2017715"/>
              <a:gd name="connsiteY4" fmla="*/ 451706 h 1489140"/>
              <a:gd name="connsiteX5" fmla="*/ 2017715 w 2017715"/>
              <a:gd name="connsiteY5" fmla="*/ 977869 h 1489140"/>
              <a:gd name="connsiteX6" fmla="*/ 2017715 w 2017715"/>
              <a:gd name="connsiteY6" fmla="*/ 1489140 h 1489140"/>
              <a:gd name="connsiteX7" fmla="*/ 1553641 w 2017715"/>
              <a:gd name="connsiteY7" fmla="*/ 1489140 h 1489140"/>
              <a:gd name="connsiteX8" fmla="*/ 1069389 w 2017715"/>
              <a:gd name="connsiteY8" fmla="*/ 1489140 h 1489140"/>
              <a:gd name="connsiteX9" fmla="*/ 625492 w 2017715"/>
              <a:gd name="connsiteY9" fmla="*/ 1489140 h 1489140"/>
              <a:gd name="connsiteX10" fmla="*/ 0 w 2017715"/>
              <a:gd name="connsiteY10" fmla="*/ 1489140 h 1489140"/>
              <a:gd name="connsiteX11" fmla="*/ 0 w 2017715"/>
              <a:gd name="connsiteY11" fmla="*/ 977869 h 1489140"/>
              <a:gd name="connsiteX12" fmla="*/ 0 w 2017715"/>
              <a:gd name="connsiteY12" fmla="*/ 526163 h 1489140"/>
              <a:gd name="connsiteX13" fmla="*/ 0 w 2017715"/>
              <a:gd name="connsiteY13" fmla="*/ 0 h 1489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7715" h="1489140" fill="none" extrusionOk="0">
                <a:moveTo>
                  <a:pt x="0" y="0"/>
                </a:moveTo>
                <a:cubicBezTo>
                  <a:pt x="131985" y="-3649"/>
                  <a:pt x="322826" y="64840"/>
                  <a:pt x="544783" y="0"/>
                </a:cubicBezTo>
                <a:cubicBezTo>
                  <a:pt x="766740" y="-64840"/>
                  <a:pt x="815661" y="7062"/>
                  <a:pt x="1069389" y="0"/>
                </a:cubicBezTo>
                <a:cubicBezTo>
                  <a:pt x="1323117" y="-7062"/>
                  <a:pt x="1637226" y="13729"/>
                  <a:pt x="2017715" y="0"/>
                </a:cubicBezTo>
                <a:cubicBezTo>
                  <a:pt x="2021659" y="188697"/>
                  <a:pt x="1998738" y="298492"/>
                  <a:pt x="2017715" y="451706"/>
                </a:cubicBezTo>
                <a:cubicBezTo>
                  <a:pt x="2036692" y="604920"/>
                  <a:pt x="2005383" y="857397"/>
                  <a:pt x="2017715" y="977869"/>
                </a:cubicBezTo>
                <a:cubicBezTo>
                  <a:pt x="2030047" y="1098341"/>
                  <a:pt x="1998426" y="1370546"/>
                  <a:pt x="2017715" y="1489140"/>
                </a:cubicBezTo>
                <a:cubicBezTo>
                  <a:pt x="1793597" y="1511419"/>
                  <a:pt x="1674945" y="1455953"/>
                  <a:pt x="1553641" y="1489140"/>
                </a:cubicBezTo>
                <a:cubicBezTo>
                  <a:pt x="1432337" y="1522327"/>
                  <a:pt x="1194722" y="1436505"/>
                  <a:pt x="1069389" y="1489140"/>
                </a:cubicBezTo>
                <a:cubicBezTo>
                  <a:pt x="944056" y="1541775"/>
                  <a:pt x="788198" y="1460093"/>
                  <a:pt x="625492" y="1489140"/>
                </a:cubicBezTo>
                <a:cubicBezTo>
                  <a:pt x="462786" y="1518187"/>
                  <a:pt x="131946" y="1460806"/>
                  <a:pt x="0" y="1489140"/>
                </a:cubicBezTo>
                <a:cubicBezTo>
                  <a:pt x="-22657" y="1272239"/>
                  <a:pt x="45889" y="1211879"/>
                  <a:pt x="0" y="977869"/>
                </a:cubicBezTo>
                <a:cubicBezTo>
                  <a:pt x="-45889" y="743859"/>
                  <a:pt x="23487" y="708489"/>
                  <a:pt x="0" y="526163"/>
                </a:cubicBezTo>
                <a:cubicBezTo>
                  <a:pt x="-23487" y="343837"/>
                  <a:pt x="8000" y="178899"/>
                  <a:pt x="0" y="0"/>
                </a:cubicBezTo>
                <a:close/>
              </a:path>
              <a:path w="2017715" h="1489140" stroke="0" extrusionOk="0">
                <a:moveTo>
                  <a:pt x="0" y="0"/>
                </a:moveTo>
                <a:cubicBezTo>
                  <a:pt x="210055" y="-36421"/>
                  <a:pt x="352091" y="20263"/>
                  <a:pt x="484252" y="0"/>
                </a:cubicBezTo>
                <a:cubicBezTo>
                  <a:pt x="616413" y="-20263"/>
                  <a:pt x="826390" y="48949"/>
                  <a:pt x="928149" y="0"/>
                </a:cubicBezTo>
                <a:cubicBezTo>
                  <a:pt x="1029908" y="-48949"/>
                  <a:pt x="1338737" y="25304"/>
                  <a:pt x="1472932" y="0"/>
                </a:cubicBezTo>
                <a:cubicBezTo>
                  <a:pt x="1607127" y="-25304"/>
                  <a:pt x="1807379" y="33858"/>
                  <a:pt x="2017715" y="0"/>
                </a:cubicBezTo>
                <a:cubicBezTo>
                  <a:pt x="2050995" y="228579"/>
                  <a:pt x="2011548" y="358721"/>
                  <a:pt x="2017715" y="481489"/>
                </a:cubicBezTo>
                <a:cubicBezTo>
                  <a:pt x="2023882" y="604257"/>
                  <a:pt x="1986072" y="761277"/>
                  <a:pt x="2017715" y="948086"/>
                </a:cubicBezTo>
                <a:cubicBezTo>
                  <a:pt x="2049358" y="1134895"/>
                  <a:pt x="2007630" y="1355204"/>
                  <a:pt x="2017715" y="1489140"/>
                </a:cubicBezTo>
                <a:cubicBezTo>
                  <a:pt x="1821719" y="1534781"/>
                  <a:pt x="1680856" y="1481573"/>
                  <a:pt x="1513286" y="1489140"/>
                </a:cubicBezTo>
                <a:cubicBezTo>
                  <a:pt x="1345716" y="1496707"/>
                  <a:pt x="1182376" y="1446038"/>
                  <a:pt x="1069389" y="1489140"/>
                </a:cubicBezTo>
                <a:cubicBezTo>
                  <a:pt x="956402" y="1532242"/>
                  <a:pt x="681307" y="1452702"/>
                  <a:pt x="564960" y="1489140"/>
                </a:cubicBezTo>
                <a:cubicBezTo>
                  <a:pt x="448613" y="1525578"/>
                  <a:pt x="152451" y="1447388"/>
                  <a:pt x="0" y="1489140"/>
                </a:cubicBezTo>
                <a:cubicBezTo>
                  <a:pt x="-40235" y="1383507"/>
                  <a:pt x="57560" y="1144552"/>
                  <a:pt x="0" y="1007651"/>
                </a:cubicBezTo>
                <a:cubicBezTo>
                  <a:pt x="-57560" y="870750"/>
                  <a:pt x="34462" y="723932"/>
                  <a:pt x="0" y="526163"/>
                </a:cubicBezTo>
                <a:cubicBezTo>
                  <a:pt x="-34462" y="328394"/>
                  <a:pt x="21010" y="235042"/>
                  <a:pt x="0" y="0"/>
                </a:cubicBezTo>
                <a:close/>
              </a:path>
            </a:pathLst>
          </a:custGeom>
          <a:ln w="31750">
            <a:solidFill>
              <a:schemeClr val="tx1"/>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pic>
      <p:pic>
        <p:nvPicPr>
          <p:cNvPr id="15" name="Picture 14" descr="NHSP ppt bits 1-3.jpg">
            <a:extLst>
              <a:ext uri="{FF2B5EF4-FFF2-40B4-BE49-F238E27FC236}">
                <a16:creationId xmlns:a16="http://schemas.microsoft.com/office/drawing/2014/main" id="{F4722018-6E78-4035-AEA1-B0A275C1B33C}"/>
              </a:ext>
            </a:extLst>
          </p:cNvPr>
          <p:cNvPicPr>
            <a:picLocks noChangeAspect="1"/>
          </p:cNvPicPr>
          <p:nvPr/>
        </p:nvPicPr>
        <p:blipFill rotWithShape="1">
          <a:blip r:embed="rId4">
            <a:extLst>
              <a:ext uri="{28A0092B-C50C-407E-A947-70E740481C1C}">
                <a14:useLocalDpi xmlns:a14="http://schemas.microsoft.com/office/drawing/2010/main" val="0"/>
              </a:ext>
            </a:extLst>
          </a:blip>
          <a:srcRect t="-19756" b="36967"/>
          <a:stretch/>
        </p:blipFill>
        <p:spPr>
          <a:xfrm>
            <a:off x="5228502" y="4623792"/>
            <a:ext cx="3917781" cy="519522"/>
          </a:xfrm>
          <a:prstGeom prst="rect">
            <a:avLst/>
          </a:prstGeom>
        </p:spPr>
      </p:pic>
      <p:pic>
        <p:nvPicPr>
          <p:cNvPr id="13" name="Picture 12" descr="NHSP ppt bits 1-1.jpg">
            <a:extLst>
              <a:ext uri="{FF2B5EF4-FFF2-40B4-BE49-F238E27FC236}">
                <a16:creationId xmlns:a16="http://schemas.microsoft.com/office/drawing/2014/main" id="{7549714E-D6B1-458A-85A3-B94E2D2312F4}"/>
              </a:ext>
            </a:extLst>
          </p:cNvPr>
          <p:cNvPicPr>
            <a:picLocks noChangeAspect="1"/>
          </p:cNvPicPr>
          <p:nvPr/>
        </p:nvPicPr>
        <p:blipFill rotWithShape="1">
          <a:blip r:embed="rId5">
            <a:alphaModFix amt="38000"/>
            <a:extLst>
              <a:ext uri="{28A0092B-C50C-407E-A947-70E740481C1C}">
                <a14:useLocalDpi xmlns:a14="http://schemas.microsoft.com/office/drawing/2010/main" val="0"/>
              </a:ext>
            </a:extLst>
          </a:blip>
          <a:srcRect l="10878" t="19184"/>
          <a:stretch/>
        </p:blipFill>
        <p:spPr>
          <a:xfrm>
            <a:off x="0" y="-7327"/>
            <a:ext cx="4727990" cy="769014"/>
          </a:xfrm>
          <a:prstGeom prst="rect">
            <a:avLst/>
          </a:prstGeom>
        </p:spPr>
      </p:pic>
      <p:cxnSp>
        <p:nvCxnSpPr>
          <p:cNvPr id="8" name="Straight Connector 7"/>
          <p:cNvCxnSpPr/>
          <p:nvPr/>
        </p:nvCxnSpPr>
        <p:spPr>
          <a:xfrm>
            <a:off x="228600" y="701130"/>
            <a:ext cx="8686800" cy="1191"/>
          </a:xfrm>
          <a:prstGeom prst="line">
            <a:avLst/>
          </a:prstGeom>
          <a:ln w="12700"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72" y="173833"/>
            <a:ext cx="7612098" cy="379362"/>
          </a:xfrm>
        </p:spPr>
        <p:txBody>
          <a:bodyPr>
            <a:noAutofit/>
          </a:bodyPr>
          <a:lstStyle/>
          <a:p>
            <a:r>
              <a:rPr lang="en-US" sz="2400" b="1" dirty="0"/>
              <a:t>Addressing the care backlog</a:t>
            </a:r>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31690" y="189447"/>
            <a:ext cx="1083710" cy="403670"/>
          </a:xfrm>
          <a:prstGeom prst="rect">
            <a:avLst/>
          </a:prstGeom>
        </p:spPr>
      </p:pic>
      <p:sp>
        <p:nvSpPr>
          <p:cNvPr id="3" name="AutoShape 2" descr="Image result for ed smith jim mackey"/>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2" descr="Image result for Jim mack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2" descr="Image result for EU fla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2" descr="Image result for cold"/>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Content Placeholder 2">
            <a:extLst>
              <a:ext uri="{FF2B5EF4-FFF2-40B4-BE49-F238E27FC236}">
                <a16:creationId xmlns:a16="http://schemas.microsoft.com/office/drawing/2014/main" id="{90E2C909-48ED-4BDD-8F66-2A61297CAF2F}"/>
              </a:ext>
            </a:extLst>
          </p:cNvPr>
          <p:cNvSpPr>
            <a:spLocks noGrp="1"/>
          </p:cNvSpPr>
          <p:nvPr>
            <p:ph idx="1"/>
          </p:nvPr>
        </p:nvSpPr>
        <p:spPr>
          <a:xfrm>
            <a:off x="3562015" y="444276"/>
            <a:ext cx="5437313" cy="3658865"/>
          </a:xfrm>
        </p:spPr>
        <p:txBody>
          <a:bodyPr>
            <a:noAutofit/>
          </a:bodyPr>
          <a:lstStyle/>
          <a:p>
            <a:pPr lvl="2"/>
            <a:endParaRPr lang="en-US" sz="1600" dirty="0"/>
          </a:p>
          <a:p>
            <a:pPr lvl="1"/>
            <a:r>
              <a:rPr lang="en-US" sz="1600" b="1" dirty="0"/>
              <a:t>Full size of backlog unknown</a:t>
            </a:r>
            <a:r>
              <a:rPr lang="en-US" sz="1600" dirty="0"/>
              <a:t>: impact of referral bounce back to come</a:t>
            </a:r>
          </a:p>
          <a:p>
            <a:pPr lvl="1"/>
            <a:r>
              <a:rPr lang="en-US" sz="1600" b="1" dirty="0"/>
              <a:t>Not just elective and cancer </a:t>
            </a:r>
            <a:r>
              <a:rPr lang="en-US" sz="1600" dirty="0"/>
              <a:t>backlogs – mental health and community services too</a:t>
            </a:r>
          </a:p>
          <a:p>
            <a:pPr lvl="1"/>
            <a:r>
              <a:rPr lang="en-US" sz="1600" b="1" dirty="0"/>
              <a:t>A very big issue</a:t>
            </a:r>
            <a:endParaRPr lang="en-US" sz="1600" dirty="0"/>
          </a:p>
          <a:p>
            <a:pPr lvl="1"/>
            <a:r>
              <a:rPr lang="en-US" sz="1600" dirty="0"/>
              <a:t>“Another waiting list initiative” versus the need to be </a:t>
            </a:r>
            <a:r>
              <a:rPr lang="en-US" sz="1600" b="1" dirty="0"/>
              <a:t>radical, bold and transformative:</a:t>
            </a:r>
          </a:p>
          <a:p>
            <a:pPr marL="960438" lvl="2" indent="-285750">
              <a:buFont typeface="Wingdings" panose="05000000000000000000" pitchFamily="2" charset="2"/>
              <a:buChar char="Ø"/>
            </a:pPr>
            <a:r>
              <a:rPr lang="en-GB" sz="1600" dirty="0"/>
              <a:t>Radical approach to pinch points</a:t>
            </a:r>
          </a:p>
          <a:p>
            <a:pPr marL="960438" lvl="2" indent="-285750">
              <a:buFont typeface="Wingdings" panose="05000000000000000000" pitchFamily="2" charset="2"/>
              <a:buChar char="Ø"/>
            </a:pPr>
            <a:r>
              <a:rPr lang="en-GB" sz="1600" dirty="0"/>
              <a:t>Expand capacity</a:t>
            </a:r>
          </a:p>
          <a:p>
            <a:pPr marL="960438" lvl="2" indent="-285750">
              <a:buFont typeface="Wingdings" panose="05000000000000000000" pitchFamily="2" charset="2"/>
              <a:buChar char="Ø"/>
            </a:pPr>
            <a:r>
              <a:rPr lang="en-GB" sz="1600" dirty="0"/>
              <a:t>Efficiency / productivity gain via collaborative working</a:t>
            </a:r>
          </a:p>
          <a:p>
            <a:pPr marL="960438" lvl="2" indent="-285750">
              <a:buFont typeface="Wingdings" panose="05000000000000000000" pitchFamily="2" charset="2"/>
              <a:buChar char="Ø"/>
            </a:pPr>
            <a:r>
              <a:rPr lang="en-GB" sz="1600" dirty="0"/>
              <a:t>Reconfigure acute care to avoid elective disruption</a:t>
            </a:r>
          </a:p>
          <a:p>
            <a:pPr marL="960438" lvl="2" indent="-285750">
              <a:buFont typeface="Wingdings" panose="05000000000000000000" pitchFamily="2" charset="2"/>
              <a:buChar char="Ø"/>
            </a:pPr>
            <a:r>
              <a:rPr lang="en-GB" sz="1600" dirty="0"/>
              <a:t>New care models by specialism </a:t>
            </a:r>
            <a:r>
              <a:rPr lang="en-GB" sz="1600" dirty="0" err="1"/>
              <a:t>eg</a:t>
            </a:r>
            <a:r>
              <a:rPr lang="en-GB" sz="1600" dirty="0"/>
              <a:t> transformative use of technology</a:t>
            </a:r>
          </a:p>
          <a:p>
            <a:pPr lvl="1"/>
            <a:r>
              <a:rPr lang="en-GB" sz="1600" dirty="0"/>
              <a:t>Balancing with </a:t>
            </a:r>
            <a:r>
              <a:rPr lang="en-GB" sz="1600" b="1" dirty="0"/>
              <a:t>other demands</a:t>
            </a:r>
          </a:p>
          <a:p>
            <a:pPr lvl="1"/>
            <a:r>
              <a:rPr lang="en-GB" sz="1600" b="1" dirty="0"/>
              <a:t>Being realistic, open and transparent </a:t>
            </a:r>
            <a:r>
              <a:rPr lang="en-GB" sz="1600" dirty="0"/>
              <a:t>about how much can be achieved how quickly…in spite of difficulties</a:t>
            </a:r>
          </a:p>
          <a:p>
            <a:endParaRPr lang="en-GB" sz="1800" dirty="0">
              <a:highlight>
                <a:srgbClr val="FFFF00"/>
              </a:highlight>
              <a:latin typeface="Calibri" panose="020F0502020204030204" pitchFamily="34" charset="0"/>
              <a:ea typeface="Calibri" panose="020F0502020204030204" pitchFamily="34" charset="0"/>
            </a:endParaRPr>
          </a:p>
          <a:p>
            <a:endParaRPr lang="en-GB" sz="1800" dirty="0">
              <a:effectLst/>
              <a:highlight>
                <a:srgbClr val="FFFF00"/>
              </a:highlight>
              <a:latin typeface="Calibri" panose="020F0502020204030204" pitchFamily="34" charset="0"/>
              <a:ea typeface="Calibri" panose="020F0502020204030204" pitchFamily="34" charset="0"/>
            </a:endParaRPr>
          </a:p>
          <a:p>
            <a:pPr lvl="1"/>
            <a:endParaRPr lang="en-US" sz="1400" dirty="0"/>
          </a:p>
          <a:p>
            <a:pPr>
              <a:buFont typeface="Arial"/>
              <a:buChar char="•"/>
            </a:pPr>
            <a:endParaRPr lang="en-US" sz="1400" dirty="0"/>
          </a:p>
        </p:txBody>
      </p:sp>
      <p:pic>
        <p:nvPicPr>
          <p:cNvPr id="9" name="Picture 8">
            <a:extLst>
              <a:ext uri="{FF2B5EF4-FFF2-40B4-BE49-F238E27FC236}">
                <a16:creationId xmlns:a16="http://schemas.microsoft.com/office/drawing/2014/main" id="{2D03258A-90B6-4290-92F4-753FDDB1A5AF}"/>
              </a:ext>
            </a:extLst>
          </p:cNvPr>
          <p:cNvPicPr>
            <a:picLocks noChangeAspect="1"/>
          </p:cNvPicPr>
          <p:nvPr/>
        </p:nvPicPr>
        <p:blipFill>
          <a:blip r:embed="rId7"/>
          <a:stretch>
            <a:fillRect/>
          </a:stretch>
        </p:blipFill>
        <p:spPr>
          <a:xfrm>
            <a:off x="139704" y="909622"/>
            <a:ext cx="3516175" cy="2296039"/>
          </a:xfrm>
          <a:custGeom>
            <a:avLst/>
            <a:gdLst>
              <a:gd name="connsiteX0" fmla="*/ 0 w 3516175"/>
              <a:gd name="connsiteY0" fmla="*/ 0 h 2296039"/>
              <a:gd name="connsiteX1" fmla="*/ 550867 w 3516175"/>
              <a:gd name="connsiteY1" fmla="*/ 0 h 2296039"/>
              <a:gd name="connsiteX2" fmla="*/ 1066573 w 3516175"/>
              <a:gd name="connsiteY2" fmla="*/ 0 h 2296039"/>
              <a:gd name="connsiteX3" fmla="*/ 1687764 w 3516175"/>
              <a:gd name="connsiteY3" fmla="*/ 0 h 2296039"/>
              <a:gd name="connsiteX4" fmla="*/ 2273793 w 3516175"/>
              <a:gd name="connsiteY4" fmla="*/ 0 h 2296039"/>
              <a:gd name="connsiteX5" fmla="*/ 2859822 w 3516175"/>
              <a:gd name="connsiteY5" fmla="*/ 0 h 2296039"/>
              <a:gd name="connsiteX6" fmla="*/ 3516175 w 3516175"/>
              <a:gd name="connsiteY6" fmla="*/ 0 h 2296039"/>
              <a:gd name="connsiteX7" fmla="*/ 3516175 w 3516175"/>
              <a:gd name="connsiteY7" fmla="*/ 596970 h 2296039"/>
              <a:gd name="connsiteX8" fmla="*/ 3516175 w 3516175"/>
              <a:gd name="connsiteY8" fmla="*/ 1125059 h 2296039"/>
              <a:gd name="connsiteX9" fmla="*/ 3516175 w 3516175"/>
              <a:gd name="connsiteY9" fmla="*/ 1722029 h 2296039"/>
              <a:gd name="connsiteX10" fmla="*/ 3516175 w 3516175"/>
              <a:gd name="connsiteY10" fmla="*/ 2296039 h 2296039"/>
              <a:gd name="connsiteX11" fmla="*/ 2894984 w 3516175"/>
              <a:gd name="connsiteY11" fmla="*/ 2296039 h 2296039"/>
              <a:gd name="connsiteX12" fmla="*/ 2273793 w 3516175"/>
              <a:gd name="connsiteY12" fmla="*/ 2296039 h 2296039"/>
              <a:gd name="connsiteX13" fmla="*/ 1617440 w 3516175"/>
              <a:gd name="connsiteY13" fmla="*/ 2296039 h 2296039"/>
              <a:gd name="connsiteX14" fmla="*/ 1066573 w 3516175"/>
              <a:gd name="connsiteY14" fmla="*/ 2296039 h 2296039"/>
              <a:gd name="connsiteX15" fmla="*/ 0 w 3516175"/>
              <a:gd name="connsiteY15" fmla="*/ 2296039 h 2296039"/>
              <a:gd name="connsiteX16" fmla="*/ 0 w 3516175"/>
              <a:gd name="connsiteY16" fmla="*/ 1767950 h 2296039"/>
              <a:gd name="connsiteX17" fmla="*/ 0 w 3516175"/>
              <a:gd name="connsiteY17" fmla="*/ 1193940 h 2296039"/>
              <a:gd name="connsiteX18" fmla="*/ 0 w 3516175"/>
              <a:gd name="connsiteY18" fmla="*/ 596970 h 2296039"/>
              <a:gd name="connsiteX19" fmla="*/ 0 w 3516175"/>
              <a:gd name="connsiteY19" fmla="*/ 0 h 2296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16175" h="2296039" fill="none" extrusionOk="0">
                <a:moveTo>
                  <a:pt x="0" y="0"/>
                </a:moveTo>
                <a:cubicBezTo>
                  <a:pt x="131323" y="-15927"/>
                  <a:pt x="378862" y="42556"/>
                  <a:pt x="550867" y="0"/>
                </a:cubicBezTo>
                <a:cubicBezTo>
                  <a:pt x="722872" y="-42556"/>
                  <a:pt x="875435" y="60727"/>
                  <a:pt x="1066573" y="0"/>
                </a:cubicBezTo>
                <a:cubicBezTo>
                  <a:pt x="1257711" y="-60727"/>
                  <a:pt x="1380848" y="53447"/>
                  <a:pt x="1687764" y="0"/>
                </a:cubicBezTo>
                <a:cubicBezTo>
                  <a:pt x="1994680" y="-53447"/>
                  <a:pt x="2072667" y="26515"/>
                  <a:pt x="2273793" y="0"/>
                </a:cubicBezTo>
                <a:cubicBezTo>
                  <a:pt x="2474919" y="-26515"/>
                  <a:pt x="2592377" y="51448"/>
                  <a:pt x="2859822" y="0"/>
                </a:cubicBezTo>
                <a:cubicBezTo>
                  <a:pt x="3127267" y="-51448"/>
                  <a:pt x="3345680" y="49517"/>
                  <a:pt x="3516175" y="0"/>
                </a:cubicBezTo>
                <a:cubicBezTo>
                  <a:pt x="3579007" y="245551"/>
                  <a:pt x="3446166" y="412061"/>
                  <a:pt x="3516175" y="596970"/>
                </a:cubicBezTo>
                <a:cubicBezTo>
                  <a:pt x="3586184" y="781879"/>
                  <a:pt x="3489426" y="884543"/>
                  <a:pt x="3516175" y="1125059"/>
                </a:cubicBezTo>
                <a:cubicBezTo>
                  <a:pt x="3542924" y="1365575"/>
                  <a:pt x="3456213" y="1467039"/>
                  <a:pt x="3516175" y="1722029"/>
                </a:cubicBezTo>
                <a:cubicBezTo>
                  <a:pt x="3576137" y="1977019"/>
                  <a:pt x="3501562" y="2045779"/>
                  <a:pt x="3516175" y="2296039"/>
                </a:cubicBezTo>
                <a:cubicBezTo>
                  <a:pt x="3273064" y="2311916"/>
                  <a:pt x="3092832" y="2230976"/>
                  <a:pt x="2894984" y="2296039"/>
                </a:cubicBezTo>
                <a:cubicBezTo>
                  <a:pt x="2697136" y="2361102"/>
                  <a:pt x="2532531" y="2268800"/>
                  <a:pt x="2273793" y="2296039"/>
                </a:cubicBezTo>
                <a:cubicBezTo>
                  <a:pt x="2015055" y="2323278"/>
                  <a:pt x="1762382" y="2270931"/>
                  <a:pt x="1617440" y="2296039"/>
                </a:cubicBezTo>
                <a:cubicBezTo>
                  <a:pt x="1472498" y="2321147"/>
                  <a:pt x="1179741" y="2288800"/>
                  <a:pt x="1066573" y="2296039"/>
                </a:cubicBezTo>
                <a:cubicBezTo>
                  <a:pt x="953405" y="2303278"/>
                  <a:pt x="387805" y="2232494"/>
                  <a:pt x="0" y="2296039"/>
                </a:cubicBezTo>
                <a:cubicBezTo>
                  <a:pt x="-45488" y="2123597"/>
                  <a:pt x="5705" y="1889308"/>
                  <a:pt x="0" y="1767950"/>
                </a:cubicBezTo>
                <a:cubicBezTo>
                  <a:pt x="-5705" y="1646592"/>
                  <a:pt x="59900" y="1365859"/>
                  <a:pt x="0" y="1193940"/>
                </a:cubicBezTo>
                <a:cubicBezTo>
                  <a:pt x="-59900" y="1022021"/>
                  <a:pt x="51965" y="881469"/>
                  <a:pt x="0" y="596970"/>
                </a:cubicBezTo>
                <a:cubicBezTo>
                  <a:pt x="-51965" y="312471"/>
                  <a:pt x="14647" y="251301"/>
                  <a:pt x="0" y="0"/>
                </a:cubicBezTo>
                <a:close/>
              </a:path>
              <a:path w="3516175" h="2296039" stroke="0" extrusionOk="0">
                <a:moveTo>
                  <a:pt x="0" y="0"/>
                </a:moveTo>
                <a:cubicBezTo>
                  <a:pt x="137513" y="-10396"/>
                  <a:pt x="384754" y="38221"/>
                  <a:pt x="550867" y="0"/>
                </a:cubicBezTo>
                <a:cubicBezTo>
                  <a:pt x="716980" y="-38221"/>
                  <a:pt x="921114" y="23263"/>
                  <a:pt x="1031411" y="0"/>
                </a:cubicBezTo>
                <a:cubicBezTo>
                  <a:pt x="1141708" y="-23263"/>
                  <a:pt x="1517654" y="66418"/>
                  <a:pt x="1687764" y="0"/>
                </a:cubicBezTo>
                <a:cubicBezTo>
                  <a:pt x="1857874" y="-66418"/>
                  <a:pt x="2023023" y="47063"/>
                  <a:pt x="2238631" y="0"/>
                </a:cubicBezTo>
                <a:cubicBezTo>
                  <a:pt x="2454239" y="-47063"/>
                  <a:pt x="2576133" y="35114"/>
                  <a:pt x="2789499" y="0"/>
                </a:cubicBezTo>
                <a:cubicBezTo>
                  <a:pt x="3002865" y="-35114"/>
                  <a:pt x="3169214" y="39190"/>
                  <a:pt x="3516175" y="0"/>
                </a:cubicBezTo>
                <a:cubicBezTo>
                  <a:pt x="3524382" y="159720"/>
                  <a:pt x="3457640" y="360685"/>
                  <a:pt x="3516175" y="528089"/>
                </a:cubicBezTo>
                <a:cubicBezTo>
                  <a:pt x="3574710" y="695493"/>
                  <a:pt x="3463788" y="892497"/>
                  <a:pt x="3516175" y="1102099"/>
                </a:cubicBezTo>
                <a:cubicBezTo>
                  <a:pt x="3568562" y="1311701"/>
                  <a:pt x="3475122" y="1421960"/>
                  <a:pt x="3516175" y="1630188"/>
                </a:cubicBezTo>
                <a:cubicBezTo>
                  <a:pt x="3557228" y="1838416"/>
                  <a:pt x="3442215" y="2126362"/>
                  <a:pt x="3516175" y="2296039"/>
                </a:cubicBezTo>
                <a:cubicBezTo>
                  <a:pt x="3334192" y="2329799"/>
                  <a:pt x="3188105" y="2236445"/>
                  <a:pt x="2930146" y="2296039"/>
                </a:cubicBezTo>
                <a:cubicBezTo>
                  <a:pt x="2672187" y="2355633"/>
                  <a:pt x="2549144" y="2260246"/>
                  <a:pt x="2379278" y="2296039"/>
                </a:cubicBezTo>
                <a:cubicBezTo>
                  <a:pt x="2209412" y="2331832"/>
                  <a:pt x="1915223" y="2221366"/>
                  <a:pt x="1722926" y="2296039"/>
                </a:cubicBezTo>
                <a:cubicBezTo>
                  <a:pt x="1530629" y="2370712"/>
                  <a:pt x="1226746" y="2281650"/>
                  <a:pt x="1066573" y="2296039"/>
                </a:cubicBezTo>
                <a:cubicBezTo>
                  <a:pt x="906400" y="2310428"/>
                  <a:pt x="781508" y="2247759"/>
                  <a:pt x="550867" y="2296039"/>
                </a:cubicBezTo>
                <a:cubicBezTo>
                  <a:pt x="320226" y="2344319"/>
                  <a:pt x="263874" y="2289585"/>
                  <a:pt x="0" y="2296039"/>
                </a:cubicBezTo>
                <a:cubicBezTo>
                  <a:pt x="-9874" y="2032332"/>
                  <a:pt x="4045" y="1861993"/>
                  <a:pt x="0" y="1676108"/>
                </a:cubicBezTo>
                <a:cubicBezTo>
                  <a:pt x="-4045" y="1490223"/>
                  <a:pt x="11428" y="1337795"/>
                  <a:pt x="0" y="1170980"/>
                </a:cubicBezTo>
                <a:cubicBezTo>
                  <a:pt x="-11428" y="1004165"/>
                  <a:pt x="12078" y="880382"/>
                  <a:pt x="0" y="642891"/>
                </a:cubicBezTo>
                <a:cubicBezTo>
                  <a:pt x="-12078" y="405400"/>
                  <a:pt x="19083" y="246283"/>
                  <a:pt x="0" y="0"/>
                </a:cubicBezTo>
                <a:close/>
              </a:path>
            </a:pathLst>
          </a:custGeom>
          <a:ln w="31750">
            <a:solidFill>
              <a:schemeClr val="tx1"/>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pic>
      <p:pic>
        <p:nvPicPr>
          <p:cNvPr id="1026" name="14DB80EF-72D5-4553-8BB4-855DAF575E03">
            <a:extLst>
              <a:ext uri="{FF2B5EF4-FFF2-40B4-BE49-F238E27FC236}">
                <a16:creationId xmlns:a16="http://schemas.microsoft.com/office/drawing/2014/main" id="{F69E8653-3B96-42BD-9F29-67705677554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554985">
            <a:off x="2323094" y="2604784"/>
            <a:ext cx="1116254" cy="2257342"/>
          </a:xfrm>
          <a:custGeom>
            <a:avLst/>
            <a:gdLst>
              <a:gd name="connsiteX0" fmla="*/ 0 w 1116254"/>
              <a:gd name="connsiteY0" fmla="*/ 0 h 2257342"/>
              <a:gd name="connsiteX1" fmla="*/ 546964 w 1116254"/>
              <a:gd name="connsiteY1" fmla="*/ 0 h 2257342"/>
              <a:gd name="connsiteX2" fmla="*/ 1116254 w 1116254"/>
              <a:gd name="connsiteY2" fmla="*/ 0 h 2257342"/>
              <a:gd name="connsiteX3" fmla="*/ 1116254 w 1116254"/>
              <a:gd name="connsiteY3" fmla="*/ 586909 h 2257342"/>
              <a:gd name="connsiteX4" fmla="*/ 1116254 w 1116254"/>
              <a:gd name="connsiteY4" fmla="*/ 1151244 h 2257342"/>
              <a:gd name="connsiteX5" fmla="*/ 1116254 w 1116254"/>
              <a:gd name="connsiteY5" fmla="*/ 1647860 h 2257342"/>
              <a:gd name="connsiteX6" fmla="*/ 1116254 w 1116254"/>
              <a:gd name="connsiteY6" fmla="*/ 2257342 h 2257342"/>
              <a:gd name="connsiteX7" fmla="*/ 535802 w 1116254"/>
              <a:gd name="connsiteY7" fmla="*/ 2257342 h 2257342"/>
              <a:gd name="connsiteX8" fmla="*/ 0 w 1116254"/>
              <a:gd name="connsiteY8" fmla="*/ 2257342 h 2257342"/>
              <a:gd name="connsiteX9" fmla="*/ 0 w 1116254"/>
              <a:gd name="connsiteY9" fmla="*/ 1693007 h 2257342"/>
              <a:gd name="connsiteX10" fmla="*/ 0 w 1116254"/>
              <a:gd name="connsiteY10" fmla="*/ 1128671 h 2257342"/>
              <a:gd name="connsiteX11" fmla="*/ 0 w 1116254"/>
              <a:gd name="connsiteY11" fmla="*/ 564336 h 2257342"/>
              <a:gd name="connsiteX12" fmla="*/ 0 w 1116254"/>
              <a:gd name="connsiteY12" fmla="*/ 0 h 225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6254" h="2257342" fill="none" extrusionOk="0">
                <a:moveTo>
                  <a:pt x="0" y="0"/>
                </a:moveTo>
                <a:cubicBezTo>
                  <a:pt x="249196" y="-31801"/>
                  <a:pt x="326926" y="34558"/>
                  <a:pt x="546964" y="0"/>
                </a:cubicBezTo>
                <a:cubicBezTo>
                  <a:pt x="767002" y="-34558"/>
                  <a:pt x="840472" y="9067"/>
                  <a:pt x="1116254" y="0"/>
                </a:cubicBezTo>
                <a:cubicBezTo>
                  <a:pt x="1168624" y="245867"/>
                  <a:pt x="1087468" y="303455"/>
                  <a:pt x="1116254" y="586909"/>
                </a:cubicBezTo>
                <a:cubicBezTo>
                  <a:pt x="1145040" y="870363"/>
                  <a:pt x="1050308" y="978285"/>
                  <a:pt x="1116254" y="1151244"/>
                </a:cubicBezTo>
                <a:cubicBezTo>
                  <a:pt x="1182200" y="1324203"/>
                  <a:pt x="1101889" y="1504136"/>
                  <a:pt x="1116254" y="1647860"/>
                </a:cubicBezTo>
                <a:cubicBezTo>
                  <a:pt x="1130619" y="1791584"/>
                  <a:pt x="1068809" y="2015412"/>
                  <a:pt x="1116254" y="2257342"/>
                </a:cubicBezTo>
                <a:cubicBezTo>
                  <a:pt x="836409" y="2311074"/>
                  <a:pt x="675286" y="2249110"/>
                  <a:pt x="535802" y="2257342"/>
                </a:cubicBezTo>
                <a:cubicBezTo>
                  <a:pt x="396318" y="2265574"/>
                  <a:pt x="261499" y="2247453"/>
                  <a:pt x="0" y="2257342"/>
                </a:cubicBezTo>
                <a:cubicBezTo>
                  <a:pt x="-8866" y="2093758"/>
                  <a:pt x="39410" y="1907206"/>
                  <a:pt x="0" y="1693007"/>
                </a:cubicBezTo>
                <a:cubicBezTo>
                  <a:pt x="-39410" y="1478808"/>
                  <a:pt x="19694" y="1353842"/>
                  <a:pt x="0" y="1128671"/>
                </a:cubicBezTo>
                <a:cubicBezTo>
                  <a:pt x="-19694" y="903500"/>
                  <a:pt x="64963" y="714637"/>
                  <a:pt x="0" y="564336"/>
                </a:cubicBezTo>
                <a:cubicBezTo>
                  <a:pt x="-64963" y="414035"/>
                  <a:pt x="7629" y="203469"/>
                  <a:pt x="0" y="0"/>
                </a:cubicBezTo>
                <a:close/>
              </a:path>
              <a:path w="1116254" h="2257342" stroke="0" extrusionOk="0">
                <a:moveTo>
                  <a:pt x="0" y="0"/>
                </a:moveTo>
                <a:cubicBezTo>
                  <a:pt x="116157" y="-33955"/>
                  <a:pt x="361942" y="30193"/>
                  <a:pt x="546964" y="0"/>
                </a:cubicBezTo>
                <a:cubicBezTo>
                  <a:pt x="731986" y="-30193"/>
                  <a:pt x="957244" y="21772"/>
                  <a:pt x="1116254" y="0"/>
                </a:cubicBezTo>
                <a:cubicBezTo>
                  <a:pt x="1141228" y="236779"/>
                  <a:pt x="1055914" y="368785"/>
                  <a:pt x="1116254" y="609482"/>
                </a:cubicBezTo>
                <a:cubicBezTo>
                  <a:pt x="1176594" y="850179"/>
                  <a:pt x="1096600" y="945135"/>
                  <a:pt x="1116254" y="1173818"/>
                </a:cubicBezTo>
                <a:cubicBezTo>
                  <a:pt x="1135908" y="1402501"/>
                  <a:pt x="1102884" y="1519671"/>
                  <a:pt x="1116254" y="1693007"/>
                </a:cubicBezTo>
                <a:cubicBezTo>
                  <a:pt x="1129624" y="1866343"/>
                  <a:pt x="1063826" y="2095295"/>
                  <a:pt x="1116254" y="2257342"/>
                </a:cubicBezTo>
                <a:cubicBezTo>
                  <a:pt x="975113" y="2273930"/>
                  <a:pt x="730440" y="2218946"/>
                  <a:pt x="558127" y="2257342"/>
                </a:cubicBezTo>
                <a:cubicBezTo>
                  <a:pt x="385814" y="2295738"/>
                  <a:pt x="258905" y="2204572"/>
                  <a:pt x="0" y="2257342"/>
                </a:cubicBezTo>
                <a:cubicBezTo>
                  <a:pt x="-42148" y="2022194"/>
                  <a:pt x="17382" y="2002266"/>
                  <a:pt x="0" y="1760727"/>
                </a:cubicBezTo>
                <a:cubicBezTo>
                  <a:pt x="-17382" y="1519188"/>
                  <a:pt x="31769" y="1443352"/>
                  <a:pt x="0" y="1218965"/>
                </a:cubicBezTo>
                <a:cubicBezTo>
                  <a:pt x="-31769" y="994578"/>
                  <a:pt x="63610" y="884939"/>
                  <a:pt x="0" y="677203"/>
                </a:cubicBezTo>
                <a:cubicBezTo>
                  <a:pt x="-63610" y="469467"/>
                  <a:pt x="16517" y="314045"/>
                  <a:pt x="0" y="0"/>
                </a:cubicBezTo>
                <a:close/>
              </a:path>
            </a:pathLst>
          </a:custGeom>
          <a:ln w="31750">
            <a:solidFill>
              <a:schemeClr val="tx1"/>
            </a:solidFill>
            <a:extLst>
              <a:ext uri="{C807C97D-BFC1-408E-A445-0C87EB9F89A2}">
                <ask:lineSketchStyleProps xmlns:ask="http://schemas.microsoft.com/office/drawing/2018/sketchyshapes" sd="1219033472">
                  <a:prstGeom prst="rect">
                    <a:avLst/>
                  </a:prstGeom>
                  <ask:type>
                    <ask:lineSketchScribble/>
                  </ask:type>
                </ask:lineSketchStyleProps>
              </a:ext>
            </a:extLst>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907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NHSP ppt bits 1-3.jpg"/>
          <p:cNvPicPr>
            <a:picLocks noChangeAspect="1"/>
          </p:cNvPicPr>
          <p:nvPr/>
        </p:nvPicPr>
        <p:blipFill rotWithShape="1">
          <a:blip r:embed="rId3">
            <a:extLst>
              <a:ext uri="{28A0092B-C50C-407E-A947-70E740481C1C}">
                <a14:useLocalDpi xmlns:a14="http://schemas.microsoft.com/office/drawing/2010/main" val="0"/>
              </a:ext>
            </a:extLst>
          </a:blip>
          <a:srcRect t="-19756" b="36967"/>
          <a:stretch/>
        </p:blipFill>
        <p:spPr>
          <a:xfrm>
            <a:off x="5228502" y="4623792"/>
            <a:ext cx="3917781" cy="519522"/>
          </a:xfrm>
          <a:prstGeom prst="rect">
            <a:avLst/>
          </a:prstGeom>
        </p:spPr>
      </p:pic>
      <p:pic>
        <p:nvPicPr>
          <p:cNvPr id="5" name="Picture 4" descr="NHSP ppt bits 1-1.jpg"/>
          <p:cNvPicPr>
            <a:picLocks noChangeAspect="1"/>
          </p:cNvPicPr>
          <p:nvPr/>
        </p:nvPicPr>
        <p:blipFill rotWithShape="1">
          <a:blip r:embed="rId4">
            <a:alphaModFix amt="38000"/>
            <a:extLst>
              <a:ext uri="{28A0092B-C50C-407E-A947-70E740481C1C}">
                <a14:useLocalDpi xmlns:a14="http://schemas.microsoft.com/office/drawing/2010/main" val="0"/>
              </a:ext>
            </a:extLst>
          </a:blip>
          <a:srcRect l="10878" t="19184"/>
          <a:stretch/>
        </p:blipFill>
        <p:spPr>
          <a:xfrm>
            <a:off x="0" y="-7327"/>
            <a:ext cx="4727990" cy="769014"/>
          </a:xfrm>
          <a:prstGeom prst="rect">
            <a:avLst/>
          </a:prstGeom>
        </p:spPr>
      </p:pic>
      <p:sp>
        <p:nvSpPr>
          <p:cNvPr id="2" name="Title 1"/>
          <p:cNvSpPr>
            <a:spLocks noGrp="1"/>
          </p:cNvSpPr>
          <p:nvPr>
            <p:ph type="title"/>
          </p:nvPr>
        </p:nvSpPr>
        <p:spPr>
          <a:xfrm>
            <a:off x="240781" y="326815"/>
            <a:ext cx="8674619" cy="379362"/>
          </a:xfrm>
        </p:spPr>
        <p:txBody>
          <a:bodyPr>
            <a:noAutofit/>
          </a:bodyPr>
          <a:lstStyle/>
          <a:p>
            <a:r>
              <a:rPr lang="en-US" sz="2400" b="1" dirty="0"/>
              <a:t>Getting to a sustainable workforce model</a:t>
            </a:r>
            <a:br>
              <a:rPr lang="en-US" sz="2400" b="1" dirty="0"/>
            </a:br>
            <a:endParaRPr lang="en-US" sz="2400" b="1" dirty="0">
              <a:solidFill>
                <a:srgbClr val="FF0000"/>
              </a:solidFill>
            </a:endParaRPr>
          </a:p>
        </p:txBody>
      </p:sp>
      <p:cxnSp>
        <p:nvCxnSpPr>
          <p:cNvPr id="7" name="Straight Connector 6"/>
          <p:cNvCxnSpPr/>
          <p:nvPr/>
        </p:nvCxnSpPr>
        <p:spPr>
          <a:xfrm>
            <a:off x="280555" y="883236"/>
            <a:ext cx="8686800" cy="1191"/>
          </a:xfrm>
          <a:prstGeom prst="line">
            <a:avLst/>
          </a:prstGeom>
          <a:ln w="12700"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Content Placeholder 2"/>
          <p:cNvSpPr>
            <a:spLocks noGrp="1"/>
          </p:cNvSpPr>
          <p:nvPr>
            <p:ph idx="1"/>
          </p:nvPr>
        </p:nvSpPr>
        <p:spPr>
          <a:xfrm>
            <a:off x="3195225" y="1330498"/>
            <a:ext cx="5720175" cy="2482504"/>
          </a:xfrm>
        </p:spPr>
        <p:txBody>
          <a:bodyPr>
            <a:noAutofit/>
          </a:bodyPr>
          <a:lstStyle/>
          <a:p>
            <a:r>
              <a:rPr lang="en-GB" sz="1600" dirty="0"/>
              <a:t>Trying to close the current demand / capacity mismatch by </a:t>
            </a:r>
            <a:r>
              <a:rPr lang="en-GB" sz="1600" b="1" dirty="0"/>
              <a:t>asking staff to work harder and harder is no longer sustainable</a:t>
            </a:r>
            <a:endParaRPr lang="en-GB" sz="1600" dirty="0"/>
          </a:p>
          <a:p>
            <a:r>
              <a:rPr lang="en-GB" sz="1600" dirty="0"/>
              <a:t>Manifesto commitment on 50,000 extra nurses</a:t>
            </a:r>
          </a:p>
          <a:p>
            <a:r>
              <a:rPr lang="en-GB" sz="1600" b="1" dirty="0"/>
              <a:t>General workforce expansion</a:t>
            </a:r>
            <a:r>
              <a:rPr lang="en-GB" sz="1600" dirty="0"/>
              <a:t>: honesty, openness and funding</a:t>
            </a:r>
          </a:p>
          <a:p>
            <a:r>
              <a:rPr lang="en-GB" sz="1600" dirty="0"/>
              <a:t> Does </a:t>
            </a:r>
            <a:r>
              <a:rPr lang="en-GB" sz="1600" b="1" dirty="0"/>
              <a:t>post COVID surge </a:t>
            </a:r>
            <a:r>
              <a:rPr lang="en-GB" sz="1600" dirty="0"/>
              <a:t>interest in NHS careers provide a mid term solution – funding?</a:t>
            </a:r>
          </a:p>
          <a:p>
            <a:r>
              <a:rPr lang="en-GB" sz="1600" b="1" dirty="0"/>
              <a:t>Delivering the People Plan </a:t>
            </a:r>
            <a:r>
              <a:rPr lang="en-GB" sz="1600" dirty="0"/>
              <a:t>to make the NHS a great place to work with 21</a:t>
            </a:r>
            <a:r>
              <a:rPr lang="en-GB" sz="1600" baseline="30000" dirty="0"/>
              <a:t>st</a:t>
            </a:r>
            <a:r>
              <a:rPr lang="en-GB" sz="1600" dirty="0"/>
              <a:t> century working conditions, good development opportunities, new roles and fulfilling careers</a:t>
            </a:r>
          </a:p>
          <a:p>
            <a:r>
              <a:rPr lang="en-GB" sz="1600" dirty="0"/>
              <a:t>Serious, targeted, action to </a:t>
            </a:r>
            <a:r>
              <a:rPr lang="en-GB" sz="1600" b="1" dirty="0"/>
              <a:t>manage post COVID retention risk</a:t>
            </a:r>
            <a:endParaRPr lang="en-GB" sz="1600" dirty="0"/>
          </a:p>
          <a:p>
            <a:r>
              <a:rPr lang="en-GB" sz="1600" b="1" dirty="0"/>
              <a:t>Pay</a:t>
            </a:r>
            <a:endParaRPr lang="en-US" sz="1600" dirty="0"/>
          </a:p>
          <a:p>
            <a:pPr>
              <a:buFont typeface="Arial"/>
              <a:buChar char="•"/>
            </a:pPr>
            <a:endParaRPr lang="en-US" sz="1400" dirty="0"/>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31690" y="189447"/>
            <a:ext cx="1083710" cy="403670"/>
          </a:xfrm>
          <a:prstGeom prst="rect">
            <a:avLst/>
          </a:prstGeom>
        </p:spPr>
      </p:pic>
      <p:pic>
        <p:nvPicPr>
          <p:cNvPr id="1026" name="Picture 2" descr="Day 100 of COVID-19 pandemic: RCN wants urgent action to protect NHS staff  | RCNi">
            <a:extLst>
              <a:ext uri="{FF2B5EF4-FFF2-40B4-BE49-F238E27FC236}">
                <a16:creationId xmlns:a16="http://schemas.microsoft.com/office/drawing/2014/main" id="{6EC05656-9F82-4C71-8CE9-7D478B228D8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6996" y="1073748"/>
            <a:ext cx="2583802" cy="15502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hief medical officer Whitty 'will take any Covid-19 vaccine offered' |  Central Fife Times">
            <a:extLst>
              <a:ext uri="{FF2B5EF4-FFF2-40B4-BE49-F238E27FC236}">
                <a16:creationId xmlns:a16="http://schemas.microsoft.com/office/drawing/2014/main" id="{CF78D114-5D4E-48BA-9D3F-D6EBE92149D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534" b="7466"/>
          <a:stretch/>
        </p:blipFill>
        <p:spPr bwMode="auto">
          <a:xfrm>
            <a:off x="306996" y="2813350"/>
            <a:ext cx="2583802" cy="15502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NHSP 2016 wide">
  <a:themeElements>
    <a:clrScheme name="NHSP 1">
      <a:dk1>
        <a:srgbClr val="000000"/>
      </a:dk1>
      <a:lt1>
        <a:srgbClr val="FFFFFF"/>
      </a:lt1>
      <a:dk2>
        <a:srgbClr val="3E505A"/>
      </a:dk2>
      <a:lt2>
        <a:srgbClr val="CED8DD"/>
      </a:lt2>
      <a:accent1>
        <a:srgbClr val="F0532D"/>
      </a:accent1>
      <a:accent2>
        <a:srgbClr val="29398F"/>
      </a:accent2>
      <a:accent3>
        <a:srgbClr val="C00848"/>
      </a:accent3>
      <a:accent4>
        <a:srgbClr val="F79131"/>
      </a:accent4>
      <a:accent5>
        <a:srgbClr val="00A89C"/>
      </a:accent5>
      <a:accent6>
        <a:srgbClr val="2C72B3"/>
      </a:accent6>
      <a:hlink>
        <a:srgbClr val="F79131"/>
      </a:hlink>
      <a:folHlink>
        <a:srgbClr val="9DA6A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HSP 2016 wide 1Z" id="{D491F793-B85F-DB41-A996-5A7BB4AE9597}" vid="{FEAD8A00-A36F-A240-9F4B-7A0D221A3E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6361F09B21A804F824D0804817B9451" ma:contentTypeVersion="13" ma:contentTypeDescription="Create a new document." ma:contentTypeScope="" ma:versionID="25a5884fc7d9c97f01225f592dd093a8">
  <xsd:schema xmlns:xsd="http://www.w3.org/2001/XMLSchema" xmlns:xs="http://www.w3.org/2001/XMLSchema" xmlns:p="http://schemas.microsoft.com/office/2006/metadata/properties" xmlns:ns2="47dd78af-cfc5-4e7a-8799-591ad7ced2cf" xmlns:ns3="91879da0-9969-4788-bbb1-7f1899c198fe" targetNamespace="http://schemas.microsoft.com/office/2006/metadata/properties" ma:root="true" ma:fieldsID="cf1bd64b2287d6d71abedc4a55e9ddae" ns2:_="" ns3:_="">
    <xsd:import namespace="47dd78af-cfc5-4e7a-8799-591ad7ced2cf"/>
    <xsd:import namespace="91879da0-9969-4788-bbb1-7f1899c198f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dd78af-cfc5-4e7a-8799-591ad7ced2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1879da0-9969-4788-bbb1-7f1899c198f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637C9D0-9479-4462-BC2E-8577136D1EA8}">
  <ds:schemaRefs>
    <ds:schemaRef ds:uri="http://schemas.microsoft.com/sharepoint/v3/contenttype/forms"/>
  </ds:schemaRefs>
</ds:datastoreItem>
</file>

<file path=customXml/itemProps2.xml><?xml version="1.0" encoding="utf-8"?>
<ds:datastoreItem xmlns:ds="http://schemas.openxmlformats.org/officeDocument/2006/customXml" ds:itemID="{F5084CAA-4BF7-455E-8EC8-BF7945343523}">
  <ds:schemaRefs>
    <ds:schemaRef ds:uri="http://schemas.openxmlformats.org/package/2006/metadata/core-properties"/>
    <ds:schemaRef ds:uri="http://schemas.microsoft.com/office/2006/documentManagement/types"/>
    <ds:schemaRef ds:uri="http://purl.org/dc/dcmitype/"/>
    <ds:schemaRef ds:uri="http://purl.org/dc/elements/1.1/"/>
    <ds:schemaRef ds:uri="http://purl.org/dc/terms/"/>
    <ds:schemaRef ds:uri="http://schemas.microsoft.com/office/2006/metadata/properties"/>
    <ds:schemaRef ds:uri="http://schemas.microsoft.com/office/infopath/2007/PartnerControls"/>
    <ds:schemaRef ds:uri="91879da0-9969-4788-bbb1-7f1899c198fe"/>
    <ds:schemaRef ds:uri="47dd78af-cfc5-4e7a-8799-591ad7ced2cf"/>
    <ds:schemaRef ds:uri="http://www.w3.org/XML/1998/namespace"/>
  </ds:schemaRefs>
</ds:datastoreItem>
</file>

<file path=customXml/itemProps3.xml><?xml version="1.0" encoding="utf-8"?>
<ds:datastoreItem xmlns:ds="http://schemas.openxmlformats.org/officeDocument/2006/customXml" ds:itemID="{691F2729-8ADD-4E14-9E1E-6454D2F2E930}"/>
</file>

<file path=docProps/app.xml><?xml version="1.0" encoding="utf-8"?>
<Properties xmlns="http://schemas.openxmlformats.org/officeDocument/2006/extended-properties" xmlns:vt="http://schemas.openxmlformats.org/officeDocument/2006/docPropsVTypes">
  <Template>NHSP 2016 wide</Template>
  <TotalTime>1946</TotalTime>
  <Words>5405</Words>
  <Application>Microsoft Office PowerPoint</Application>
  <PresentationFormat>On-screen Show (16:9)</PresentationFormat>
  <Paragraphs>404</Paragraphs>
  <Slides>19</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Arial,Sans-Serif</vt:lpstr>
      <vt:lpstr>Calibri</vt:lpstr>
      <vt:lpstr>Merriweather</vt:lpstr>
      <vt:lpstr>National</vt:lpstr>
      <vt:lpstr>Wingdings</vt:lpstr>
      <vt:lpstr>NHSP 2016 wide</vt:lpstr>
      <vt:lpstr>PowerPoint Presentation</vt:lpstr>
      <vt:lpstr>An extraordinary 16 months: nine lessons learnt?</vt:lpstr>
      <vt:lpstr>A huge amount now going on…and to come over next 9 months</vt:lpstr>
      <vt:lpstr>Growing pressure on all fronts</vt:lpstr>
      <vt:lpstr>The scale and width of forward challenge….</vt:lpstr>
      <vt:lpstr>Getting back to delivering the NHS Long Term Plan</vt:lpstr>
      <vt:lpstr>Living with COVID-19 Longer Term</vt:lpstr>
      <vt:lpstr>Addressing the care backlog</vt:lpstr>
      <vt:lpstr>Getting to a sustainable workforce model </vt:lpstr>
      <vt:lpstr>Moving to system working to integrate health and care (1) </vt:lpstr>
      <vt:lpstr>Moving to system working to integrate health and care (2)</vt:lpstr>
      <vt:lpstr>Making NHS money work</vt:lpstr>
      <vt:lpstr>Reforming social care</vt:lpstr>
      <vt:lpstr>Risks abound... </vt:lpstr>
      <vt:lpstr>Four Critical Success Factors</vt:lpstr>
      <vt:lpstr>Critical Success Factors (2)</vt:lpstr>
      <vt:lpstr>What does this mean for the role of governor?</vt:lpstr>
      <vt:lpstr>Suggested next steps: working with the grain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Jake Lashbrook Admin</dc:creator>
  <cp:lastModifiedBy>Chris Hopson</cp:lastModifiedBy>
  <cp:revision>99</cp:revision>
  <cp:lastPrinted>2021-07-04T14:46:06Z</cp:lastPrinted>
  <dcterms:created xsi:type="dcterms:W3CDTF">2017-03-08T08:56:18Z</dcterms:created>
  <dcterms:modified xsi:type="dcterms:W3CDTF">2021-07-04T14:55:45Z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0x01010036361F09B21A804F824D0804817B9451</vt:lpwstr>
  </property>
</Properties>
</file>